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handoutMasterIdLst>
    <p:handoutMasterId r:id="rId70"/>
  </p:handoutMasterIdLst>
  <p:sldIdLst>
    <p:sldId id="339" r:id="rId5"/>
    <p:sldId id="341" r:id="rId6"/>
    <p:sldId id="340" r:id="rId7"/>
    <p:sldId id="261" r:id="rId8"/>
    <p:sldId id="305" r:id="rId9"/>
    <p:sldId id="306" r:id="rId10"/>
    <p:sldId id="270" r:id="rId11"/>
    <p:sldId id="271" r:id="rId12"/>
    <p:sldId id="342" r:id="rId13"/>
    <p:sldId id="299" r:id="rId14"/>
    <p:sldId id="335" r:id="rId15"/>
    <p:sldId id="300" r:id="rId16"/>
    <p:sldId id="301" r:id="rId17"/>
    <p:sldId id="302" r:id="rId18"/>
    <p:sldId id="303" r:id="rId19"/>
    <p:sldId id="304" r:id="rId20"/>
    <p:sldId id="313" r:id="rId21"/>
    <p:sldId id="314" r:id="rId22"/>
    <p:sldId id="345" r:id="rId23"/>
    <p:sldId id="323" r:id="rId24"/>
    <p:sldId id="343" r:id="rId25"/>
    <p:sldId id="337" r:id="rId26"/>
    <p:sldId id="338" r:id="rId27"/>
    <p:sldId id="285" r:id="rId28"/>
    <p:sldId id="344" r:id="rId29"/>
    <p:sldId id="286" r:id="rId30"/>
    <p:sldId id="282" r:id="rId31"/>
    <p:sldId id="346" r:id="rId32"/>
    <p:sldId id="327" r:id="rId33"/>
    <p:sldId id="264" r:id="rId34"/>
    <p:sldId id="265" r:id="rId35"/>
    <p:sldId id="266" r:id="rId36"/>
    <p:sldId id="267" r:id="rId37"/>
    <p:sldId id="268" r:id="rId38"/>
    <p:sldId id="274" r:id="rId39"/>
    <p:sldId id="328" r:id="rId40"/>
    <p:sldId id="330" r:id="rId41"/>
    <p:sldId id="329" r:id="rId42"/>
    <p:sldId id="275" r:id="rId43"/>
    <p:sldId id="331" r:id="rId44"/>
    <p:sldId id="332" r:id="rId45"/>
    <p:sldId id="333" r:id="rId46"/>
    <p:sldId id="320" r:id="rId47"/>
    <p:sldId id="272" r:id="rId48"/>
    <p:sldId id="269" r:id="rId49"/>
    <p:sldId id="281" r:id="rId50"/>
    <p:sldId id="336" r:id="rId51"/>
    <p:sldId id="287" r:id="rId52"/>
    <p:sldId id="288" r:id="rId53"/>
    <p:sldId id="289" r:id="rId54"/>
    <p:sldId id="290" r:id="rId55"/>
    <p:sldId id="291" r:id="rId56"/>
    <p:sldId id="292" r:id="rId57"/>
    <p:sldId id="294" r:id="rId58"/>
    <p:sldId id="296" r:id="rId59"/>
    <p:sldId id="297" r:id="rId60"/>
    <p:sldId id="298" r:id="rId61"/>
    <p:sldId id="279" r:id="rId62"/>
    <p:sldId id="284" r:id="rId63"/>
    <p:sldId id="324" r:id="rId64"/>
    <p:sldId id="325" r:id="rId65"/>
    <p:sldId id="326" r:id="rId66"/>
    <p:sldId id="310" r:id="rId67"/>
    <p:sldId id="309" r:id="rId68"/>
  </p:sldIdLst>
  <p:sldSz cx="9144000" cy="6858000" type="screen4x3"/>
  <p:notesSz cx="6797675" cy="9926638"/>
  <p:defaultTextStyle>
    <a:defPPr>
      <a:defRPr lang="en-GB"/>
    </a:defPPr>
    <a:lvl1pPr algn="l" rtl="0" fontAlgn="base">
      <a:spcBef>
        <a:spcPct val="0"/>
      </a:spcBef>
      <a:spcAft>
        <a:spcPct val="0"/>
      </a:spcAft>
      <a:defRPr sz="7600" b="1" kern="1200">
        <a:solidFill>
          <a:srgbClr val="FFD624"/>
        </a:solidFill>
        <a:latin typeface="Verdana" charset="0"/>
        <a:ea typeface="+mn-ea"/>
        <a:cs typeface="+mn-cs"/>
      </a:defRPr>
    </a:lvl1pPr>
    <a:lvl2pPr marL="457200" algn="l" rtl="0" fontAlgn="base">
      <a:spcBef>
        <a:spcPct val="0"/>
      </a:spcBef>
      <a:spcAft>
        <a:spcPct val="0"/>
      </a:spcAft>
      <a:defRPr sz="7600" b="1" kern="1200">
        <a:solidFill>
          <a:srgbClr val="FFD624"/>
        </a:solidFill>
        <a:latin typeface="Verdana" charset="0"/>
        <a:ea typeface="+mn-ea"/>
        <a:cs typeface="+mn-cs"/>
      </a:defRPr>
    </a:lvl2pPr>
    <a:lvl3pPr marL="914400" algn="l" rtl="0" fontAlgn="base">
      <a:spcBef>
        <a:spcPct val="0"/>
      </a:spcBef>
      <a:spcAft>
        <a:spcPct val="0"/>
      </a:spcAft>
      <a:defRPr sz="7600" b="1" kern="1200">
        <a:solidFill>
          <a:srgbClr val="FFD624"/>
        </a:solidFill>
        <a:latin typeface="Verdana" charset="0"/>
        <a:ea typeface="+mn-ea"/>
        <a:cs typeface="+mn-cs"/>
      </a:defRPr>
    </a:lvl3pPr>
    <a:lvl4pPr marL="1371600" algn="l" rtl="0" fontAlgn="base">
      <a:spcBef>
        <a:spcPct val="0"/>
      </a:spcBef>
      <a:spcAft>
        <a:spcPct val="0"/>
      </a:spcAft>
      <a:defRPr sz="7600" b="1" kern="1200">
        <a:solidFill>
          <a:srgbClr val="FFD624"/>
        </a:solidFill>
        <a:latin typeface="Verdana" charset="0"/>
        <a:ea typeface="+mn-ea"/>
        <a:cs typeface="+mn-cs"/>
      </a:defRPr>
    </a:lvl4pPr>
    <a:lvl5pPr marL="1828800" algn="l" rtl="0" fontAlgn="base">
      <a:spcBef>
        <a:spcPct val="0"/>
      </a:spcBef>
      <a:spcAft>
        <a:spcPct val="0"/>
      </a:spcAft>
      <a:defRPr sz="7600" b="1" kern="1200">
        <a:solidFill>
          <a:srgbClr val="FFD624"/>
        </a:solidFill>
        <a:latin typeface="Verdana" charset="0"/>
        <a:ea typeface="+mn-ea"/>
        <a:cs typeface="+mn-cs"/>
      </a:defRPr>
    </a:lvl5pPr>
    <a:lvl6pPr marL="2286000" algn="l" defTabSz="914400" rtl="0" eaLnBrk="1" latinLnBrk="0" hangingPunct="1">
      <a:defRPr sz="7600" b="1" kern="1200">
        <a:solidFill>
          <a:srgbClr val="FFD624"/>
        </a:solidFill>
        <a:latin typeface="Verdana" charset="0"/>
        <a:ea typeface="+mn-ea"/>
        <a:cs typeface="+mn-cs"/>
      </a:defRPr>
    </a:lvl6pPr>
    <a:lvl7pPr marL="2743200" algn="l" defTabSz="914400" rtl="0" eaLnBrk="1" latinLnBrk="0" hangingPunct="1">
      <a:defRPr sz="7600" b="1" kern="1200">
        <a:solidFill>
          <a:srgbClr val="FFD624"/>
        </a:solidFill>
        <a:latin typeface="Verdana" charset="0"/>
        <a:ea typeface="+mn-ea"/>
        <a:cs typeface="+mn-cs"/>
      </a:defRPr>
    </a:lvl7pPr>
    <a:lvl8pPr marL="3200400" algn="l" defTabSz="914400" rtl="0" eaLnBrk="1" latinLnBrk="0" hangingPunct="1">
      <a:defRPr sz="7600" b="1" kern="1200">
        <a:solidFill>
          <a:srgbClr val="FFD624"/>
        </a:solidFill>
        <a:latin typeface="Verdana" charset="0"/>
        <a:ea typeface="+mn-ea"/>
        <a:cs typeface="+mn-cs"/>
      </a:defRPr>
    </a:lvl8pPr>
    <a:lvl9pPr marL="3657600" algn="l" defTabSz="914400" rtl="0" eaLnBrk="1" latinLnBrk="0" hangingPunct="1">
      <a:defRPr sz="7600" b="1" kern="1200">
        <a:solidFill>
          <a:srgbClr val="FFD624"/>
        </a:solidFill>
        <a:latin typeface="Verdan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5EC1"/>
    <a:srgbClr val="3166CF"/>
    <a:srgbClr val="3E6FD2"/>
    <a:srgbClr val="BDDEFF"/>
    <a:srgbClr val="99CCFF"/>
    <a:srgbClr val="808080"/>
    <a:srgbClr val="FFD624"/>
    <a:srgbClr val="009F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8" autoAdjust="0"/>
    <p:restoredTop sz="94660"/>
  </p:normalViewPr>
  <p:slideViewPr>
    <p:cSldViewPr showGuides="1">
      <p:cViewPr>
        <p:scale>
          <a:sx n="75" d="100"/>
          <a:sy n="75" d="100"/>
        </p:scale>
        <p:origin x="-2664" y="-864"/>
      </p:cViewPr>
      <p:guideLst>
        <p:guide orient="horz" pos="2160"/>
        <p:guide pos="2880"/>
      </p:guideLst>
    </p:cSldViewPr>
  </p:slideViewPr>
  <p:notesTextViewPr>
    <p:cViewPr>
      <p:scale>
        <a:sx n="100" d="100"/>
        <a:sy n="100" d="100"/>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stacked"/>
        <c:varyColors val="0"/>
        <c:ser>
          <c:idx val="0"/>
          <c:order val="0"/>
          <c:tx>
            <c:strRef>
              <c:f>Sheet1!$A$15</c:f>
              <c:strCache>
                <c:ptCount val="1"/>
                <c:pt idx="0">
                  <c:v>Call for tenders</c:v>
                </c:pt>
              </c:strCache>
            </c:strRef>
          </c:tx>
          <c:invertIfNegative val="0"/>
          <c:cat>
            <c:strRef>
              <c:f>(Sheet1!$B$14;Sheet1!$D$14)</c:f>
              <c:strCache>
                <c:ptCount val="2"/>
                <c:pt idx="0">
                  <c:v>2012</c:v>
                </c:pt>
                <c:pt idx="1">
                  <c:v>2013</c:v>
                </c:pt>
              </c:strCache>
            </c:strRef>
          </c:cat>
          <c:val>
            <c:numRef>
              <c:f>(Sheet1!$B$15;Sheet1!$D$15)</c:f>
              <c:numCache>
                <c:formatCode>_("€"* #,##0.00_);_("€"* \(#,##0.00\);_("€"* "-"??_);_(@_)</c:formatCode>
                <c:ptCount val="2"/>
                <c:pt idx="0">
                  <c:v>14463980</c:v>
                </c:pt>
                <c:pt idx="1">
                  <c:v>13300000</c:v>
                </c:pt>
              </c:numCache>
            </c:numRef>
          </c:val>
        </c:ser>
        <c:ser>
          <c:idx val="1"/>
          <c:order val="1"/>
          <c:tx>
            <c:strRef>
              <c:f>Sheet1!$A$16</c:f>
              <c:strCache>
                <c:ptCount val="1"/>
                <c:pt idx="0">
                  <c:v>Project grants</c:v>
                </c:pt>
              </c:strCache>
            </c:strRef>
          </c:tx>
          <c:invertIfNegative val="0"/>
          <c:cat>
            <c:strRef>
              <c:f>(Sheet1!$B$14;Sheet1!$D$14)</c:f>
              <c:strCache>
                <c:ptCount val="2"/>
                <c:pt idx="0">
                  <c:v>2012</c:v>
                </c:pt>
                <c:pt idx="1">
                  <c:v>2013</c:v>
                </c:pt>
              </c:strCache>
            </c:strRef>
          </c:cat>
          <c:val>
            <c:numRef>
              <c:f>(Sheet1!$B$16;Sheet1!$D$16)</c:f>
              <c:numCache>
                <c:formatCode>_("€"* #,##0.00_);_("€"* \(#,##0.00\);_("€"* "-"??_);_(@_)</c:formatCode>
                <c:ptCount val="2"/>
                <c:pt idx="0">
                  <c:v>13171820</c:v>
                </c:pt>
                <c:pt idx="1">
                  <c:v>12330900</c:v>
                </c:pt>
              </c:numCache>
            </c:numRef>
          </c:val>
        </c:ser>
        <c:ser>
          <c:idx val="2"/>
          <c:order val="2"/>
          <c:tx>
            <c:strRef>
              <c:f>Sheet1!$A$17</c:f>
              <c:strCache>
                <c:ptCount val="1"/>
                <c:pt idx="0">
                  <c:v>Joint Actions</c:v>
                </c:pt>
              </c:strCache>
            </c:strRef>
          </c:tx>
          <c:invertIfNegative val="0"/>
          <c:cat>
            <c:strRef>
              <c:f>(Sheet1!$B$14;Sheet1!$D$14)</c:f>
              <c:strCache>
                <c:ptCount val="2"/>
                <c:pt idx="0">
                  <c:v>2012</c:v>
                </c:pt>
                <c:pt idx="1">
                  <c:v>2013</c:v>
                </c:pt>
              </c:strCache>
            </c:strRef>
          </c:cat>
          <c:val>
            <c:numRef>
              <c:f>(Sheet1!$B$17;Sheet1!$D$17)</c:f>
              <c:numCache>
                <c:formatCode>_("€"* #,##0.00_);_("€"* \(#,##0.00\);_("€"* "-"??_);_(@_)</c:formatCode>
                <c:ptCount val="2"/>
                <c:pt idx="0">
                  <c:v>8950000</c:v>
                </c:pt>
                <c:pt idx="1">
                  <c:v>13800000</c:v>
                </c:pt>
              </c:numCache>
            </c:numRef>
          </c:val>
        </c:ser>
        <c:ser>
          <c:idx val="3"/>
          <c:order val="3"/>
          <c:tx>
            <c:strRef>
              <c:f>Sheet1!$A$18</c:f>
              <c:strCache>
                <c:ptCount val="1"/>
                <c:pt idx="0">
                  <c:v>Operating grants</c:v>
                </c:pt>
              </c:strCache>
            </c:strRef>
          </c:tx>
          <c:invertIfNegative val="0"/>
          <c:cat>
            <c:strRef>
              <c:f>(Sheet1!$B$14;Sheet1!$D$14)</c:f>
              <c:strCache>
                <c:ptCount val="2"/>
                <c:pt idx="0">
                  <c:v>2012</c:v>
                </c:pt>
                <c:pt idx="1">
                  <c:v>2013</c:v>
                </c:pt>
              </c:strCache>
            </c:strRef>
          </c:cat>
          <c:val>
            <c:numRef>
              <c:f>(Sheet1!$B$18;Sheet1!$D$18)</c:f>
              <c:numCache>
                <c:formatCode>_("€"* #,##0.00_);_("€"* \(#,##0.00\);_("€"* "-"??_);_(@_)</c:formatCode>
                <c:ptCount val="2"/>
                <c:pt idx="0">
                  <c:v>4400000</c:v>
                </c:pt>
                <c:pt idx="1">
                  <c:v>5000000</c:v>
                </c:pt>
              </c:numCache>
            </c:numRef>
          </c:val>
        </c:ser>
        <c:ser>
          <c:idx val="4"/>
          <c:order val="4"/>
          <c:tx>
            <c:strRef>
              <c:f>Sheet1!$A$19</c:f>
              <c:strCache>
                <c:ptCount val="1"/>
                <c:pt idx="0">
                  <c:v>Conferences</c:v>
                </c:pt>
              </c:strCache>
            </c:strRef>
          </c:tx>
          <c:invertIfNegative val="0"/>
          <c:cat>
            <c:strRef>
              <c:f>(Sheet1!$B$14;Sheet1!$D$14)</c:f>
              <c:strCache>
                <c:ptCount val="2"/>
                <c:pt idx="0">
                  <c:v>2012</c:v>
                </c:pt>
                <c:pt idx="1">
                  <c:v>2013</c:v>
                </c:pt>
              </c:strCache>
            </c:strRef>
          </c:cat>
          <c:val>
            <c:numRef>
              <c:f>(Sheet1!$B$19;Sheet1!$D$19)</c:f>
              <c:numCache>
                <c:formatCode>_("€"* #,##0.00_);_("€"* \(#,##0.00\);_("€"* "-"??_);_(@_)</c:formatCode>
                <c:ptCount val="2"/>
                <c:pt idx="0">
                  <c:v>800000</c:v>
                </c:pt>
                <c:pt idx="1">
                  <c:v>800000</c:v>
                </c:pt>
              </c:numCache>
            </c:numRef>
          </c:val>
        </c:ser>
        <c:ser>
          <c:idx val="5"/>
          <c:order val="5"/>
          <c:tx>
            <c:strRef>
              <c:f>Sheet1!$A$20</c:f>
              <c:strCache>
                <c:ptCount val="1"/>
                <c:pt idx="0">
                  <c:v>International organisations</c:v>
                </c:pt>
              </c:strCache>
            </c:strRef>
          </c:tx>
          <c:invertIfNegative val="0"/>
          <c:cat>
            <c:strRef>
              <c:f>(Sheet1!$B$14;Sheet1!$D$14)</c:f>
              <c:strCache>
                <c:ptCount val="2"/>
                <c:pt idx="0">
                  <c:v>2012</c:v>
                </c:pt>
                <c:pt idx="1">
                  <c:v>2013</c:v>
                </c:pt>
              </c:strCache>
            </c:strRef>
          </c:cat>
          <c:val>
            <c:numRef>
              <c:f>(Sheet1!$B$20;Sheet1!$D$20)</c:f>
              <c:numCache>
                <c:formatCode>_("€"* #,##0.00_);_("€"* \(#,##0.00\);_("€"* "-"??_);_(@_)</c:formatCode>
                <c:ptCount val="2"/>
                <c:pt idx="0">
                  <c:v>2633000</c:v>
                </c:pt>
                <c:pt idx="1">
                  <c:v>1200000</c:v>
                </c:pt>
              </c:numCache>
            </c:numRef>
          </c:val>
        </c:ser>
        <c:ser>
          <c:idx val="6"/>
          <c:order val="6"/>
          <c:tx>
            <c:strRef>
              <c:f>Sheet1!$A$21</c:f>
              <c:strCache>
                <c:ptCount val="1"/>
                <c:pt idx="0">
                  <c:v>Other actions – JRC</c:v>
                </c:pt>
              </c:strCache>
            </c:strRef>
          </c:tx>
          <c:invertIfNegative val="0"/>
          <c:cat>
            <c:strRef>
              <c:f>(Sheet1!$B$14;Sheet1!$D$14)</c:f>
              <c:strCache>
                <c:ptCount val="2"/>
                <c:pt idx="0">
                  <c:v>2012</c:v>
                </c:pt>
                <c:pt idx="1">
                  <c:v>2013</c:v>
                </c:pt>
              </c:strCache>
            </c:strRef>
          </c:cat>
          <c:val>
            <c:numRef>
              <c:f>(Sheet1!$B$21;Sheet1!$D$21)</c:f>
              <c:numCache>
                <c:formatCode>_("€"* #,##0.00_);_("€"* \(#,##0.00\);_("€"* "-"??_);_(@_)</c:formatCode>
                <c:ptCount val="2"/>
                <c:pt idx="0">
                  <c:v>5270000</c:v>
                </c:pt>
                <c:pt idx="1">
                  <c:v>4830000</c:v>
                </c:pt>
              </c:numCache>
            </c:numRef>
          </c:val>
        </c:ser>
        <c:dLbls>
          <c:showLegendKey val="0"/>
          <c:showVal val="0"/>
          <c:showCatName val="0"/>
          <c:showSerName val="0"/>
          <c:showPercent val="0"/>
          <c:showBubbleSize val="0"/>
        </c:dLbls>
        <c:gapWidth val="150"/>
        <c:overlap val="100"/>
        <c:axId val="183803264"/>
        <c:axId val="183817344"/>
      </c:barChart>
      <c:catAx>
        <c:axId val="183803264"/>
        <c:scaling>
          <c:orientation val="minMax"/>
        </c:scaling>
        <c:delete val="0"/>
        <c:axPos val="b"/>
        <c:majorTickMark val="out"/>
        <c:minorTickMark val="none"/>
        <c:tickLblPos val="nextTo"/>
        <c:txPr>
          <a:bodyPr/>
          <a:lstStyle/>
          <a:p>
            <a:pPr>
              <a:defRPr sz="1400"/>
            </a:pPr>
            <a:endParaRPr lang="en-US"/>
          </a:p>
        </c:txPr>
        <c:crossAx val="183817344"/>
        <c:crosses val="autoZero"/>
        <c:auto val="1"/>
        <c:lblAlgn val="ctr"/>
        <c:lblOffset val="100"/>
        <c:noMultiLvlLbl val="0"/>
      </c:catAx>
      <c:valAx>
        <c:axId val="183817344"/>
        <c:scaling>
          <c:orientation val="minMax"/>
          <c:max val="55000000"/>
          <c:min val="0"/>
        </c:scaling>
        <c:delete val="0"/>
        <c:axPos val="l"/>
        <c:majorGridlines/>
        <c:numFmt formatCode="_(&quot;€&quot;* #,##0.00_);_(&quot;€&quot;* \(#,##0.00\);_(&quot;€&quot;* &quot;-&quot;??_);_(@_)" sourceLinked="0"/>
        <c:majorTickMark val="out"/>
        <c:minorTickMark val="none"/>
        <c:tickLblPos val="nextTo"/>
        <c:txPr>
          <a:bodyPr/>
          <a:lstStyle/>
          <a:p>
            <a:pPr>
              <a:defRPr sz="1400"/>
            </a:pPr>
            <a:endParaRPr lang="en-US"/>
          </a:p>
        </c:txPr>
        <c:crossAx val="183803264"/>
        <c:crosses val="autoZero"/>
        <c:crossBetween val="between"/>
      </c:valAx>
    </c:plotArea>
    <c:legend>
      <c:legendPos val="r"/>
      <c:layout/>
      <c:overlay val="0"/>
      <c:txPr>
        <a:bodyPr/>
        <a:lstStyle/>
        <a:p>
          <a:pPr>
            <a:defRPr sz="1400"/>
          </a:pPr>
          <a:endParaRPr lang="en-US"/>
        </a:p>
      </c:txPr>
    </c:legend>
    <c:plotVisOnly val="1"/>
    <c:dispBlanksAs val="gap"/>
    <c:showDLblsOverMax val="0"/>
  </c:chart>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1"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t" anchorCtr="0" compatLnSpc="1">
            <a:prstTxWarp prst="textNoShape">
              <a:avLst/>
            </a:prstTxWarp>
          </a:bodyPr>
          <a:lstStyle>
            <a:lvl1pPr>
              <a:defRPr sz="1200" b="0">
                <a:solidFill>
                  <a:schemeClr val="tx1"/>
                </a:solidFill>
                <a:latin typeface="Arial" charset="0"/>
              </a:defRPr>
            </a:lvl1pPr>
          </a:lstStyle>
          <a:p>
            <a:endParaRPr lang="en-GB"/>
          </a:p>
        </p:txBody>
      </p:sp>
      <p:sp>
        <p:nvSpPr>
          <p:cNvPr id="3789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t" anchorCtr="0" compatLnSpc="1">
            <a:prstTxWarp prst="textNoShape">
              <a:avLst/>
            </a:prstTxWarp>
          </a:bodyPr>
          <a:lstStyle>
            <a:lvl1pPr algn="r">
              <a:defRPr sz="1200" b="0">
                <a:solidFill>
                  <a:schemeClr val="tx1"/>
                </a:solidFill>
                <a:latin typeface="Arial" charset="0"/>
              </a:defRPr>
            </a:lvl1pPr>
          </a:lstStyle>
          <a:p>
            <a:endParaRPr lang="en-GB"/>
          </a:p>
        </p:txBody>
      </p:sp>
      <p:sp>
        <p:nvSpPr>
          <p:cNvPr id="37892" name="Rectangle 4"/>
          <p:cNvSpPr>
            <a:spLocks noGrp="1" noChangeArrowheads="1"/>
          </p:cNvSpPr>
          <p:nvPr>
            <p:ph type="ftr" sz="quarter" idx="2"/>
          </p:nvPr>
        </p:nvSpPr>
        <p:spPr bwMode="auto">
          <a:xfrm>
            <a:off x="1" y="9428164"/>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b" anchorCtr="0" compatLnSpc="1">
            <a:prstTxWarp prst="textNoShape">
              <a:avLst/>
            </a:prstTxWarp>
          </a:bodyPr>
          <a:lstStyle>
            <a:lvl1pPr>
              <a:defRPr sz="1200" b="0">
                <a:solidFill>
                  <a:schemeClr val="tx1"/>
                </a:solidFill>
                <a:latin typeface="Arial" charset="0"/>
              </a:defRPr>
            </a:lvl1pPr>
          </a:lstStyle>
          <a:p>
            <a:endParaRPr lang="en-GB"/>
          </a:p>
        </p:txBody>
      </p:sp>
      <p:sp>
        <p:nvSpPr>
          <p:cNvPr id="37893" name="Rectangle 5"/>
          <p:cNvSpPr>
            <a:spLocks noGrp="1" noChangeArrowheads="1"/>
          </p:cNvSpPr>
          <p:nvPr>
            <p:ph type="sldNum" sz="quarter" idx="3"/>
          </p:nvPr>
        </p:nvSpPr>
        <p:spPr bwMode="auto">
          <a:xfrm>
            <a:off x="3849688" y="9428164"/>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b" anchorCtr="0" compatLnSpc="1">
            <a:prstTxWarp prst="textNoShape">
              <a:avLst/>
            </a:prstTxWarp>
          </a:bodyPr>
          <a:lstStyle>
            <a:lvl1pPr algn="r">
              <a:defRPr sz="1200" b="0">
                <a:solidFill>
                  <a:schemeClr val="tx1"/>
                </a:solidFill>
                <a:latin typeface="Arial" charset="0"/>
              </a:defRPr>
            </a:lvl1pPr>
          </a:lstStyle>
          <a:p>
            <a:fld id="{0200B24C-FA90-414A-B7AF-F0C5CB35CA4A}" type="slidenum">
              <a:rPr lang="en-GB"/>
              <a:pPr/>
              <a:t>‹#›</a:t>
            </a:fld>
            <a:endParaRPr lang="en-GB"/>
          </a:p>
        </p:txBody>
      </p:sp>
    </p:spTree>
    <p:extLst>
      <p:ext uri="{BB962C8B-B14F-4D97-AF65-F5344CB8AC3E}">
        <p14:creationId xmlns:p14="http://schemas.microsoft.com/office/powerpoint/2010/main" val="389257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1"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t" anchorCtr="0" compatLnSpc="1">
            <a:prstTxWarp prst="textNoShape">
              <a:avLst/>
            </a:prstTxWarp>
          </a:bodyPr>
          <a:lstStyle>
            <a:lvl1pPr>
              <a:defRPr sz="1200" b="0">
                <a:solidFill>
                  <a:schemeClr val="tx1"/>
                </a:solidFill>
                <a:latin typeface="Arial" charset="0"/>
              </a:defRPr>
            </a:lvl1pPr>
          </a:lstStyle>
          <a:p>
            <a:endParaRPr lang="en-GB"/>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t" anchorCtr="0" compatLnSpc="1">
            <a:prstTxWarp prst="textNoShape">
              <a:avLst/>
            </a:prstTxWarp>
          </a:bodyPr>
          <a:lstStyle>
            <a:lvl1pPr algn="r">
              <a:defRPr sz="1200" b="0">
                <a:solidFill>
                  <a:schemeClr val="tx1"/>
                </a:solidFill>
                <a:latin typeface="Arial" charset="0"/>
              </a:defRPr>
            </a:lvl1pPr>
          </a:lstStyle>
          <a:p>
            <a:endParaRPr lang="en-GB"/>
          </a:p>
        </p:txBody>
      </p:sp>
      <p:sp>
        <p:nvSpPr>
          <p:cNvPr id="36868"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79451"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6870" name="Rectangle 6"/>
          <p:cNvSpPr>
            <a:spLocks noGrp="1" noChangeArrowheads="1"/>
          </p:cNvSpPr>
          <p:nvPr>
            <p:ph type="ftr" sz="quarter" idx="4"/>
          </p:nvPr>
        </p:nvSpPr>
        <p:spPr bwMode="auto">
          <a:xfrm>
            <a:off x="1" y="9428164"/>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b" anchorCtr="0" compatLnSpc="1">
            <a:prstTxWarp prst="textNoShape">
              <a:avLst/>
            </a:prstTxWarp>
          </a:bodyPr>
          <a:lstStyle>
            <a:lvl1pPr>
              <a:defRPr sz="1200" b="0">
                <a:solidFill>
                  <a:schemeClr val="tx1"/>
                </a:solidFill>
                <a:latin typeface="Arial" charset="0"/>
              </a:defRPr>
            </a:lvl1pPr>
          </a:lstStyle>
          <a:p>
            <a:endParaRPr lang="en-GB"/>
          </a:p>
        </p:txBody>
      </p:sp>
      <p:sp>
        <p:nvSpPr>
          <p:cNvPr id="36871" name="Rectangle 7"/>
          <p:cNvSpPr>
            <a:spLocks noGrp="1" noChangeArrowheads="1"/>
          </p:cNvSpPr>
          <p:nvPr>
            <p:ph type="sldNum" sz="quarter" idx="5"/>
          </p:nvPr>
        </p:nvSpPr>
        <p:spPr bwMode="auto">
          <a:xfrm>
            <a:off x="3849688" y="9428164"/>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28" tIns="45714" rIns="91428" bIns="45714" numCol="1" anchor="b" anchorCtr="0" compatLnSpc="1">
            <a:prstTxWarp prst="textNoShape">
              <a:avLst/>
            </a:prstTxWarp>
          </a:bodyPr>
          <a:lstStyle>
            <a:lvl1pPr algn="r">
              <a:defRPr sz="1200" b="0">
                <a:solidFill>
                  <a:schemeClr val="tx1"/>
                </a:solidFill>
                <a:latin typeface="Arial" charset="0"/>
              </a:defRPr>
            </a:lvl1pPr>
          </a:lstStyle>
          <a:p>
            <a:fld id="{4D00A344-1C7D-4EDB-91EF-91A55A95833B}" type="slidenum">
              <a:rPr lang="en-GB"/>
              <a:pPr/>
              <a:t>‹#›</a:t>
            </a:fld>
            <a:endParaRPr lang="en-GB"/>
          </a:p>
        </p:txBody>
      </p:sp>
    </p:spTree>
    <p:extLst>
      <p:ext uri="{BB962C8B-B14F-4D97-AF65-F5344CB8AC3E}">
        <p14:creationId xmlns:p14="http://schemas.microsoft.com/office/powerpoint/2010/main" val="21683362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BE" dirty="0" err="1" smtClean="0"/>
              <a:t>Also</a:t>
            </a:r>
            <a:r>
              <a:rPr lang="fr-BE" dirty="0" smtClean="0"/>
              <a:t>: </a:t>
            </a:r>
            <a:r>
              <a:rPr lang="fr-BE" dirty="0" err="1" smtClean="0"/>
              <a:t>updated</a:t>
            </a:r>
            <a:r>
              <a:rPr lang="fr-BE" dirty="0" smtClean="0"/>
              <a:t> Application </a:t>
            </a:r>
            <a:r>
              <a:rPr lang="fr-BE" dirty="0" err="1" smtClean="0"/>
              <a:t>forms</a:t>
            </a:r>
            <a:r>
              <a:rPr lang="fr-BE" dirty="0" smtClean="0"/>
              <a:t>.</a:t>
            </a:r>
            <a:endParaRPr lang="en-GB" dirty="0"/>
          </a:p>
        </p:txBody>
      </p:sp>
      <p:sp>
        <p:nvSpPr>
          <p:cNvPr id="4" name="Slide Number Placeholder 3"/>
          <p:cNvSpPr>
            <a:spLocks noGrp="1"/>
          </p:cNvSpPr>
          <p:nvPr>
            <p:ph type="sldNum" sz="quarter" idx="10"/>
          </p:nvPr>
        </p:nvSpPr>
        <p:spPr/>
        <p:txBody>
          <a:bodyPr/>
          <a:lstStyle/>
          <a:p>
            <a:fld id="{4D00A344-1C7D-4EDB-91EF-91A55A95833B}" type="slidenum">
              <a:rPr lang="en-GB" smtClean="0"/>
              <a:pPr/>
              <a:t>39</a:t>
            </a:fld>
            <a:endParaRPr lang="en-GB"/>
          </a:p>
        </p:txBody>
      </p:sp>
    </p:spTree>
    <p:extLst>
      <p:ext uri="{BB962C8B-B14F-4D97-AF65-F5344CB8AC3E}">
        <p14:creationId xmlns:p14="http://schemas.microsoft.com/office/powerpoint/2010/main" val="37842271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981075"/>
            <a:ext cx="9180513" cy="5876925"/>
          </a:xfrm>
          <a:prstGeom prst="rect">
            <a:avLst/>
          </a:prstGeom>
          <a:solidFill>
            <a:srgbClr val="0F5494"/>
          </a:solidFill>
          <a:ln w="25400" algn="ctr">
            <a:solidFill>
              <a:srgbClr val="0F5494"/>
            </a:solid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sz="1800" b="0">
              <a:solidFill>
                <a:schemeClr val="lt1"/>
              </a:solidFill>
              <a:latin typeface="+mn-lt"/>
            </a:endParaRPr>
          </a:p>
        </p:txBody>
      </p:sp>
      <p:pic>
        <p:nvPicPr>
          <p:cNvPr id="3086" name="Picture 6" descr="LOGO CE-EN-quadri.eps"/>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9688" y="258763"/>
            <a:ext cx="1436687"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4"/>
          <p:cNvSpPr>
            <a:spLocks noGrp="1" noChangeArrowheads="1"/>
          </p:cNvSpPr>
          <p:nvPr>
            <p:ph type="ctrTitle"/>
          </p:nvPr>
        </p:nvSpPr>
        <p:spPr>
          <a:xfrm>
            <a:off x="2627784" y="1484784"/>
            <a:ext cx="6408266" cy="2015728"/>
          </a:xfrm>
        </p:spPr>
        <p:txBody>
          <a:bodyPr/>
          <a:lstStyle>
            <a:lvl1pPr marL="3175">
              <a:defRPr sz="4400" b="0">
                <a:solidFill>
                  <a:srgbClr val="FFD624"/>
                </a:solidFill>
              </a:defRPr>
            </a:lvl1pPr>
          </a:lstStyle>
          <a:p>
            <a:pPr lvl="0"/>
            <a:r>
              <a:rPr lang="fr-BE" noProof="0" dirty="0" err="1" smtClean="0"/>
              <a:t>Title</a:t>
            </a:r>
            <a:endParaRPr lang="en-GB" noProof="0" dirty="0" smtClean="0"/>
          </a:p>
        </p:txBody>
      </p:sp>
      <p:sp>
        <p:nvSpPr>
          <p:cNvPr id="3077" name="Rectangle 5"/>
          <p:cNvSpPr>
            <a:spLocks noGrp="1" noChangeArrowheads="1"/>
          </p:cNvSpPr>
          <p:nvPr>
            <p:ph type="subTitle" idx="1" hasCustomPrompt="1"/>
          </p:nvPr>
        </p:nvSpPr>
        <p:spPr>
          <a:xfrm>
            <a:off x="611188" y="3716338"/>
            <a:ext cx="8532812" cy="1728787"/>
          </a:xfrm>
        </p:spPr>
        <p:txBody>
          <a:bodyPr/>
          <a:lstStyle>
            <a:lvl1pPr marL="39688" indent="0">
              <a:buFont typeface="Verdana" charset="0"/>
              <a:buNone/>
              <a:defRPr sz="1600" b="0" i="0">
                <a:solidFill>
                  <a:schemeClr val="bg1"/>
                </a:solidFill>
              </a:defRPr>
            </a:lvl1pPr>
          </a:lstStyle>
          <a:p>
            <a:pPr marL="39688" indent="0">
              <a:buFont typeface="Verdana" charset="0"/>
              <a:buNone/>
            </a:pPr>
            <a:r>
              <a:rPr lang="en-US" dirty="0" smtClean="0">
                <a:solidFill>
                  <a:srgbClr val="FFFFFF"/>
                </a:solidFill>
                <a:latin typeface="Verdana" charset="0"/>
                <a:ea typeface="Verdana" charset="0"/>
                <a:cs typeface="Verdana" charset="0"/>
                <a:sym typeface="Verdana" charset="0"/>
              </a:rPr>
              <a:t>Dirk Meusel </a:t>
            </a:r>
            <a:endParaRPr lang="en-US" dirty="0" smtClean="0">
              <a:solidFill>
                <a:srgbClr val="FFFFFF"/>
              </a:solidFill>
              <a:latin typeface="Verdana" charset="0"/>
              <a:sym typeface="Verdana" charset="0"/>
            </a:endParaRPr>
          </a:p>
          <a:p>
            <a:pPr marL="39688" indent="0">
              <a:buFont typeface="Verdana" charset="0"/>
              <a:buNone/>
            </a:pPr>
            <a:r>
              <a:rPr lang="en-US" sz="1200" dirty="0" smtClean="0">
                <a:solidFill>
                  <a:srgbClr val="FFFFFF"/>
                </a:solidFill>
                <a:latin typeface="Verdana" charset="0"/>
                <a:ea typeface="Verdana" charset="0"/>
                <a:cs typeface="Verdana" charset="0"/>
                <a:sym typeface="Verdana" charset="0"/>
              </a:rPr>
              <a:t>PhD PH, CAPM</a:t>
            </a:r>
            <a:endParaRPr lang="en-US" sz="1200" dirty="0" smtClean="0">
              <a:solidFill>
                <a:srgbClr val="FFFFFF"/>
              </a:solidFill>
              <a:latin typeface="Verdana" charset="0"/>
              <a:sym typeface="Verdana" charset="0"/>
            </a:endParaRPr>
          </a:p>
          <a:p>
            <a:pPr marL="39688" indent="0">
              <a:buFont typeface="Verdana" charset="0"/>
              <a:buNone/>
            </a:pPr>
            <a:endParaRPr lang="en-US" sz="1200" dirty="0" smtClean="0">
              <a:solidFill>
                <a:srgbClr val="FFFFFF"/>
              </a:solidFill>
              <a:latin typeface="Verdana" charset="0"/>
              <a:sym typeface="Verdana" charset="0"/>
            </a:endParaRPr>
          </a:p>
          <a:p>
            <a:pPr marL="39688" indent="0">
              <a:buFont typeface="Verdana" charset="0"/>
              <a:buNone/>
            </a:pPr>
            <a:r>
              <a:rPr lang="en-US" dirty="0" smtClean="0">
                <a:solidFill>
                  <a:srgbClr val="FFFFFF"/>
                </a:solidFill>
                <a:latin typeface="Verdana" charset="0"/>
                <a:ea typeface="Verdana" charset="0"/>
                <a:cs typeface="Verdana" charset="0"/>
                <a:sym typeface="Verdana" charset="0"/>
              </a:rPr>
              <a:t>Project Officer</a:t>
            </a:r>
            <a:endParaRPr lang="en-US" dirty="0" smtClean="0">
              <a:solidFill>
                <a:srgbClr val="FFFFFF"/>
              </a:solidFill>
              <a:latin typeface="Verdana" charset="0"/>
              <a:sym typeface="Verdana" charset="0"/>
            </a:endParaRPr>
          </a:p>
          <a:p>
            <a:pPr marL="39688" indent="0">
              <a:buFont typeface="Verdana" charset="0"/>
              <a:buNone/>
            </a:pPr>
            <a:r>
              <a:rPr lang="en-US" dirty="0" smtClean="0">
                <a:solidFill>
                  <a:srgbClr val="FFFFFF"/>
                </a:solidFill>
                <a:latin typeface="Verdana" charset="0"/>
                <a:ea typeface="Verdana" charset="0"/>
                <a:cs typeface="Verdana" charset="0"/>
                <a:sym typeface="Verdana" charset="0"/>
              </a:rPr>
              <a:t>Executive Agency for Health and Consumers</a:t>
            </a:r>
            <a:endParaRPr lang="en-US" dirty="0" smtClean="0">
              <a:solidFill>
                <a:srgbClr val="FFFFFF"/>
              </a:solidFill>
              <a:latin typeface="Verdana" charset="0"/>
              <a:sym typeface="Verdana" charset="0"/>
            </a:endParaRPr>
          </a:p>
          <a:p>
            <a:pPr lvl="0"/>
            <a:endParaRPr lang="en-GB" noProof="0" dirty="0" smtClean="0"/>
          </a:p>
        </p:txBody>
      </p:sp>
      <p:sp>
        <p:nvSpPr>
          <p:cNvPr id="3078" name="Rectangle 6"/>
          <p:cNvSpPr>
            <a:spLocks noGrp="1" noChangeArrowheads="1"/>
          </p:cNvSpPr>
          <p:nvPr>
            <p:ph type="dt" sz="half" idx="2"/>
          </p:nvPr>
        </p:nvSpPr>
        <p:spPr/>
        <p:txBody>
          <a:bodyPr/>
          <a:lstStyle>
            <a:lvl1pPr>
              <a:defRPr sz="1200" b="1">
                <a:solidFill>
                  <a:schemeClr val="bg1"/>
                </a:solidFill>
                <a:latin typeface="+mn-lt"/>
              </a:defRPr>
            </a:lvl1pPr>
          </a:lstStyle>
          <a:p>
            <a:endParaRPr lang="en-GB"/>
          </a:p>
        </p:txBody>
      </p:sp>
      <p:sp>
        <p:nvSpPr>
          <p:cNvPr id="3079" name="Rectangle 7"/>
          <p:cNvSpPr>
            <a:spLocks noGrp="1" noChangeArrowheads="1"/>
          </p:cNvSpPr>
          <p:nvPr>
            <p:ph type="ftr" sz="quarter" idx="3"/>
          </p:nvPr>
        </p:nvSpPr>
        <p:spPr/>
        <p:txBody>
          <a:bodyPr/>
          <a:lstStyle>
            <a:lvl1pPr>
              <a:defRPr>
                <a:solidFill>
                  <a:schemeClr val="bg1"/>
                </a:solidFill>
                <a:latin typeface="+mn-lt"/>
              </a:defRPr>
            </a:lvl1pPr>
          </a:lstStyle>
          <a:p>
            <a:endParaRPr lang="en-GB"/>
          </a:p>
        </p:txBody>
      </p:sp>
      <p:sp>
        <p:nvSpPr>
          <p:cNvPr id="3080" name="Rectangle 8"/>
          <p:cNvSpPr>
            <a:spLocks noGrp="1" noChangeArrowheads="1"/>
          </p:cNvSpPr>
          <p:nvPr>
            <p:ph type="sldNum" sz="quarter" idx="4"/>
          </p:nvPr>
        </p:nvSpPr>
        <p:spPr/>
        <p:txBody>
          <a:bodyPr/>
          <a:lstStyle>
            <a:lvl1pPr>
              <a:defRPr>
                <a:solidFill>
                  <a:schemeClr val="bg1"/>
                </a:solidFill>
                <a:latin typeface="+mn-lt"/>
              </a:defRPr>
            </a:lvl1pPr>
          </a:lstStyle>
          <a:p>
            <a:fld id="{588BB996-90FB-4D6D-ACFB-F57B09DF5893}" type="slidenum">
              <a:rPr lang="en-GB"/>
              <a:pPr/>
              <a:t>‹#›</a:t>
            </a:fld>
            <a:endParaRPr lang="en-GB"/>
          </a:p>
        </p:txBody>
      </p:sp>
      <p:sp>
        <p:nvSpPr>
          <p:cNvPr id="7" name="Rectangle 6"/>
          <p:cNvSpPr/>
          <p:nvPr userDrawn="1"/>
        </p:nvSpPr>
        <p:spPr>
          <a:xfrm>
            <a:off x="4267200" y="6659563"/>
            <a:ext cx="611188" cy="215900"/>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2E80733-CABF-4E86-888B-EE051DD00236}" type="slidenum">
              <a:rPr lang="en-GB"/>
              <a:pPr/>
              <a:t>‹#›</a:t>
            </a:fld>
            <a:endParaRPr lang="en-GB"/>
          </a:p>
        </p:txBody>
      </p:sp>
    </p:spTree>
    <p:extLst>
      <p:ext uri="{BB962C8B-B14F-4D97-AF65-F5344CB8AC3E}">
        <p14:creationId xmlns:p14="http://schemas.microsoft.com/office/powerpoint/2010/main" val="3648176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AE2932C-A236-4333-AA16-44DC9BC1EC12}" type="slidenum">
              <a:rPr lang="en-GB"/>
              <a:pPr/>
              <a:t>‹#›</a:t>
            </a:fld>
            <a:endParaRPr lang="en-GB"/>
          </a:p>
        </p:txBody>
      </p:sp>
    </p:spTree>
    <p:extLst>
      <p:ext uri="{BB962C8B-B14F-4D97-AF65-F5344CB8AC3E}">
        <p14:creationId xmlns:p14="http://schemas.microsoft.com/office/powerpoint/2010/main" val="133293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8D04225-9FA7-4067-BF4F-D4FC118C3FB4}" type="slidenum">
              <a:rPr lang="en-GB"/>
              <a:pPr/>
              <a:t>‹#›</a:t>
            </a:fld>
            <a:endParaRPr lang="en-GB"/>
          </a:p>
        </p:txBody>
      </p:sp>
    </p:spTree>
    <p:extLst>
      <p:ext uri="{BB962C8B-B14F-4D97-AF65-F5344CB8AC3E}">
        <p14:creationId xmlns:p14="http://schemas.microsoft.com/office/powerpoint/2010/main" val="1915996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93CAEC99-866F-4157-95F3-C19640768E22}" type="slidenum">
              <a:rPr lang="en-GB"/>
              <a:pPr/>
              <a:t>‹#›</a:t>
            </a:fld>
            <a:endParaRPr lang="en-GB"/>
          </a:p>
        </p:txBody>
      </p:sp>
    </p:spTree>
    <p:extLst>
      <p:ext uri="{BB962C8B-B14F-4D97-AF65-F5344CB8AC3E}">
        <p14:creationId xmlns:p14="http://schemas.microsoft.com/office/powerpoint/2010/main" val="390635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7F0E9E81-2FB5-495F-AF2F-8ED2E7A02B80}" type="slidenum">
              <a:rPr lang="en-GB"/>
              <a:pPr/>
              <a:t>‹#›</a:t>
            </a:fld>
            <a:endParaRPr lang="en-GB"/>
          </a:p>
        </p:txBody>
      </p:sp>
    </p:spTree>
    <p:extLst>
      <p:ext uri="{BB962C8B-B14F-4D97-AF65-F5344CB8AC3E}">
        <p14:creationId xmlns:p14="http://schemas.microsoft.com/office/powerpoint/2010/main" val="1497570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AF04B244-6223-420C-BCFD-38140F04FC31}" type="slidenum">
              <a:rPr lang="en-GB"/>
              <a:pPr/>
              <a:t>‹#›</a:t>
            </a:fld>
            <a:endParaRPr lang="en-GB"/>
          </a:p>
        </p:txBody>
      </p:sp>
    </p:spTree>
    <p:extLst>
      <p:ext uri="{BB962C8B-B14F-4D97-AF65-F5344CB8AC3E}">
        <p14:creationId xmlns:p14="http://schemas.microsoft.com/office/powerpoint/2010/main" val="3974674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8C750B5B-72D2-48CB-8FAF-B2813589A4AC}" type="slidenum">
              <a:rPr lang="en-GB"/>
              <a:pPr/>
              <a:t>‹#›</a:t>
            </a:fld>
            <a:endParaRPr lang="en-GB"/>
          </a:p>
        </p:txBody>
      </p:sp>
    </p:spTree>
    <p:extLst>
      <p:ext uri="{BB962C8B-B14F-4D97-AF65-F5344CB8AC3E}">
        <p14:creationId xmlns:p14="http://schemas.microsoft.com/office/powerpoint/2010/main" val="4095753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EBEE7690-B5EA-488F-8398-D11C051BFB57}" type="slidenum">
              <a:rPr lang="en-GB"/>
              <a:pPr/>
              <a:t>‹#›</a:t>
            </a:fld>
            <a:endParaRPr lang="en-GB"/>
          </a:p>
        </p:txBody>
      </p:sp>
    </p:spTree>
    <p:extLst>
      <p:ext uri="{BB962C8B-B14F-4D97-AF65-F5344CB8AC3E}">
        <p14:creationId xmlns:p14="http://schemas.microsoft.com/office/powerpoint/2010/main" val="1575951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2784312-8E5B-45B9-A342-789B74467E98}" type="slidenum">
              <a:rPr lang="en-GB"/>
              <a:pPr/>
              <a:t>‹#›</a:t>
            </a:fld>
            <a:endParaRPr lang="en-GB"/>
          </a:p>
        </p:txBody>
      </p:sp>
    </p:spTree>
    <p:extLst>
      <p:ext uri="{BB962C8B-B14F-4D97-AF65-F5344CB8AC3E}">
        <p14:creationId xmlns:p14="http://schemas.microsoft.com/office/powerpoint/2010/main" val="1267923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5113" y="1339850"/>
            <a:ext cx="2071687" cy="46815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95288" y="1339850"/>
            <a:ext cx="6067425" cy="46815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B904D2B-0484-4CAF-A25C-928E8B4EBEC1}" type="slidenum">
              <a:rPr lang="en-GB"/>
              <a:pPr/>
              <a:t>‹#›</a:t>
            </a:fld>
            <a:endParaRPr lang="en-GB"/>
          </a:p>
        </p:txBody>
      </p:sp>
    </p:spTree>
    <p:extLst>
      <p:ext uri="{BB962C8B-B14F-4D97-AF65-F5344CB8AC3E}">
        <p14:creationId xmlns:p14="http://schemas.microsoft.com/office/powerpoint/2010/main" val="1801887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339850"/>
            <a:ext cx="82296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Title</a:t>
            </a:r>
          </a:p>
        </p:txBody>
      </p:sp>
      <p:sp>
        <p:nvSpPr>
          <p:cNvPr id="1027" name="Rectangle 3"/>
          <p:cNvSpPr>
            <a:spLocks noGrp="1" noChangeArrowheads="1"/>
          </p:cNvSpPr>
          <p:nvPr>
            <p:ph type="body" idx="1"/>
          </p:nvPr>
        </p:nvSpPr>
        <p:spPr bwMode="auto">
          <a:xfrm>
            <a:off x="457200" y="2492375"/>
            <a:ext cx="8229600" cy="352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BE" smtClean="0"/>
              <a:t>Second level</a:t>
            </a:r>
            <a:endParaRPr lang="en-GB" smtClean="0"/>
          </a:p>
          <a:p>
            <a:pPr lvl="1"/>
            <a:r>
              <a:rPr lang="en-GB" smtClean="0"/>
              <a:t>Third level</a:t>
            </a:r>
          </a:p>
          <a:p>
            <a:pPr lvl="2"/>
            <a:r>
              <a:rPr lang="en-GB" smtClean="0"/>
              <a:t>- Fourth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solidFill>
                  <a:schemeClr val="tx1"/>
                </a:solidFill>
                <a:latin typeface="Arial" charset="0"/>
              </a:defRPr>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fld id="{9978066A-B756-48A2-A065-D7905B46CDA0}" type="slidenum">
              <a:rPr lang="en-GB"/>
              <a:pPr/>
              <a:t>‹#›</a:t>
            </a:fld>
            <a:endParaRPr lang="en-GB"/>
          </a:p>
        </p:txBody>
      </p:sp>
      <p:sp>
        <p:nvSpPr>
          <p:cNvPr id="15" name="Rectangle 14"/>
          <p:cNvSpPr/>
          <p:nvPr/>
        </p:nvSpPr>
        <p:spPr>
          <a:xfrm>
            <a:off x="0" y="0"/>
            <a:ext cx="9144000" cy="95726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sp>
        <p:nvSpPr>
          <p:cNvPr id="7" name="Rectangle 6"/>
          <p:cNvSpPr/>
          <p:nvPr/>
        </p:nvSpPr>
        <p:spPr>
          <a:xfrm>
            <a:off x="4262438" y="6659563"/>
            <a:ext cx="611187" cy="198437"/>
          </a:xfrm>
          <a:prstGeom prst="rect">
            <a:avLst/>
          </a:prstGeom>
          <a:solidFill>
            <a:srgbClr val="133176"/>
          </a:solidFill>
          <a:ln>
            <a:solidFill>
              <a:srgbClr val="133176"/>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b="0"/>
          </a:p>
        </p:txBody>
      </p:sp>
      <p:pic>
        <p:nvPicPr>
          <p:cNvPr id="1041" name="Picture 17" descr="LOGO CE_Vertical_EN_NEG_quadri_H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849688" y="258763"/>
            <a:ext cx="1436687" cy="100488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charset="0"/>
        </a:defRPr>
      </a:lvl2pPr>
      <a:lvl3pPr marL="358775" algn="l" rtl="0" fontAlgn="base">
        <a:spcBef>
          <a:spcPct val="0"/>
        </a:spcBef>
        <a:spcAft>
          <a:spcPct val="0"/>
        </a:spcAft>
        <a:defRPr sz="3000" b="1">
          <a:solidFill>
            <a:srgbClr val="0F5494"/>
          </a:solidFill>
          <a:latin typeface="Verdana" charset="0"/>
        </a:defRPr>
      </a:lvl3pPr>
      <a:lvl4pPr marL="358775" algn="l" rtl="0" fontAlgn="base">
        <a:spcBef>
          <a:spcPct val="0"/>
        </a:spcBef>
        <a:spcAft>
          <a:spcPct val="0"/>
        </a:spcAft>
        <a:defRPr sz="3000" b="1">
          <a:solidFill>
            <a:srgbClr val="0F5494"/>
          </a:solidFill>
          <a:latin typeface="Verdana" charset="0"/>
        </a:defRPr>
      </a:lvl4pPr>
      <a:lvl5pPr marL="358775" algn="l" rtl="0" fontAlgn="base">
        <a:spcBef>
          <a:spcPct val="0"/>
        </a:spcBef>
        <a:spcAft>
          <a:spcPct val="0"/>
        </a:spcAft>
        <a:defRPr sz="3000" b="1">
          <a:solidFill>
            <a:srgbClr val="0F5494"/>
          </a:solidFill>
          <a:latin typeface="Verdana" charset="0"/>
        </a:defRPr>
      </a:lvl5pPr>
      <a:lvl6pPr marL="815975" algn="l" rtl="0" fontAlgn="base">
        <a:spcBef>
          <a:spcPct val="0"/>
        </a:spcBef>
        <a:spcAft>
          <a:spcPct val="0"/>
        </a:spcAft>
        <a:defRPr sz="3000" b="1">
          <a:solidFill>
            <a:srgbClr val="0F5494"/>
          </a:solidFill>
          <a:latin typeface="Verdana" charset="0"/>
        </a:defRPr>
      </a:lvl6pPr>
      <a:lvl7pPr marL="1273175" algn="l" rtl="0" fontAlgn="base">
        <a:spcBef>
          <a:spcPct val="0"/>
        </a:spcBef>
        <a:spcAft>
          <a:spcPct val="0"/>
        </a:spcAft>
        <a:defRPr sz="3000" b="1">
          <a:solidFill>
            <a:srgbClr val="0F5494"/>
          </a:solidFill>
          <a:latin typeface="Verdana" charset="0"/>
        </a:defRPr>
      </a:lvl7pPr>
      <a:lvl8pPr marL="1730375" algn="l" rtl="0" fontAlgn="base">
        <a:spcBef>
          <a:spcPct val="0"/>
        </a:spcBef>
        <a:spcAft>
          <a:spcPct val="0"/>
        </a:spcAft>
        <a:defRPr sz="3000" b="1">
          <a:solidFill>
            <a:srgbClr val="0F5494"/>
          </a:solidFill>
          <a:latin typeface="Verdana" charset="0"/>
        </a:defRPr>
      </a:lvl8pPr>
      <a:lvl9pPr marL="2187575" algn="l" rtl="0" fontAlgn="base">
        <a:spcBef>
          <a:spcPct val="0"/>
        </a:spcBef>
        <a:spcAft>
          <a:spcPct val="0"/>
        </a:spcAft>
        <a:defRPr sz="3000" b="1">
          <a:solidFill>
            <a:srgbClr val="0F5494"/>
          </a:solidFill>
          <a:latin typeface="Verdana" charset="0"/>
        </a:defRPr>
      </a:lvl9pPr>
    </p:titleStyle>
    <p:bodyStyle>
      <a:lvl1pPr marL="342900" indent="-342900" algn="l" rtl="0" fontAlgn="base">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fontAlgn="base">
        <a:spcBef>
          <a:spcPct val="20000"/>
        </a:spcBef>
        <a:spcAft>
          <a:spcPct val="0"/>
        </a:spcAft>
        <a:buClr>
          <a:srgbClr val="009FBA"/>
        </a:buClr>
        <a:buChar char="•"/>
        <a:defRPr sz="2000" b="1">
          <a:solidFill>
            <a:srgbClr val="0F5494"/>
          </a:solidFill>
          <a:latin typeface="+mn-lt"/>
        </a:defRPr>
      </a:lvl2pPr>
      <a:lvl3pPr marL="1143000" indent="-228600" algn="l" rtl="0" fontAlgn="base">
        <a:spcBef>
          <a:spcPct val="20000"/>
        </a:spcBef>
        <a:spcAft>
          <a:spcPct val="0"/>
        </a:spcAft>
        <a:defRPr sz="1400">
          <a:solidFill>
            <a:srgbClr val="0F5494"/>
          </a:solidFill>
          <a:latin typeface="+mn-lt"/>
        </a:defRPr>
      </a:lvl3pPr>
      <a:lvl4pPr marL="1600200" indent="-228600" algn="l" rtl="0" fontAlgn="base">
        <a:spcBef>
          <a:spcPct val="20000"/>
        </a:spcBef>
        <a:spcAft>
          <a:spcPct val="0"/>
        </a:spcAft>
        <a:buChar char="–"/>
        <a:defRPr sz="2000">
          <a:solidFill>
            <a:schemeClr val="tx1"/>
          </a:solidFill>
          <a:latin typeface="Arial" charset="0"/>
        </a:defRPr>
      </a:lvl4pPr>
      <a:lvl5pPr marL="2057400" indent="-228600" algn="l" rtl="0" fontAlgn="base">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ec.europa.eu/eahc/management/legislation.html"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484784"/>
            <a:ext cx="8784530" cy="2015728"/>
          </a:xfrm>
        </p:spPr>
        <p:txBody>
          <a:bodyPr/>
          <a:lstStyle/>
          <a:p>
            <a:r>
              <a:rPr lang="sv-SE" sz="3200" dirty="0" smtClean="0"/>
              <a:t>Second Health </a:t>
            </a:r>
            <a:r>
              <a:rPr lang="sv-SE" sz="3200" dirty="0" err="1" smtClean="0"/>
              <a:t>Programme</a:t>
            </a:r>
            <a:r>
              <a:rPr lang="sv-SE" sz="3200" dirty="0" smtClean="0"/>
              <a:t> 2008-2013 </a:t>
            </a:r>
            <a:br>
              <a:rPr lang="sv-SE" sz="3200" dirty="0" smtClean="0"/>
            </a:br>
            <a:r>
              <a:rPr lang="sv-SE" sz="3200" dirty="0"/>
              <a:t>Call for </a:t>
            </a:r>
            <a:r>
              <a:rPr lang="sv-SE" sz="3200" dirty="0" err="1" smtClean="0"/>
              <a:t>proposals</a:t>
            </a:r>
            <a:r>
              <a:rPr lang="sv-SE" sz="3200" dirty="0" smtClean="0"/>
              <a:t> </a:t>
            </a:r>
            <a:r>
              <a:rPr lang="sv-SE" sz="3200" dirty="0" smtClean="0"/>
              <a:t>2013</a:t>
            </a:r>
            <a:endParaRPr lang="en-GB" sz="3200" dirty="0"/>
          </a:p>
        </p:txBody>
      </p:sp>
      <p:sp>
        <p:nvSpPr>
          <p:cNvPr id="3" name="Subtitle 2"/>
          <p:cNvSpPr>
            <a:spLocks noGrp="1"/>
          </p:cNvSpPr>
          <p:nvPr>
            <p:ph type="subTitle" idx="1"/>
          </p:nvPr>
        </p:nvSpPr>
        <p:spPr/>
        <p:txBody>
          <a:bodyPr/>
          <a:lstStyle/>
          <a:p>
            <a:r>
              <a:rPr lang="en-US" sz="2400" dirty="0" smtClean="0">
                <a:solidFill>
                  <a:srgbClr val="FFFFFF"/>
                </a:solidFill>
                <a:latin typeface="Verdana" charset="0"/>
                <a:ea typeface="Verdana" charset="0"/>
                <a:cs typeface="Verdana" charset="0"/>
                <a:sym typeface="Verdana" charset="0"/>
              </a:rPr>
              <a:t>Georgios </a:t>
            </a:r>
            <a:r>
              <a:rPr lang="en-US" sz="2400" dirty="0" err="1" smtClean="0">
                <a:solidFill>
                  <a:srgbClr val="FFFFFF"/>
                </a:solidFill>
                <a:latin typeface="Verdana" charset="0"/>
                <a:ea typeface="Verdana" charset="0"/>
                <a:cs typeface="Verdana" charset="0"/>
                <a:sym typeface="Verdana" charset="0"/>
              </a:rPr>
              <a:t>Margetidis</a:t>
            </a:r>
            <a:r>
              <a:rPr lang="en-US" sz="2400" dirty="0" smtClean="0">
                <a:solidFill>
                  <a:srgbClr val="FFFFFF"/>
                </a:solidFill>
                <a:latin typeface="Verdana" charset="0"/>
                <a:ea typeface="Verdana" charset="0"/>
                <a:cs typeface="Verdana" charset="0"/>
                <a:sym typeface="Verdana" charset="0"/>
              </a:rPr>
              <a:t> </a:t>
            </a:r>
            <a:endParaRPr lang="en-US" sz="1200" i="1" dirty="0">
              <a:solidFill>
                <a:srgbClr val="FFFFFF"/>
              </a:solidFill>
              <a:latin typeface="Verdana" charset="0"/>
              <a:sym typeface="Verdana" charset="0"/>
            </a:endParaRPr>
          </a:p>
          <a:p>
            <a:endParaRPr lang="en-US" sz="2400" dirty="0">
              <a:solidFill>
                <a:srgbClr val="FFFFFF"/>
              </a:solidFill>
              <a:latin typeface="Verdana" charset="0"/>
              <a:sym typeface="Verdana" charset="0"/>
            </a:endParaRPr>
          </a:p>
          <a:p>
            <a:r>
              <a:rPr lang="en-US" sz="2400" dirty="0">
                <a:solidFill>
                  <a:srgbClr val="FFFFFF"/>
                </a:solidFill>
                <a:latin typeface="Verdana" charset="0"/>
                <a:ea typeface="Verdana" charset="0"/>
                <a:cs typeface="Verdana" charset="0"/>
                <a:sym typeface="Verdana" charset="0"/>
              </a:rPr>
              <a:t>Project Officer</a:t>
            </a:r>
            <a:endParaRPr lang="en-US" sz="2400" dirty="0">
              <a:solidFill>
                <a:srgbClr val="FFFFFF"/>
              </a:solidFill>
              <a:latin typeface="Verdana" charset="0"/>
              <a:sym typeface="Verdana" charset="0"/>
            </a:endParaRPr>
          </a:p>
          <a:p>
            <a:r>
              <a:rPr lang="en-US" sz="2400" dirty="0" smtClean="0">
                <a:solidFill>
                  <a:srgbClr val="FFFFFF"/>
                </a:solidFill>
                <a:latin typeface="Verdana" charset="0"/>
                <a:ea typeface="Verdana" charset="0"/>
                <a:cs typeface="Verdana" charset="0"/>
                <a:sym typeface="Verdana" charset="0"/>
              </a:rPr>
              <a:t>European Commission, </a:t>
            </a:r>
          </a:p>
          <a:p>
            <a:r>
              <a:rPr lang="en-US" sz="2400" dirty="0" smtClean="0">
                <a:solidFill>
                  <a:srgbClr val="FFFFFF"/>
                </a:solidFill>
                <a:latin typeface="Verdana" charset="0"/>
                <a:ea typeface="Verdana" charset="0"/>
                <a:cs typeface="Verdana" charset="0"/>
                <a:sym typeface="Verdana" charset="0"/>
              </a:rPr>
              <a:t>Executive </a:t>
            </a:r>
            <a:r>
              <a:rPr lang="en-US" sz="2400" dirty="0">
                <a:solidFill>
                  <a:srgbClr val="FFFFFF"/>
                </a:solidFill>
                <a:latin typeface="Verdana" charset="0"/>
                <a:ea typeface="Verdana" charset="0"/>
                <a:cs typeface="Verdana" charset="0"/>
                <a:sym typeface="Verdana" charset="0"/>
              </a:rPr>
              <a:t>Agency for Health and </a:t>
            </a:r>
            <a:r>
              <a:rPr lang="en-US" sz="2400" dirty="0" smtClean="0">
                <a:solidFill>
                  <a:srgbClr val="FFFFFF"/>
                </a:solidFill>
                <a:latin typeface="Verdana" charset="0"/>
                <a:ea typeface="Verdana" charset="0"/>
                <a:cs typeface="Verdana" charset="0"/>
                <a:sym typeface="Verdana" charset="0"/>
              </a:rPr>
              <a:t>Consumers</a:t>
            </a:r>
            <a:endParaRPr lang="en-US" sz="2400" dirty="0">
              <a:solidFill>
                <a:srgbClr val="FFFFFF"/>
              </a:solidFill>
              <a:latin typeface="Verdana" charset="0"/>
              <a:sym typeface="Verdana" charset="0"/>
            </a:endParaRPr>
          </a:p>
        </p:txBody>
      </p:sp>
    </p:spTree>
    <p:extLst>
      <p:ext uri="{BB962C8B-B14F-4D97-AF65-F5344CB8AC3E}">
        <p14:creationId xmlns:p14="http://schemas.microsoft.com/office/powerpoint/2010/main" val="3576052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structure</a:t>
            </a:r>
            <a:endParaRPr lang="en-US" dirty="0"/>
          </a:p>
        </p:txBody>
      </p:sp>
      <p:sp>
        <p:nvSpPr>
          <p:cNvPr id="3" name="Content Placeholder 2"/>
          <p:cNvSpPr>
            <a:spLocks noGrp="1"/>
          </p:cNvSpPr>
          <p:nvPr>
            <p:ph idx="1"/>
          </p:nvPr>
        </p:nvSpPr>
        <p:spPr>
          <a:xfrm>
            <a:off x="457200" y="2276873"/>
            <a:ext cx="8229600" cy="3744516"/>
          </a:xfrm>
        </p:spPr>
        <p:txBody>
          <a:bodyPr/>
          <a:lstStyle/>
          <a:p>
            <a:pPr>
              <a:buClr>
                <a:schemeClr val="accent6"/>
              </a:buClr>
            </a:pPr>
            <a:r>
              <a:rPr lang="en-US" sz="2800" dirty="0" smtClean="0"/>
              <a:t>Work Plan 2013 – General aspects</a:t>
            </a:r>
          </a:p>
          <a:p>
            <a:pPr marL="0" indent="0">
              <a:buClr>
                <a:schemeClr val="accent6"/>
              </a:buClr>
              <a:buNone/>
            </a:pPr>
            <a:endParaRPr lang="en-US" sz="2800" dirty="0" smtClean="0"/>
          </a:p>
          <a:p>
            <a:pPr>
              <a:buClr>
                <a:schemeClr val="accent6"/>
              </a:buClr>
            </a:pPr>
            <a:r>
              <a:rPr lang="en-US" sz="2800" dirty="0" smtClean="0"/>
              <a:t>Work Plan 2013 – Priorities by financing mechanism</a:t>
            </a:r>
          </a:p>
          <a:p>
            <a:pPr marL="0" indent="0">
              <a:buClr>
                <a:schemeClr val="accent6"/>
              </a:buClr>
              <a:buNone/>
            </a:pPr>
            <a:endParaRPr lang="en-US" sz="2800" dirty="0" smtClean="0"/>
          </a:p>
          <a:p>
            <a:pPr>
              <a:buClr>
                <a:schemeClr val="accent6"/>
              </a:buClr>
            </a:pPr>
            <a:r>
              <a:rPr lang="en-US" sz="2800" dirty="0" smtClean="0"/>
              <a:t>Call for proposals 2013 – New requirements and timeline</a:t>
            </a:r>
          </a:p>
          <a:p>
            <a:pPr marL="0" indent="0">
              <a:buClr>
                <a:schemeClr val="accent6"/>
              </a:buClr>
              <a:buNone/>
            </a:pPr>
            <a:endParaRPr lang="en-US" sz="2800" dirty="0" smtClean="0"/>
          </a:p>
          <a:p>
            <a:pPr>
              <a:buClr>
                <a:schemeClr val="accent6"/>
              </a:buClr>
            </a:pPr>
            <a:r>
              <a:rPr lang="en-US" sz="2800" dirty="0" smtClean="0"/>
              <a:t>Calls for tenders</a:t>
            </a:r>
            <a:endParaRPr lang="en-US" sz="2800" dirty="0" smtClean="0"/>
          </a:p>
          <a:p>
            <a:pPr>
              <a:buClr>
                <a:schemeClr val="accent6"/>
              </a:buClr>
            </a:pPr>
            <a:endParaRPr lang="en-US" sz="2800" dirty="0" smtClean="0"/>
          </a:p>
        </p:txBody>
      </p:sp>
    </p:spTree>
    <p:extLst>
      <p:ext uri="{BB962C8B-B14F-4D97-AF65-F5344CB8AC3E}">
        <p14:creationId xmlns:p14="http://schemas.microsoft.com/office/powerpoint/2010/main" val="13825277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cap="none" dirty="0" smtClean="0"/>
              <a:t>WORK PLAN </a:t>
            </a:r>
            <a:r>
              <a:rPr lang="fr-BE" cap="none" dirty="0" smtClean="0"/>
              <a:t>2013</a:t>
            </a:r>
            <a:br>
              <a:rPr lang="fr-BE" cap="none" dirty="0" smtClean="0"/>
            </a:br>
            <a:r>
              <a:rPr lang="fr-BE" cap="none" dirty="0" smtClean="0"/>
              <a:t>General aspects</a:t>
            </a:r>
            <a:endParaRPr lang="en-GB" cap="none" dirty="0"/>
          </a:p>
        </p:txBody>
      </p:sp>
    </p:spTree>
    <p:extLst>
      <p:ext uri="{BB962C8B-B14F-4D97-AF65-F5344CB8AC3E}">
        <p14:creationId xmlns:p14="http://schemas.microsoft.com/office/powerpoint/2010/main" val="18126700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err="1"/>
              <a:t>Work</a:t>
            </a:r>
            <a:r>
              <a:rPr lang="fr-BE" dirty="0"/>
              <a:t> Plan 2013 - Reference</a:t>
            </a:r>
            <a:endParaRPr lang="en-GB" dirty="0"/>
          </a:p>
        </p:txBody>
      </p:sp>
      <p:sp>
        <p:nvSpPr>
          <p:cNvPr id="3" name="Content Placeholder 2"/>
          <p:cNvSpPr>
            <a:spLocks noGrp="1"/>
          </p:cNvSpPr>
          <p:nvPr>
            <p:ph idx="1"/>
          </p:nvPr>
        </p:nvSpPr>
        <p:spPr/>
        <p:txBody>
          <a:bodyPr/>
          <a:lstStyle/>
          <a:p>
            <a:r>
              <a:rPr lang="fr-BE" dirty="0" smtClean="0"/>
              <a:t>Publication of </a:t>
            </a:r>
            <a:r>
              <a:rPr lang="fr-BE" dirty="0" err="1" smtClean="0"/>
              <a:t>Workplan</a:t>
            </a:r>
            <a:r>
              <a:rPr lang="fr-BE" dirty="0" smtClean="0"/>
              <a:t> 2013:</a:t>
            </a:r>
          </a:p>
          <a:p>
            <a:pPr lvl="1"/>
            <a:r>
              <a:rPr lang="fr-BE" dirty="0"/>
              <a:t>http://</a:t>
            </a:r>
            <a:r>
              <a:rPr lang="fr-BE" dirty="0" smtClean="0"/>
              <a:t>ec.europa.eu/health/programme/events/ adoption_workplan_2013_en.htm</a:t>
            </a:r>
          </a:p>
          <a:p>
            <a:pPr marL="457200" lvl="1" indent="0">
              <a:buNone/>
            </a:pPr>
            <a:endParaRPr lang="fr-BE" dirty="0" smtClean="0"/>
          </a:p>
          <a:p>
            <a:r>
              <a:rPr lang="fr-BE" dirty="0" smtClean="0"/>
              <a:t>Call for Tenders:</a:t>
            </a:r>
          </a:p>
          <a:p>
            <a:pPr lvl="1"/>
            <a:r>
              <a:rPr lang="fr-BE" dirty="0"/>
              <a:t>http://</a:t>
            </a:r>
            <a:r>
              <a:rPr lang="fr-BE" dirty="0" smtClean="0"/>
              <a:t>ec.europa.eu/eahc/health/tenders.html</a:t>
            </a:r>
          </a:p>
          <a:p>
            <a:pPr lvl="1"/>
            <a:endParaRPr lang="fr-BE" dirty="0" smtClean="0"/>
          </a:p>
          <a:p>
            <a:r>
              <a:rPr lang="fr-BE" dirty="0" smtClean="0"/>
              <a:t>Call for </a:t>
            </a:r>
            <a:r>
              <a:rPr lang="fr-BE" dirty="0" err="1" smtClean="0"/>
              <a:t>Proposals</a:t>
            </a:r>
            <a:r>
              <a:rPr lang="fr-BE" dirty="0" smtClean="0"/>
              <a:t>:</a:t>
            </a:r>
          </a:p>
          <a:p>
            <a:pPr lvl="1"/>
            <a:r>
              <a:rPr lang="en-GB" dirty="0"/>
              <a:t>http://</a:t>
            </a:r>
            <a:r>
              <a:rPr lang="en-GB" dirty="0" smtClean="0"/>
              <a:t>ec.europa.eu/eahc/news/news193.html</a:t>
            </a:r>
          </a:p>
          <a:p>
            <a:pPr marL="57150" indent="0">
              <a:buNone/>
            </a:pPr>
            <a:r>
              <a:rPr lang="fr-BE" dirty="0"/>
              <a:t>	</a:t>
            </a:r>
            <a:endParaRPr lang="en-GB" dirty="0"/>
          </a:p>
        </p:txBody>
      </p:sp>
    </p:spTree>
    <p:extLst>
      <p:ext uri="{BB962C8B-B14F-4D97-AF65-F5344CB8AC3E}">
        <p14:creationId xmlns:p14="http://schemas.microsoft.com/office/powerpoint/2010/main" val="32075455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err="1" smtClean="0"/>
              <a:t>Workplan</a:t>
            </a:r>
            <a:r>
              <a:rPr lang="fr-BE" dirty="0" smtClean="0"/>
              <a:t> 2013</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 y="2273051"/>
            <a:ext cx="8020050" cy="614362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97569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Structure </a:t>
            </a:r>
            <a:r>
              <a:rPr lang="fr-BE" dirty="0" err="1" smtClean="0"/>
              <a:t>Workplan</a:t>
            </a:r>
            <a:endParaRPr lang="en-GB" dirty="0"/>
          </a:p>
        </p:txBody>
      </p:sp>
      <p:sp>
        <p:nvSpPr>
          <p:cNvPr id="3" name="Content Placeholder 2"/>
          <p:cNvSpPr>
            <a:spLocks noGrp="1"/>
          </p:cNvSpPr>
          <p:nvPr>
            <p:ph idx="1"/>
          </p:nvPr>
        </p:nvSpPr>
        <p:spPr/>
        <p:txBody>
          <a:bodyPr/>
          <a:lstStyle/>
          <a:p>
            <a:pPr>
              <a:buClr>
                <a:schemeClr val="accent6"/>
              </a:buClr>
            </a:pPr>
            <a:r>
              <a:rPr lang="fr-BE" sz="1600" dirty="0" smtClean="0"/>
              <a:t>Commission </a:t>
            </a:r>
            <a:r>
              <a:rPr lang="fr-BE" sz="1600" dirty="0" err="1"/>
              <a:t>I</a:t>
            </a:r>
            <a:r>
              <a:rPr lang="fr-BE" sz="1600" dirty="0" err="1" smtClean="0"/>
              <a:t>mplementing</a:t>
            </a:r>
            <a:r>
              <a:rPr lang="fr-BE" sz="1600" dirty="0" smtClean="0"/>
              <a:t> </a:t>
            </a:r>
            <a:r>
              <a:rPr lang="fr-BE" sz="1600" dirty="0" err="1" smtClean="0"/>
              <a:t>Decision</a:t>
            </a:r>
            <a:endParaRPr lang="fr-BE" sz="1600" dirty="0" smtClean="0"/>
          </a:p>
          <a:p>
            <a:pPr>
              <a:buClr>
                <a:schemeClr val="accent6"/>
              </a:buClr>
            </a:pPr>
            <a:r>
              <a:rPr lang="fr-BE" sz="1600" b="0" dirty="0" err="1" smtClean="0"/>
              <a:t>Annex</a:t>
            </a:r>
            <a:r>
              <a:rPr lang="fr-BE" sz="1600" b="0" dirty="0" smtClean="0"/>
              <a:t> I: </a:t>
            </a:r>
          </a:p>
          <a:p>
            <a:pPr lvl="1">
              <a:buClr>
                <a:schemeClr val="accent6"/>
              </a:buClr>
            </a:pPr>
            <a:r>
              <a:rPr lang="fr-BE" sz="1600" b="0" dirty="0" smtClean="0"/>
              <a:t>The </a:t>
            </a:r>
            <a:r>
              <a:rPr lang="fr-BE" sz="1600" b="0" dirty="0" err="1" smtClean="0"/>
              <a:t>workplan</a:t>
            </a:r>
            <a:r>
              <a:rPr lang="fr-BE" sz="1600" b="0" dirty="0" smtClean="0"/>
              <a:t> </a:t>
            </a:r>
            <a:r>
              <a:rPr lang="fr-BE" sz="1600" b="0" dirty="0" err="1" smtClean="0"/>
              <a:t>with</a:t>
            </a:r>
            <a:r>
              <a:rPr lang="fr-BE" sz="1600" b="0" dirty="0" smtClean="0"/>
              <a:t> </a:t>
            </a:r>
            <a:r>
              <a:rPr lang="fr-BE" sz="1600" b="0" dirty="0" err="1" smtClean="0"/>
              <a:t>legal</a:t>
            </a:r>
            <a:r>
              <a:rPr lang="fr-BE" sz="1600" b="0" dirty="0" smtClean="0"/>
              <a:t> </a:t>
            </a:r>
            <a:r>
              <a:rPr lang="fr-BE" sz="1600" b="0" dirty="0" err="1" smtClean="0"/>
              <a:t>context</a:t>
            </a:r>
            <a:r>
              <a:rPr lang="fr-BE" sz="1600" b="0" dirty="0" smtClean="0"/>
              <a:t> (1), </a:t>
            </a:r>
          </a:p>
          <a:p>
            <a:pPr lvl="1">
              <a:buClr>
                <a:schemeClr val="accent6"/>
              </a:buClr>
            </a:pPr>
            <a:r>
              <a:rPr lang="fr-BE" sz="1600" b="0" dirty="0" err="1" smtClean="0"/>
              <a:t>Resources</a:t>
            </a:r>
            <a:r>
              <a:rPr lang="fr-BE" sz="1600" b="0" dirty="0" smtClean="0"/>
              <a:t> (2), </a:t>
            </a:r>
          </a:p>
          <a:p>
            <a:pPr lvl="1">
              <a:buClr>
                <a:schemeClr val="accent6"/>
              </a:buClr>
            </a:pPr>
            <a:r>
              <a:rPr lang="fr-BE" sz="1600" b="0" dirty="0" err="1" smtClean="0"/>
              <a:t>Financing</a:t>
            </a:r>
            <a:r>
              <a:rPr lang="fr-BE" sz="1600" b="0" dirty="0" smtClean="0"/>
              <a:t> </a:t>
            </a:r>
            <a:r>
              <a:rPr lang="fr-BE" sz="1600" b="0" dirty="0" err="1" smtClean="0"/>
              <a:t>mechanisms</a:t>
            </a:r>
            <a:r>
              <a:rPr lang="fr-BE" sz="1600" b="0" dirty="0" smtClean="0"/>
              <a:t> (3), </a:t>
            </a:r>
          </a:p>
          <a:p>
            <a:pPr lvl="1">
              <a:buClr>
                <a:schemeClr val="accent6"/>
              </a:buClr>
            </a:pPr>
            <a:r>
              <a:rPr lang="fr-BE" sz="1600" b="0" dirty="0" err="1" smtClean="0"/>
              <a:t>Priorities</a:t>
            </a:r>
            <a:r>
              <a:rPr lang="fr-BE" sz="1600" b="0" dirty="0" smtClean="0"/>
              <a:t> for 2013 (4)</a:t>
            </a:r>
          </a:p>
          <a:p>
            <a:pPr>
              <a:buClr>
                <a:schemeClr val="accent6"/>
              </a:buClr>
            </a:pPr>
            <a:r>
              <a:rPr lang="fr-BE" sz="1600" b="0" dirty="0" err="1" smtClean="0"/>
              <a:t>Annex</a:t>
            </a:r>
            <a:r>
              <a:rPr lang="fr-BE" sz="1600" b="0" dirty="0" smtClean="0"/>
              <a:t> II: </a:t>
            </a:r>
            <a:r>
              <a:rPr lang="fr-BE" sz="1600" b="0" dirty="0" err="1" smtClean="0"/>
              <a:t>Criteria</a:t>
            </a:r>
            <a:r>
              <a:rPr lang="fr-BE" sz="1600" b="0" dirty="0" smtClean="0"/>
              <a:t> for Project Grants</a:t>
            </a:r>
          </a:p>
          <a:p>
            <a:pPr>
              <a:buClr>
                <a:schemeClr val="accent6"/>
              </a:buClr>
            </a:pPr>
            <a:r>
              <a:rPr lang="fr-BE" sz="1600" b="0" dirty="0" err="1" smtClean="0"/>
              <a:t>Annex</a:t>
            </a:r>
            <a:r>
              <a:rPr lang="fr-BE" sz="1600" b="0" dirty="0" smtClean="0"/>
              <a:t> III: </a:t>
            </a:r>
            <a:r>
              <a:rPr lang="fr-BE" sz="1600" b="0" dirty="0" err="1" smtClean="0"/>
              <a:t>Criteria</a:t>
            </a:r>
            <a:r>
              <a:rPr lang="fr-BE" sz="1600" b="0" dirty="0" smtClean="0"/>
              <a:t> for Operating Grants</a:t>
            </a:r>
          </a:p>
          <a:p>
            <a:pPr>
              <a:buClr>
                <a:schemeClr val="accent6"/>
              </a:buClr>
            </a:pPr>
            <a:r>
              <a:rPr lang="fr-BE" sz="1600" b="0" dirty="0" err="1" smtClean="0"/>
              <a:t>Annex</a:t>
            </a:r>
            <a:r>
              <a:rPr lang="fr-BE" sz="1600" b="0" dirty="0" smtClean="0"/>
              <a:t> IV: </a:t>
            </a:r>
            <a:r>
              <a:rPr lang="fr-BE" sz="1600" b="0" dirty="0" err="1" smtClean="0"/>
              <a:t>Criteria</a:t>
            </a:r>
            <a:r>
              <a:rPr lang="fr-BE" sz="1600" b="0" dirty="0" smtClean="0"/>
              <a:t> for Joint Actions</a:t>
            </a:r>
          </a:p>
          <a:p>
            <a:pPr>
              <a:buClr>
                <a:schemeClr val="accent6"/>
              </a:buClr>
            </a:pPr>
            <a:r>
              <a:rPr lang="fr-BE" sz="1600" b="0" dirty="0" err="1" smtClean="0"/>
              <a:t>Annex</a:t>
            </a:r>
            <a:r>
              <a:rPr lang="fr-BE" sz="1600" b="0" dirty="0" smtClean="0"/>
              <a:t> V: </a:t>
            </a:r>
            <a:r>
              <a:rPr lang="fr-BE" sz="1600" b="0" dirty="0" err="1" smtClean="0"/>
              <a:t>Criteria</a:t>
            </a:r>
            <a:r>
              <a:rPr lang="fr-BE" sz="1600" b="0" dirty="0" smtClean="0"/>
              <a:t> for </a:t>
            </a:r>
            <a:r>
              <a:rPr lang="fr-BE" sz="1600" b="0" dirty="0" err="1" smtClean="0"/>
              <a:t>Conference</a:t>
            </a:r>
            <a:r>
              <a:rPr lang="fr-BE" sz="1600" b="0" dirty="0" smtClean="0"/>
              <a:t> Grants</a:t>
            </a:r>
          </a:p>
          <a:p>
            <a:pPr>
              <a:buClr>
                <a:schemeClr val="accent6"/>
              </a:buClr>
            </a:pPr>
            <a:r>
              <a:rPr lang="fr-BE" sz="1600" b="0" dirty="0" err="1" smtClean="0"/>
              <a:t>Annex</a:t>
            </a:r>
            <a:r>
              <a:rPr lang="fr-BE" sz="1600" b="0" dirty="0" smtClean="0"/>
              <a:t> VI: </a:t>
            </a:r>
            <a:r>
              <a:rPr lang="fr-BE" sz="1600" b="0" dirty="0" err="1" smtClean="0"/>
              <a:t>Criteria</a:t>
            </a:r>
            <a:r>
              <a:rPr lang="fr-BE" sz="1600" b="0" dirty="0" smtClean="0"/>
              <a:t> for </a:t>
            </a:r>
            <a:r>
              <a:rPr lang="fr-BE" sz="1600" b="0" dirty="0" err="1" smtClean="0"/>
              <a:t>independence</a:t>
            </a:r>
            <a:r>
              <a:rPr lang="fr-BE" sz="1600" b="0" dirty="0" smtClean="0"/>
              <a:t> </a:t>
            </a:r>
            <a:r>
              <a:rPr lang="fr-BE" sz="1600" b="0" dirty="0" err="1" smtClean="0"/>
              <a:t>form</a:t>
            </a:r>
            <a:r>
              <a:rPr lang="fr-BE" sz="1600" b="0" dirty="0" smtClean="0"/>
              <a:t> </a:t>
            </a:r>
            <a:r>
              <a:rPr lang="fr-BE" sz="1600" b="0" dirty="0" err="1" smtClean="0"/>
              <a:t>industry</a:t>
            </a:r>
            <a:r>
              <a:rPr lang="fr-BE" sz="1600" b="0" dirty="0" smtClean="0"/>
              <a:t> (Joint Actions, Operating Grants)</a:t>
            </a:r>
          </a:p>
          <a:p>
            <a:pPr>
              <a:buClr>
                <a:schemeClr val="accent6"/>
              </a:buClr>
            </a:pPr>
            <a:r>
              <a:rPr lang="fr-BE" sz="1600" b="0" dirty="0" err="1" smtClean="0"/>
              <a:t>Annex</a:t>
            </a:r>
            <a:r>
              <a:rPr lang="fr-BE" sz="1600" b="0" dirty="0" smtClean="0"/>
              <a:t> VII: </a:t>
            </a:r>
            <a:r>
              <a:rPr lang="fr-BE" sz="1600" b="0" dirty="0" err="1" smtClean="0"/>
              <a:t>Criteria</a:t>
            </a:r>
            <a:r>
              <a:rPr lang="fr-BE" sz="1600" b="0" dirty="0" smtClean="0"/>
              <a:t> for </a:t>
            </a:r>
            <a:r>
              <a:rPr lang="fr-BE" sz="1600" b="0" dirty="0" err="1" smtClean="0"/>
              <a:t>exceptional</a:t>
            </a:r>
            <a:r>
              <a:rPr lang="fr-BE" sz="1600" b="0" dirty="0" smtClean="0"/>
              <a:t> utility (</a:t>
            </a:r>
            <a:r>
              <a:rPr lang="fr-BE" sz="1600" b="0" dirty="0" err="1" smtClean="0"/>
              <a:t>co-financing</a:t>
            </a:r>
            <a:r>
              <a:rPr lang="fr-BE" sz="1600" b="0" dirty="0" smtClean="0"/>
              <a:t> up to 80%)</a:t>
            </a:r>
            <a:endParaRPr lang="en-GB" sz="1600" b="0" dirty="0"/>
          </a:p>
        </p:txBody>
      </p:sp>
    </p:spTree>
    <p:extLst>
      <p:ext uri="{BB962C8B-B14F-4D97-AF65-F5344CB8AC3E}">
        <p14:creationId xmlns:p14="http://schemas.microsoft.com/office/powerpoint/2010/main" val="34737307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052736"/>
            <a:ext cx="8229600" cy="936625"/>
          </a:xfrm>
        </p:spPr>
        <p:txBody>
          <a:bodyPr/>
          <a:lstStyle/>
          <a:p>
            <a:r>
              <a:rPr lang="fr-BE" dirty="0" smtClean="0"/>
              <a:t>Budget 2012 vs. 2013</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25056258"/>
              </p:ext>
            </p:extLst>
          </p:nvPr>
        </p:nvGraphicFramePr>
        <p:xfrm>
          <a:off x="457200" y="2045737"/>
          <a:ext cx="8229600" cy="4276509"/>
        </p:xfrm>
        <a:graphic>
          <a:graphicData uri="http://schemas.openxmlformats.org/drawingml/2006/table">
            <a:tbl>
              <a:tblPr firstRow="1" bandRow="1">
                <a:tableStyleId>{5C22544A-7EE6-4342-B048-85BDC9FD1C3A}</a:tableStyleId>
              </a:tblPr>
              <a:tblGrid>
                <a:gridCol w="2962672"/>
                <a:gridCol w="1800200"/>
                <a:gridCol w="565720"/>
                <a:gridCol w="1800200"/>
                <a:gridCol w="1100808"/>
              </a:tblGrid>
              <a:tr h="265240">
                <a:tc>
                  <a:txBody>
                    <a:bodyPr/>
                    <a:lstStyle/>
                    <a:p>
                      <a:pPr algn="ctr" fontAlgn="b"/>
                      <a:endParaRPr lang="en-GB" sz="1800" b="1" i="0" u="none" strike="noStrike" dirty="0">
                        <a:solidFill>
                          <a:srgbClr val="000000"/>
                        </a:solidFill>
                        <a:effectLst/>
                        <a:latin typeface="Calibri"/>
                      </a:endParaRPr>
                    </a:p>
                  </a:txBody>
                  <a:tcPr marL="9525" marR="9525" marT="9525" marB="0" anchor="b"/>
                </a:tc>
                <a:tc>
                  <a:txBody>
                    <a:bodyPr/>
                    <a:lstStyle/>
                    <a:p>
                      <a:pPr algn="ctr" fontAlgn="b"/>
                      <a:r>
                        <a:rPr lang="en-GB" sz="1800" b="1" i="0" u="none" strike="noStrike" dirty="0">
                          <a:solidFill>
                            <a:schemeClr val="bg1">
                              <a:lumMod val="50000"/>
                            </a:schemeClr>
                          </a:solidFill>
                          <a:effectLst/>
                          <a:latin typeface="Calibri"/>
                        </a:rPr>
                        <a:t>2012</a:t>
                      </a:r>
                    </a:p>
                  </a:txBody>
                  <a:tcPr marL="9525" marR="9525" marT="9525" marB="0" anchor="b"/>
                </a:tc>
                <a:tc>
                  <a:txBody>
                    <a:bodyPr/>
                    <a:lstStyle/>
                    <a:p>
                      <a:pPr algn="ctr" fontAlgn="b"/>
                      <a:endParaRPr lang="en-GB" sz="1800" b="1"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1" i="0" u="none" strike="noStrike" dirty="0">
                          <a:solidFill>
                            <a:srgbClr val="000000"/>
                          </a:solidFill>
                          <a:effectLst/>
                          <a:latin typeface="Calibri"/>
                        </a:rPr>
                        <a:t>2013</a:t>
                      </a:r>
                    </a:p>
                  </a:txBody>
                  <a:tcPr marL="9525" marR="9525" marT="9525" marB="0" anchor="b"/>
                </a:tc>
                <a:tc>
                  <a:txBody>
                    <a:bodyPr/>
                    <a:lstStyle/>
                    <a:p>
                      <a:pPr algn="ctr" fontAlgn="b"/>
                      <a:endParaRPr lang="en-GB" sz="1800" b="1" i="0" u="none" strike="noStrike" dirty="0">
                        <a:solidFill>
                          <a:srgbClr val="000000"/>
                        </a:solidFill>
                        <a:effectLst/>
                        <a:latin typeface="Calibri"/>
                      </a:endParaRPr>
                    </a:p>
                  </a:txBody>
                  <a:tcPr marL="9525" marR="9525" marT="9525" marB="0" anchor="b"/>
                </a:tc>
              </a:tr>
              <a:tr h="499083">
                <a:tc>
                  <a:txBody>
                    <a:bodyPr/>
                    <a:lstStyle/>
                    <a:p>
                      <a:pPr algn="ctr" fontAlgn="b"/>
                      <a:r>
                        <a:rPr lang="en-GB" sz="1800" b="0" i="0" u="none" strike="noStrike" dirty="0">
                          <a:solidFill>
                            <a:srgbClr val="000000"/>
                          </a:solidFill>
                          <a:effectLst/>
                          <a:latin typeface="Calibri"/>
                        </a:rPr>
                        <a:t>Call for tenders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14.4</a:t>
                      </a:r>
                      <a:r>
                        <a:rPr lang="en-GB" sz="1800" b="0" i="0" u="none" strike="noStrike" kern="1200" dirty="0" smtClean="0">
                          <a:solidFill>
                            <a:schemeClr val="bg1">
                              <a:lumMod val="50000"/>
                            </a:schemeClr>
                          </a:solidFill>
                          <a:effectLst/>
                          <a:latin typeface="Calibri"/>
                          <a:ea typeface="+mn-ea"/>
                          <a:cs typeface="+mn-cs"/>
                        </a:rPr>
                        <a:t> Mio. </a:t>
                      </a:r>
                      <a:r>
                        <a:rPr lang="en-GB" sz="1800" b="0" i="0" u="none" strike="noStrike" dirty="0" smtClean="0">
                          <a:solidFill>
                            <a:schemeClr val="bg1">
                              <a:lumMod val="50000"/>
                            </a:schemeClr>
                          </a:solidFill>
                          <a:effectLst/>
                          <a:latin typeface="Calibri"/>
                        </a:rPr>
                        <a:t>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29%</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13.3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26%</a:t>
                      </a:r>
                    </a:p>
                  </a:txBody>
                  <a:tcPr marL="9525" marR="9525" marT="9525" marB="0" anchor="b"/>
                </a:tc>
              </a:tr>
              <a:tr h="499083">
                <a:tc>
                  <a:txBody>
                    <a:bodyPr/>
                    <a:lstStyle/>
                    <a:p>
                      <a:pPr algn="ctr" fontAlgn="b"/>
                      <a:r>
                        <a:rPr lang="en-GB" sz="1800" b="0" i="0" u="none" strike="noStrike" dirty="0" smtClean="0">
                          <a:solidFill>
                            <a:srgbClr val="000000"/>
                          </a:solidFill>
                          <a:effectLst/>
                          <a:latin typeface="Calibri"/>
                        </a:rPr>
                        <a:t>Project </a:t>
                      </a:r>
                      <a:r>
                        <a:rPr lang="en-GB" sz="1800" b="0" i="0" u="none" strike="noStrike" dirty="0">
                          <a:solidFill>
                            <a:srgbClr val="000000"/>
                          </a:solidFill>
                          <a:effectLst/>
                          <a:latin typeface="Calibri"/>
                        </a:rPr>
                        <a:t>grants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13.1</a:t>
                      </a:r>
                      <a:r>
                        <a:rPr lang="en-GB" sz="1800" b="0" i="0" u="none" strike="noStrike" kern="1200" dirty="0" smtClean="0">
                          <a:solidFill>
                            <a:schemeClr val="bg1">
                              <a:lumMod val="50000"/>
                            </a:schemeClr>
                          </a:solidFill>
                          <a:effectLst/>
                          <a:latin typeface="Calibri"/>
                          <a:ea typeface="+mn-ea"/>
                          <a:cs typeface="+mn-cs"/>
                        </a:rPr>
                        <a:t> Mio. </a:t>
                      </a:r>
                      <a:r>
                        <a:rPr lang="en-GB" sz="1800" b="0" i="0" u="none" strike="noStrike" dirty="0" smtClean="0">
                          <a:solidFill>
                            <a:schemeClr val="bg1">
                              <a:lumMod val="50000"/>
                            </a:schemeClr>
                          </a:solidFill>
                          <a:effectLst/>
                          <a:latin typeface="Calibri"/>
                        </a:rPr>
                        <a:t>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27%</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12.3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24%</a:t>
                      </a:r>
                    </a:p>
                  </a:txBody>
                  <a:tcPr marL="9525" marR="9525" marT="9525" marB="0" anchor="b"/>
                </a:tc>
              </a:tr>
              <a:tr h="499083">
                <a:tc>
                  <a:txBody>
                    <a:bodyPr/>
                    <a:lstStyle/>
                    <a:p>
                      <a:pPr algn="ctr" fontAlgn="b"/>
                      <a:r>
                        <a:rPr lang="en-GB" sz="1800" b="0" i="0" u="none" strike="noStrike">
                          <a:solidFill>
                            <a:srgbClr val="000000"/>
                          </a:solidFill>
                          <a:effectLst/>
                          <a:latin typeface="Calibri"/>
                        </a:rPr>
                        <a:t>Joint Actions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8.9</a:t>
                      </a:r>
                      <a:r>
                        <a:rPr lang="en-GB" sz="1800" b="0" i="0" u="none" strike="noStrike" kern="1200" dirty="0" smtClean="0">
                          <a:solidFill>
                            <a:schemeClr val="bg1">
                              <a:lumMod val="50000"/>
                            </a:schemeClr>
                          </a:solidFill>
                          <a:effectLst/>
                          <a:latin typeface="Calibri"/>
                          <a:ea typeface="+mn-ea"/>
                          <a:cs typeface="+mn-cs"/>
                        </a:rPr>
                        <a:t> Mio. </a:t>
                      </a:r>
                      <a:r>
                        <a:rPr lang="en-GB" sz="1800" b="0" i="0" u="none" strike="noStrike" dirty="0" smtClean="0">
                          <a:solidFill>
                            <a:schemeClr val="bg1">
                              <a:lumMod val="50000"/>
                            </a:schemeClr>
                          </a:solidFill>
                          <a:effectLst/>
                          <a:latin typeface="Calibri"/>
                        </a:rPr>
                        <a:t>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18%</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13.8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27%</a:t>
                      </a:r>
                    </a:p>
                  </a:txBody>
                  <a:tcPr marL="9525" marR="9525" marT="9525" marB="0" anchor="b"/>
                </a:tc>
              </a:tr>
              <a:tr h="499083">
                <a:tc>
                  <a:txBody>
                    <a:bodyPr/>
                    <a:lstStyle/>
                    <a:p>
                      <a:pPr algn="ctr" fontAlgn="b"/>
                      <a:r>
                        <a:rPr lang="en-GB" sz="1800" b="0" i="0" u="none" strike="noStrike">
                          <a:solidFill>
                            <a:srgbClr val="000000"/>
                          </a:solidFill>
                          <a:effectLst/>
                          <a:latin typeface="Calibri"/>
                        </a:rPr>
                        <a:t>Operating grants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4.4</a:t>
                      </a:r>
                      <a:r>
                        <a:rPr lang="en-GB" sz="1800" b="0" i="0" u="none" strike="noStrike" kern="1200" dirty="0" smtClean="0">
                          <a:solidFill>
                            <a:schemeClr val="bg1">
                              <a:lumMod val="50000"/>
                            </a:schemeClr>
                          </a:solidFill>
                          <a:effectLst/>
                          <a:latin typeface="Calibri"/>
                          <a:ea typeface="+mn-ea"/>
                          <a:cs typeface="+mn-cs"/>
                        </a:rPr>
                        <a:t> Mio. </a:t>
                      </a:r>
                      <a:r>
                        <a:rPr lang="en-GB" sz="1800" b="0" i="0" u="none" strike="noStrike" dirty="0" smtClean="0">
                          <a:solidFill>
                            <a:schemeClr val="bg1">
                              <a:lumMod val="50000"/>
                            </a:schemeClr>
                          </a:solidFill>
                          <a:effectLst/>
                          <a:latin typeface="Calibri"/>
                        </a:rPr>
                        <a:t>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9%</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5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10%</a:t>
                      </a:r>
                    </a:p>
                  </a:txBody>
                  <a:tcPr marL="9525" marR="9525" marT="9525" marB="0" anchor="b"/>
                </a:tc>
              </a:tr>
              <a:tr h="499083">
                <a:tc>
                  <a:txBody>
                    <a:bodyPr/>
                    <a:lstStyle/>
                    <a:p>
                      <a:pPr algn="ctr" fontAlgn="b"/>
                      <a:r>
                        <a:rPr lang="en-GB" sz="1800" b="0" i="0" u="none" strike="noStrike">
                          <a:solidFill>
                            <a:srgbClr val="000000"/>
                          </a:solidFill>
                          <a:effectLst/>
                          <a:latin typeface="Calibri"/>
                        </a:rPr>
                        <a:t>Conferences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0,8 </a:t>
                      </a:r>
                      <a:r>
                        <a:rPr lang="en-GB" sz="1800" b="0" i="0" u="none" strike="noStrike" dirty="0" smtClean="0">
                          <a:solidFill>
                            <a:srgbClr val="000000"/>
                          </a:solidFill>
                          <a:effectLst/>
                          <a:latin typeface="Calibri"/>
                        </a:rPr>
                        <a:t> </a:t>
                      </a:r>
                      <a:r>
                        <a:rPr lang="en-GB" sz="1800" b="0" i="0" u="none" strike="noStrike" kern="1200" dirty="0" smtClean="0">
                          <a:solidFill>
                            <a:schemeClr val="bg1">
                              <a:lumMod val="50000"/>
                            </a:schemeClr>
                          </a:solidFill>
                          <a:effectLst/>
                          <a:latin typeface="Calibri"/>
                          <a:ea typeface="+mn-ea"/>
                          <a:cs typeface="+mn-cs"/>
                        </a:rPr>
                        <a:t> Mio.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2%</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 0.8</a:t>
                      </a:r>
                      <a:r>
                        <a:rPr lang="en-GB" sz="1800" b="0" i="0" u="none" strike="noStrike" baseline="0" dirty="0" smtClean="0">
                          <a:solidFill>
                            <a:srgbClr val="000000"/>
                          </a:solidFill>
                          <a:effectLst/>
                          <a:latin typeface="Calibri"/>
                        </a:rPr>
                        <a:t> </a:t>
                      </a:r>
                      <a:r>
                        <a:rPr lang="en-GB" sz="1800" b="0" i="0" u="none" strike="noStrike" dirty="0" smtClean="0">
                          <a:solidFill>
                            <a:srgbClr val="000000"/>
                          </a:solidFill>
                          <a:effectLst/>
                          <a:latin typeface="Calibri"/>
                        </a:rPr>
                        <a:t>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2%</a:t>
                      </a:r>
                    </a:p>
                  </a:txBody>
                  <a:tcPr marL="9525" marR="9525" marT="9525" marB="0" anchor="b"/>
                </a:tc>
              </a:tr>
              <a:tr h="499083">
                <a:tc>
                  <a:txBody>
                    <a:bodyPr/>
                    <a:lstStyle/>
                    <a:p>
                      <a:pPr algn="ctr" fontAlgn="b"/>
                      <a:r>
                        <a:rPr lang="en-GB" sz="1800" b="0" i="0" u="none" strike="noStrike">
                          <a:solidFill>
                            <a:srgbClr val="000000"/>
                          </a:solidFill>
                          <a:effectLst/>
                          <a:latin typeface="Calibri"/>
                        </a:rPr>
                        <a:t>International organisations</a:t>
                      </a:r>
                    </a:p>
                  </a:txBody>
                  <a:tcPr marL="9525" marR="9525" marT="9525" marB="0" anchor="b"/>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2.6 </a:t>
                      </a:r>
                      <a:r>
                        <a:rPr lang="en-GB" sz="1800" b="0" i="0" u="none" strike="noStrike" dirty="0" smtClean="0">
                          <a:solidFill>
                            <a:srgbClr val="000000"/>
                          </a:solidFill>
                          <a:effectLst/>
                          <a:latin typeface="Calibri"/>
                        </a:rPr>
                        <a:t> </a:t>
                      </a:r>
                      <a:r>
                        <a:rPr lang="en-GB" sz="1800" b="0" i="0" u="none" strike="noStrike" kern="1200" dirty="0" smtClean="0">
                          <a:solidFill>
                            <a:schemeClr val="bg1">
                              <a:lumMod val="50000"/>
                            </a:schemeClr>
                          </a:solidFill>
                          <a:effectLst/>
                          <a:latin typeface="Calibri"/>
                          <a:ea typeface="+mn-ea"/>
                          <a:cs typeface="+mn-cs"/>
                        </a:rPr>
                        <a:t> Mio. </a:t>
                      </a:r>
                      <a:endParaRPr lang="en-GB" sz="1800" b="0" i="0" u="none" strike="noStrike" dirty="0">
                        <a:solidFill>
                          <a:schemeClr val="bg1">
                            <a:lumMod val="50000"/>
                          </a:schemeClr>
                        </a:solidFill>
                        <a:effectLst/>
                        <a:latin typeface="Calibri"/>
                      </a:endParaRPr>
                    </a:p>
                  </a:txBody>
                  <a:tcPr marL="9525" marR="9525" marT="9525" marB="0" anchor="b"/>
                </a:tc>
                <a:tc>
                  <a:txBody>
                    <a:bodyPr/>
                    <a:lstStyle/>
                    <a:p>
                      <a:pPr algn="ctr" fontAlgn="b"/>
                      <a:r>
                        <a:rPr lang="en-GB" sz="1800" b="0" i="0" u="none" strike="noStrike">
                          <a:solidFill>
                            <a:schemeClr val="bg1">
                              <a:lumMod val="50000"/>
                            </a:schemeClr>
                          </a:solidFill>
                          <a:effectLst/>
                          <a:latin typeface="Calibri"/>
                        </a:rPr>
                        <a:t>5%</a:t>
                      </a:r>
                    </a:p>
                  </a:txBody>
                  <a:tcPr marL="9525" marR="9525" marT="9525" marB="0" anchor="b"/>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1.2  Mio.  </a:t>
                      </a:r>
                      <a:endParaRPr lang="en-GB" sz="1800" b="0" i="0" u="none" strike="noStrike" dirty="0">
                        <a:solidFill>
                          <a:srgbClr val="000000"/>
                        </a:solidFill>
                        <a:effectLst/>
                        <a:latin typeface="Calibri"/>
                      </a:endParaRPr>
                    </a:p>
                  </a:txBody>
                  <a:tcPr marL="9525" marR="9525" marT="9525" marB="0" anchor="b"/>
                </a:tc>
                <a:tc>
                  <a:txBody>
                    <a:bodyPr/>
                    <a:lstStyle/>
                    <a:p>
                      <a:pPr algn="ctr" fontAlgn="b"/>
                      <a:r>
                        <a:rPr lang="en-GB" sz="1800" b="0" i="0" u="none" strike="noStrike" dirty="0">
                          <a:solidFill>
                            <a:srgbClr val="000000"/>
                          </a:solidFill>
                          <a:effectLst/>
                          <a:latin typeface="Calibri"/>
                        </a:rPr>
                        <a:t>2%</a:t>
                      </a:r>
                    </a:p>
                  </a:txBody>
                  <a:tcPr marL="9525" marR="9525" marT="9525" marB="0" anchor="b"/>
                </a:tc>
              </a:tr>
              <a:tr h="499083">
                <a:tc>
                  <a:txBody>
                    <a:bodyPr/>
                    <a:lstStyle/>
                    <a:p>
                      <a:pPr algn="ctr" fontAlgn="b"/>
                      <a:r>
                        <a:rPr lang="en-GB" sz="1800" b="0" i="0" u="none" strike="noStrike">
                          <a:solidFill>
                            <a:srgbClr val="000000"/>
                          </a:solidFill>
                          <a:effectLst/>
                          <a:latin typeface="Calibri"/>
                        </a:rPr>
                        <a:t>Other actions – JRC</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r>
                        <a:rPr lang="en-GB" sz="1800" b="0" i="0" u="none" strike="noStrike" dirty="0">
                          <a:solidFill>
                            <a:schemeClr val="bg1">
                              <a:lumMod val="50000"/>
                            </a:schemeClr>
                          </a:solidFill>
                          <a:effectLst/>
                          <a:latin typeface="Calibri"/>
                        </a:rPr>
                        <a:t> €    </a:t>
                      </a:r>
                      <a:r>
                        <a:rPr lang="en-GB" sz="1800" b="0" i="0" u="none" strike="noStrike" dirty="0" smtClean="0">
                          <a:solidFill>
                            <a:schemeClr val="bg1">
                              <a:lumMod val="50000"/>
                            </a:schemeClr>
                          </a:solidFill>
                          <a:effectLst/>
                          <a:latin typeface="Calibri"/>
                        </a:rPr>
                        <a:t>5.2</a:t>
                      </a:r>
                      <a:r>
                        <a:rPr lang="en-GB" sz="1800" b="0" i="0" u="none" strike="noStrike" dirty="0" smtClean="0">
                          <a:solidFill>
                            <a:srgbClr val="000000"/>
                          </a:solidFill>
                          <a:effectLst/>
                          <a:latin typeface="Calibri"/>
                        </a:rPr>
                        <a:t> </a:t>
                      </a:r>
                      <a:r>
                        <a:rPr lang="en-GB" sz="1800" b="0" i="0" u="none" strike="noStrike" kern="1200" dirty="0" smtClean="0">
                          <a:solidFill>
                            <a:schemeClr val="bg1">
                              <a:lumMod val="50000"/>
                            </a:schemeClr>
                          </a:solidFill>
                          <a:effectLst/>
                          <a:latin typeface="Calibri"/>
                          <a:ea typeface="+mn-ea"/>
                          <a:cs typeface="+mn-cs"/>
                        </a:rPr>
                        <a:t> Mio. </a:t>
                      </a:r>
                      <a:endParaRPr lang="en-GB" sz="1800" b="0" i="0" u="none" strike="noStrike" dirty="0">
                        <a:solidFill>
                          <a:schemeClr val="bg1">
                            <a:lumMod val="50000"/>
                          </a:schemeClr>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r>
                        <a:rPr lang="en-GB" sz="1800" b="0" i="0" u="none" strike="noStrike">
                          <a:solidFill>
                            <a:schemeClr val="bg1">
                              <a:lumMod val="50000"/>
                            </a:schemeClr>
                          </a:solidFill>
                          <a:effectLst/>
                          <a:latin typeface="Calibri"/>
                        </a:rPr>
                        <a:t>11%</a:t>
                      </a: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r>
                        <a:rPr lang="en-GB" sz="1800" b="0" i="0" u="none" strike="noStrike" dirty="0">
                          <a:solidFill>
                            <a:srgbClr val="000000"/>
                          </a:solidFill>
                          <a:effectLst/>
                          <a:latin typeface="Calibri"/>
                        </a:rPr>
                        <a:t> €    </a:t>
                      </a:r>
                      <a:r>
                        <a:rPr lang="en-GB" sz="1800" b="0" i="0" u="none" strike="noStrike" dirty="0" smtClean="0">
                          <a:solidFill>
                            <a:srgbClr val="000000"/>
                          </a:solidFill>
                          <a:effectLst/>
                          <a:latin typeface="Calibri"/>
                        </a:rPr>
                        <a:t>4.8 Mio.  </a:t>
                      </a:r>
                      <a:endParaRPr lang="en-GB" sz="1800" b="0" i="0" u="none" strike="noStrike" dirty="0">
                        <a:solidFill>
                          <a:srgbClr val="000000"/>
                        </a:solidFill>
                        <a:effectLst/>
                        <a:latin typeface="Calibri"/>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r>
                        <a:rPr lang="en-GB" sz="1800" b="0" i="0" u="none" strike="noStrike" dirty="0">
                          <a:solidFill>
                            <a:srgbClr val="000000"/>
                          </a:solidFill>
                          <a:effectLst/>
                          <a:latin typeface="Calibri"/>
                        </a:rPr>
                        <a:t>9%</a:t>
                      </a:r>
                    </a:p>
                  </a:txBody>
                  <a:tcPr marL="9525" marR="9525" marT="9525" marB="0" anchor="b">
                    <a:lnB w="12700" cap="flat" cmpd="sng" algn="ctr">
                      <a:solidFill>
                        <a:schemeClr val="tx1"/>
                      </a:solidFill>
                      <a:prstDash val="solid"/>
                      <a:round/>
                      <a:headEnd type="none" w="med" len="med"/>
                      <a:tailEnd type="none" w="med" len="med"/>
                    </a:lnB>
                  </a:tcPr>
                </a:tc>
              </a:tr>
              <a:tr h="499083">
                <a:tc>
                  <a:txBody>
                    <a:bodyPr/>
                    <a:lstStyle/>
                    <a:p>
                      <a:pPr algn="ctr" fontAlgn="b"/>
                      <a:r>
                        <a:rPr lang="en-GB" sz="1800" b="1" i="0" u="none" strike="noStrike" dirty="0">
                          <a:solidFill>
                            <a:srgbClr val="000000"/>
                          </a:solidFill>
                          <a:effectLst/>
                          <a:latin typeface="Calibri"/>
                        </a:rPr>
                        <a:t>Operating budget</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GB" sz="1800" b="1" i="0" u="none" strike="noStrike" dirty="0">
                          <a:solidFill>
                            <a:schemeClr val="bg1">
                              <a:lumMod val="50000"/>
                            </a:schemeClr>
                          </a:solidFill>
                          <a:effectLst/>
                          <a:latin typeface="Calibri"/>
                        </a:rPr>
                        <a:t> €  </a:t>
                      </a:r>
                      <a:r>
                        <a:rPr lang="en-GB" sz="1800" b="1" i="0" u="none" strike="noStrike" kern="1200" dirty="0" smtClean="0">
                          <a:solidFill>
                            <a:schemeClr val="bg1">
                              <a:lumMod val="50000"/>
                            </a:schemeClr>
                          </a:solidFill>
                          <a:effectLst/>
                          <a:latin typeface="Calibri"/>
                          <a:ea typeface="+mn-ea"/>
                          <a:cs typeface="+mn-cs"/>
                        </a:rPr>
                        <a:t>49.6  Mio.  </a:t>
                      </a:r>
                      <a:endParaRPr lang="en-GB" sz="1800" b="1" i="0" u="none" strike="noStrike" kern="1200" dirty="0">
                        <a:solidFill>
                          <a:schemeClr val="bg1">
                            <a:lumMod val="50000"/>
                          </a:schemeClr>
                        </a:solidFill>
                        <a:effectLst/>
                        <a:latin typeface="Calibri"/>
                        <a:ea typeface="+mn-ea"/>
                        <a:cs typeface="+mn-cs"/>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GB" sz="1800" b="1" i="0" u="none" strike="noStrike" dirty="0">
                          <a:solidFill>
                            <a:schemeClr val="bg1">
                              <a:lumMod val="50000"/>
                            </a:schemeClr>
                          </a:solidFill>
                          <a:effectLst/>
                          <a:latin typeface="Calibri"/>
                        </a:rPr>
                        <a:t>100%</a:t>
                      </a: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GB" sz="1800" b="1" i="0" u="none" strike="noStrike" dirty="0">
                          <a:solidFill>
                            <a:srgbClr val="000000"/>
                          </a:solidFill>
                          <a:effectLst/>
                          <a:latin typeface="Calibri"/>
                        </a:rPr>
                        <a:t> €  </a:t>
                      </a:r>
                      <a:r>
                        <a:rPr lang="en-GB" sz="1800" b="1" i="0" u="none" strike="noStrike" dirty="0" smtClean="0">
                          <a:solidFill>
                            <a:srgbClr val="000000"/>
                          </a:solidFill>
                          <a:effectLst/>
                          <a:latin typeface="Calibri"/>
                        </a:rPr>
                        <a:t>51.2  Mio.  </a:t>
                      </a:r>
                      <a:endParaRPr lang="en-GB" sz="1800" b="1" i="0" u="none" strike="noStrike" dirty="0">
                        <a:solidFill>
                          <a:srgbClr val="000000"/>
                        </a:solidFill>
                        <a:effectLst/>
                        <a:latin typeface="Calibri"/>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ctr" fontAlgn="b"/>
                      <a:r>
                        <a:rPr lang="en-GB" sz="1800" b="1" i="0" u="none" strike="noStrike" dirty="0">
                          <a:solidFill>
                            <a:srgbClr val="000000"/>
                          </a:solidFill>
                          <a:effectLst/>
                          <a:latin typeface="Calibri"/>
                        </a:rPr>
                        <a:t>100%</a:t>
                      </a:r>
                    </a:p>
                  </a:txBody>
                  <a:tcPr marL="9525" marR="9525" marT="9525" marB="0" anchor="b">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5387629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Budget distribution 2012 vs. 2013</a:t>
            </a:r>
            <a:endParaRPr lang="en-GB"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23214391"/>
              </p:ext>
            </p:extLst>
          </p:nvPr>
        </p:nvGraphicFramePr>
        <p:xfrm>
          <a:off x="457200" y="2492375"/>
          <a:ext cx="8229600" cy="403296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249397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cap="none" dirty="0" smtClean="0"/>
              <a:t>WORK PLAN </a:t>
            </a:r>
            <a:r>
              <a:rPr lang="fr-BE" cap="none" dirty="0" smtClean="0"/>
              <a:t>2013</a:t>
            </a:r>
            <a:br>
              <a:rPr lang="fr-BE" cap="none" dirty="0" smtClean="0"/>
            </a:br>
            <a:r>
              <a:rPr lang="en-US" cap="none" dirty="0" smtClean="0"/>
              <a:t>Priorities by funding instrument</a:t>
            </a:r>
            <a:endParaRPr lang="en-US" cap="none" dirty="0"/>
          </a:p>
        </p:txBody>
      </p:sp>
    </p:spTree>
    <p:extLst>
      <p:ext uri="{BB962C8B-B14F-4D97-AF65-F5344CB8AC3E}">
        <p14:creationId xmlns:p14="http://schemas.microsoft.com/office/powerpoint/2010/main" val="36167618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Joint Actions 2013</a:t>
            </a:r>
            <a:endParaRPr lang="en-GB" dirty="0"/>
          </a:p>
        </p:txBody>
      </p:sp>
    </p:spTree>
    <p:extLst>
      <p:ext uri="{BB962C8B-B14F-4D97-AF65-F5344CB8AC3E}">
        <p14:creationId xmlns:p14="http://schemas.microsoft.com/office/powerpoint/2010/main" val="38440589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980207"/>
            <a:ext cx="8229600" cy="936625"/>
          </a:xfrm>
        </p:spPr>
        <p:txBody>
          <a:bodyPr/>
          <a:lstStyle/>
          <a:p>
            <a:r>
              <a:rPr lang="fr-BE" dirty="0" err="1" smtClean="0"/>
              <a:t>Priorities</a:t>
            </a:r>
            <a:endParaRPr lang="en-GB" dirty="0"/>
          </a:p>
        </p:txBody>
      </p:sp>
      <p:sp>
        <p:nvSpPr>
          <p:cNvPr id="3" name="Content Placeholder 2"/>
          <p:cNvSpPr>
            <a:spLocks noGrp="1"/>
          </p:cNvSpPr>
          <p:nvPr>
            <p:ph idx="1"/>
          </p:nvPr>
        </p:nvSpPr>
        <p:spPr>
          <a:xfrm>
            <a:off x="457200" y="1916833"/>
            <a:ext cx="8229600" cy="4608511"/>
          </a:xfrm>
        </p:spPr>
        <p:txBody>
          <a:bodyPr/>
          <a:lstStyle/>
          <a:p>
            <a:pPr>
              <a:buClr>
                <a:schemeClr val="accent6"/>
              </a:buClr>
            </a:pPr>
            <a:r>
              <a:rPr lang="fr-BE" sz="1600" dirty="0"/>
              <a:t>4.1.4.1 </a:t>
            </a:r>
            <a:r>
              <a:rPr lang="en-GB" sz="1600" dirty="0"/>
              <a:t>Good practices on organ donation, collection, testing, processing, storage, and distribution of </a:t>
            </a:r>
            <a:r>
              <a:rPr lang="en-GB" sz="1600" u="sng" dirty="0"/>
              <a:t>gametes </a:t>
            </a:r>
            <a:r>
              <a:rPr lang="en-GB" sz="1600" dirty="0"/>
              <a:t>for assisted reproductive technologies and </a:t>
            </a:r>
            <a:r>
              <a:rPr lang="en-GB" sz="1600" u="sng" dirty="0"/>
              <a:t>haematopoietic stem cells </a:t>
            </a:r>
            <a:r>
              <a:rPr lang="en-GB" sz="1600" dirty="0"/>
              <a:t>for </a:t>
            </a:r>
            <a:r>
              <a:rPr lang="en-GB" sz="1600" dirty="0" smtClean="0"/>
              <a:t>transplantation </a:t>
            </a:r>
            <a:br>
              <a:rPr lang="en-GB" sz="1600" dirty="0" smtClean="0"/>
            </a:br>
            <a:r>
              <a:rPr lang="en-GB" sz="1600" dirty="0" smtClean="0"/>
              <a:t>(</a:t>
            </a:r>
            <a:r>
              <a:rPr lang="fr-BE" sz="1600" b="1" dirty="0"/>
              <a:t>Indicative </a:t>
            </a:r>
            <a:r>
              <a:rPr lang="fr-BE" sz="1600" b="1" dirty="0" err="1"/>
              <a:t>amount</a:t>
            </a:r>
            <a:r>
              <a:rPr lang="fr-BE" sz="1600" b="1" dirty="0"/>
              <a:t>: EUR </a:t>
            </a:r>
            <a:r>
              <a:rPr lang="fr-BE" sz="1600" b="1" dirty="0" smtClean="0"/>
              <a:t>1,0 M</a:t>
            </a:r>
            <a:r>
              <a:rPr lang="en-GB" sz="1600" dirty="0" smtClean="0"/>
              <a:t>)</a:t>
            </a:r>
          </a:p>
          <a:p>
            <a:pPr>
              <a:buClr>
                <a:schemeClr val="accent6"/>
              </a:buClr>
            </a:pPr>
            <a:r>
              <a:rPr lang="fr-BE" sz="1600" dirty="0"/>
              <a:t>4.1.5.2 </a:t>
            </a:r>
            <a:r>
              <a:rPr lang="fr-BE" sz="1600" dirty="0" err="1"/>
              <a:t>Facilitating</a:t>
            </a:r>
            <a:r>
              <a:rPr lang="fr-BE" sz="1600" dirty="0"/>
              <a:t> collaboration </a:t>
            </a:r>
            <a:r>
              <a:rPr lang="fr-BE" sz="1600" dirty="0" err="1"/>
              <a:t>among</a:t>
            </a:r>
            <a:r>
              <a:rPr lang="fr-BE" sz="1600" dirty="0"/>
              <a:t> the </a:t>
            </a:r>
            <a:r>
              <a:rPr lang="fr-BE" sz="1600" dirty="0" err="1"/>
              <a:t>Member</a:t>
            </a:r>
            <a:r>
              <a:rPr lang="fr-BE" sz="1600" dirty="0"/>
              <a:t> States for effective </a:t>
            </a:r>
            <a:r>
              <a:rPr lang="fr-BE" sz="1600" dirty="0" err="1"/>
              <a:t>operation</a:t>
            </a:r>
            <a:r>
              <a:rPr lang="fr-BE" sz="1600" dirty="0"/>
              <a:t> of the </a:t>
            </a:r>
            <a:r>
              <a:rPr lang="fr-BE" sz="1600" u="sng" dirty="0"/>
              <a:t>pharmacovigilance system </a:t>
            </a:r>
            <a:r>
              <a:rPr lang="fr-BE" sz="1600" dirty="0"/>
              <a:t>in the </a:t>
            </a:r>
            <a:r>
              <a:rPr lang="fr-BE" sz="1600" dirty="0" smtClean="0"/>
              <a:t>EU </a:t>
            </a:r>
            <a:br>
              <a:rPr lang="fr-BE" sz="1600" dirty="0" smtClean="0"/>
            </a:br>
            <a:r>
              <a:rPr lang="fr-BE" sz="1600" dirty="0" smtClean="0"/>
              <a:t>(</a:t>
            </a:r>
            <a:r>
              <a:rPr lang="en-GB" sz="1600" b="1" dirty="0"/>
              <a:t>Indicative amount: EUR </a:t>
            </a:r>
            <a:r>
              <a:rPr lang="en-GB" sz="1600" b="1" dirty="0" smtClean="0"/>
              <a:t>3,3 M</a:t>
            </a:r>
            <a:r>
              <a:rPr lang="fr-BE" sz="1600" dirty="0" smtClean="0"/>
              <a:t>)</a:t>
            </a:r>
          </a:p>
          <a:p>
            <a:pPr>
              <a:buClr>
                <a:schemeClr val="accent6"/>
              </a:buClr>
            </a:pPr>
            <a:r>
              <a:rPr lang="fr-BE" sz="1600" dirty="0"/>
              <a:t>4.2.1.1 </a:t>
            </a:r>
            <a:r>
              <a:rPr lang="fr-BE" sz="1600" dirty="0" err="1"/>
              <a:t>Adressing</a:t>
            </a:r>
            <a:r>
              <a:rPr lang="fr-BE" sz="1600" dirty="0"/>
              <a:t> </a:t>
            </a:r>
            <a:r>
              <a:rPr lang="fr-BE" sz="1600" dirty="0" err="1"/>
              <a:t>chronic</a:t>
            </a:r>
            <a:r>
              <a:rPr lang="fr-BE" sz="1600" dirty="0"/>
              <a:t> </a:t>
            </a:r>
            <a:r>
              <a:rPr lang="fr-BE" sz="1600" dirty="0" err="1"/>
              <a:t>diseases</a:t>
            </a:r>
            <a:r>
              <a:rPr lang="fr-BE" sz="1600" dirty="0"/>
              <a:t> and </a:t>
            </a:r>
            <a:r>
              <a:rPr lang="fr-BE" sz="1600" dirty="0" err="1"/>
              <a:t>promoting</a:t>
            </a:r>
            <a:r>
              <a:rPr lang="fr-BE" sz="1600" dirty="0"/>
              <a:t> </a:t>
            </a:r>
            <a:r>
              <a:rPr lang="fr-BE" sz="1600" u="sng" dirty="0" err="1"/>
              <a:t>healthy</a:t>
            </a:r>
            <a:r>
              <a:rPr lang="fr-BE" sz="1600" u="sng" dirty="0"/>
              <a:t> </a:t>
            </a:r>
            <a:r>
              <a:rPr lang="fr-BE" sz="1600" u="sng" dirty="0" err="1"/>
              <a:t>ageing</a:t>
            </a:r>
            <a:r>
              <a:rPr lang="fr-BE" sz="1600" u="sng" dirty="0"/>
              <a:t> </a:t>
            </a:r>
            <a:r>
              <a:rPr lang="fr-BE" sz="1600" u="sng" dirty="0" err="1"/>
              <a:t>across</a:t>
            </a:r>
            <a:r>
              <a:rPr lang="fr-BE" sz="1600" u="sng" dirty="0"/>
              <a:t> the life </a:t>
            </a:r>
            <a:r>
              <a:rPr lang="fr-BE" sz="1600" u="sng" dirty="0" smtClean="0"/>
              <a:t>cycle</a:t>
            </a:r>
            <a:br>
              <a:rPr lang="fr-BE" sz="1600" u="sng" dirty="0" smtClean="0"/>
            </a:br>
            <a:r>
              <a:rPr lang="fr-BE" sz="1600" dirty="0" smtClean="0"/>
              <a:t>(</a:t>
            </a:r>
            <a:r>
              <a:rPr lang="en-GB" sz="1600" b="1" dirty="0"/>
              <a:t>Indicative amount: EUR </a:t>
            </a:r>
            <a:r>
              <a:rPr lang="en-GB" sz="1600" b="1" dirty="0" smtClean="0"/>
              <a:t>5,0 M</a:t>
            </a:r>
            <a:r>
              <a:rPr lang="fr-BE" sz="1600" dirty="0" smtClean="0"/>
              <a:t>)</a:t>
            </a:r>
            <a:endParaRPr lang="fr-BE" sz="1600" dirty="0"/>
          </a:p>
          <a:p>
            <a:pPr>
              <a:buClr>
                <a:schemeClr val="accent6"/>
              </a:buClr>
            </a:pPr>
            <a:r>
              <a:rPr lang="fr-BE" sz="1600" dirty="0"/>
              <a:t>4.2.3.4 Joint Action to support </a:t>
            </a:r>
            <a:r>
              <a:rPr lang="fr-BE" sz="1600" dirty="0" err="1"/>
              <a:t>Member</a:t>
            </a:r>
            <a:r>
              <a:rPr lang="fr-BE" sz="1600" dirty="0"/>
              <a:t> States in </a:t>
            </a:r>
            <a:r>
              <a:rPr lang="fr-BE" sz="1600" dirty="0" err="1"/>
              <a:t>taking</a:t>
            </a:r>
            <a:r>
              <a:rPr lang="fr-BE" sz="1600" dirty="0"/>
              <a:t> </a:t>
            </a:r>
            <a:r>
              <a:rPr lang="fr-BE" sz="1600" dirty="0" err="1"/>
              <a:t>forward</a:t>
            </a:r>
            <a:r>
              <a:rPr lang="fr-BE" sz="1600" dirty="0"/>
              <a:t> </a:t>
            </a:r>
            <a:r>
              <a:rPr lang="fr-BE" sz="1600" dirty="0" err="1"/>
              <a:t>work</a:t>
            </a:r>
            <a:r>
              <a:rPr lang="fr-BE" sz="1600" dirty="0"/>
              <a:t> on </a:t>
            </a:r>
            <a:r>
              <a:rPr lang="fr-BE" sz="1600" dirty="0" err="1"/>
              <a:t>common</a:t>
            </a:r>
            <a:r>
              <a:rPr lang="fr-BE" sz="1600" dirty="0"/>
              <a:t> </a:t>
            </a:r>
            <a:r>
              <a:rPr lang="fr-BE" sz="1600" dirty="0" err="1"/>
              <a:t>priorities</a:t>
            </a:r>
            <a:r>
              <a:rPr lang="fr-BE" sz="1600" dirty="0"/>
              <a:t> in line </a:t>
            </a:r>
            <a:r>
              <a:rPr lang="fr-BE" sz="1600" dirty="0" err="1"/>
              <a:t>with</a:t>
            </a:r>
            <a:r>
              <a:rPr lang="fr-BE" sz="1600" dirty="0"/>
              <a:t> the EU alcohol </a:t>
            </a:r>
            <a:r>
              <a:rPr lang="fr-BE" sz="1600" dirty="0" err="1" smtClean="0"/>
              <a:t>strategy</a:t>
            </a:r>
            <a:r>
              <a:rPr lang="fr-BE" sz="1600" dirty="0" smtClean="0"/>
              <a:t> </a:t>
            </a:r>
            <a:br>
              <a:rPr lang="fr-BE" sz="1600" dirty="0" smtClean="0"/>
            </a:br>
            <a:r>
              <a:rPr lang="fr-BE" sz="1600" dirty="0"/>
              <a:t>(</a:t>
            </a:r>
            <a:r>
              <a:rPr lang="en-GB" sz="1600" b="1" dirty="0"/>
              <a:t>Indicative amount: EUR </a:t>
            </a:r>
            <a:r>
              <a:rPr lang="en-GB" sz="1600" b="1" dirty="0" smtClean="0"/>
              <a:t>1,5 M</a:t>
            </a:r>
            <a:r>
              <a:rPr lang="fr-BE" sz="1600" dirty="0" smtClean="0"/>
              <a:t>)</a:t>
            </a:r>
            <a:endParaRPr lang="fr-BE" sz="1600" dirty="0"/>
          </a:p>
          <a:p>
            <a:pPr>
              <a:buClr>
                <a:schemeClr val="accent6"/>
              </a:buClr>
            </a:pPr>
            <a:r>
              <a:rPr lang="fr-BE" sz="1600" dirty="0"/>
              <a:t>4.2.4.1 </a:t>
            </a:r>
            <a:r>
              <a:rPr lang="fr-BE" sz="1600" dirty="0" err="1"/>
              <a:t>Development</a:t>
            </a:r>
            <a:r>
              <a:rPr lang="fr-BE" sz="1600" dirty="0"/>
              <a:t> of a European guide on </a:t>
            </a:r>
            <a:r>
              <a:rPr lang="fr-BE" sz="1600" dirty="0" err="1"/>
              <a:t>quality</a:t>
            </a:r>
            <a:r>
              <a:rPr lang="fr-BE" sz="1600" dirty="0"/>
              <a:t> </a:t>
            </a:r>
            <a:r>
              <a:rPr lang="fr-BE" sz="1600" dirty="0" err="1"/>
              <a:t>improvement</a:t>
            </a:r>
            <a:r>
              <a:rPr lang="fr-BE" sz="1600" dirty="0"/>
              <a:t> in </a:t>
            </a:r>
            <a:r>
              <a:rPr lang="fr-BE" sz="1600" dirty="0" err="1"/>
              <a:t>comprehensive</a:t>
            </a:r>
            <a:r>
              <a:rPr lang="fr-BE" sz="1600" dirty="0"/>
              <a:t> cancer </a:t>
            </a:r>
            <a:r>
              <a:rPr lang="fr-BE" sz="1600" dirty="0" smtClean="0"/>
              <a:t>control</a:t>
            </a:r>
            <a:r>
              <a:rPr lang="fr-BE" sz="1600" dirty="0"/>
              <a:t/>
            </a:r>
            <a:br>
              <a:rPr lang="fr-BE" sz="1600" dirty="0"/>
            </a:br>
            <a:r>
              <a:rPr lang="fr-BE" sz="1600" dirty="0"/>
              <a:t>(</a:t>
            </a:r>
            <a:r>
              <a:rPr lang="en-GB" sz="1600" b="1" dirty="0"/>
              <a:t>Indicative amount: </a:t>
            </a:r>
            <a:r>
              <a:rPr lang="en-GB" sz="1600" b="1" dirty="0" smtClean="0"/>
              <a:t>EUR 3,0 M</a:t>
            </a:r>
            <a:r>
              <a:rPr lang="fr-BE" sz="1600" dirty="0" smtClean="0"/>
              <a:t>)</a:t>
            </a:r>
            <a:br>
              <a:rPr lang="fr-BE" sz="1600" dirty="0" smtClean="0"/>
            </a:br>
            <a:endParaRPr lang="en-GB" sz="1600" b="1" dirty="0"/>
          </a:p>
        </p:txBody>
      </p:sp>
    </p:spTree>
    <p:extLst>
      <p:ext uri="{BB962C8B-B14F-4D97-AF65-F5344CB8AC3E}">
        <p14:creationId xmlns:p14="http://schemas.microsoft.com/office/powerpoint/2010/main" val="5277458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412255"/>
            <a:ext cx="8229600" cy="936625"/>
          </a:xfrm>
        </p:spPr>
        <p:txBody>
          <a:bodyPr/>
          <a:lstStyle/>
          <a:p>
            <a:r>
              <a:rPr lang="fr-BE" sz="1600" dirty="0" smtClean="0"/>
              <a:t>4.1.4.1 </a:t>
            </a:r>
            <a:r>
              <a:rPr lang="en-GB" sz="1600" dirty="0" smtClean="0"/>
              <a:t>Good practices on organ donation, collection, testing, processing, storage, and distribution of gametes for assisted reproductive technologies and haematopoietic stem cells for transplantation</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endParaRPr lang="en-GB" sz="1400" dirty="0" smtClean="0"/>
          </a:p>
          <a:p>
            <a:pPr>
              <a:buClr>
                <a:schemeClr val="accent6"/>
              </a:buClr>
              <a:buFont typeface="Arial" pitchFamily="34" charset="0"/>
              <a:buChar char="•"/>
            </a:pPr>
            <a:r>
              <a:rPr lang="en-GB" sz="1400" dirty="0" smtClean="0"/>
              <a:t>seeks </a:t>
            </a:r>
            <a:r>
              <a:rPr lang="en-GB" sz="1400" dirty="0"/>
              <a:t>to develop and promote good practices on the donation, collection, testing, processing, storage and distribution of gametes for assisted reproductive technologies and haematopoietic stem cells for transplantation. </a:t>
            </a:r>
            <a:endParaRPr lang="en-GB" sz="1400" dirty="0" smtClean="0"/>
          </a:p>
          <a:p>
            <a:pPr>
              <a:buClr>
                <a:schemeClr val="accent6"/>
              </a:buClr>
              <a:buFont typeface="Arial" pitchFamily="34" charset="0"/>
              <a:buChar char="•"/>
            </a:pPr>
            <a:r>
              <a:rPr lang="en-GB" sz="1400" dirty="0" smtClean="0"/>
              <a:t>will </a:t>
            </a:r>
            <a:r>
              <a:rPr lang="en-GB" sz="1400" dirty="0"/>
              <a:t>develop guidelines to </a:t>
            </a:r>
            <a:r>
              <a:rPr lang="en-GB" sz="1400" u="sng" dirty="0"/>
              <a:t>provide knowledge and guidance</a:t>
            </a:r>
            <a:r>
              <a:rPr lang="en-GB" sz="1400" dirty="0"/>
              <a:t> for actors in the field on the donation, collection, testing, processing, storage and distribution of </a:t>
            </a:r>
            <a:r>
              <a:rPr lang="en-GB" sz="1400" u="sng" dirty="0"/>
              <a:t>gametes for assisted reproductive technologies</a:t>
            </a:r>
            <a:r>
              <a:rPr lang="en-GB" sz="1400" dirty="0"/>
              <a:t>. The aim is to ensure the safety and quality of different procedures in assisted reproductive technology establishments. </a:t>
            </a:r>
            <a:endParaRPr lang="en-GB" sz="1400" dirty="0" smtClean="0"/>
          </a:p>
          <a:p>
            <a:pPr>
              <a:buClr>
                <a:schemeClr val="accent6"/>
              </a:buClr>
              <a:buFont typeface="Arial" pitchFamily="34" charset="0"/>
              <a:buChar char="•"/>
            </a:pPr>
            <a:r>
              <a:rPr lang="en-GB" sz="1400" dirty="0" smtClean="0"/>
              <a:t>will </a:t>
            </a:r>
            <a:r>
              <a:rPr lang="en-GB" sz="1400" u="sng" dirty="0"/>
              <a:t>develop guidelines to provide knowledge and guidance </a:t>
            </a:r>
            <a:r>
              <a:rPr lang="en-GB" sz="1400" dirty="0"/>
              <a:t>for actors in the field on the donation, collection, testing, processing, storage and distribution of </a:t>
            </a:r>
            <a:r>
              <a:rPr lang="en-GB" sz="1400" u="sng" dirty="0"/>
              <a:t>haematopoietic stem cells for transplantation</a:t>
            </a:r>
            <a:r>
              <a:rPr lang="en-GB" sz="1400" dirty="0"/>
              <a:t>. The aim is to ensure the safety and quality of different procedures in bone marrow registers and in cord blood banks. </a:t>
            </a:r>
            <a:endParaRPr lang="en-GB" sz="1400" dirty="0" smtClean="0"/>
          </a:p>
          <a:p>
            <a:pPr>
              <a:buClr>
                <a:schemeClr val="accent6"/>
              </a:buClr>
              <a:buFont typeface="Arial" pitchFamily="34" charset="0"/>
              <a:buChar char="•"/>
            </a:pPr>
            <a:r>
              <a:rPr lang="en-GB" sz="1400" dirty="0" smtClean="0"/>
              <a:t>includes </a:t>
            </a:r>
            <a:r>
              <a:rPr lang="en-GB" sz="1400" u="sng" dirty="0"/>
              <a:t>setting up a network of dedicated inspectors and authorities</a:t>
            </a:r>
            <a:r>
              <a:rPr lang="en-GB" sz="1400" dirty="0"/>
              <a:t> in each field, and </a:t>
            </a:r>
            <a:r>
              <a:rPr lang="en-GB" sz="1400" u="sng" dirty="0"/>
              <a:t>providing training on good practices to authorities and actors </a:t>
            </a:r>
            <a:r>
              <a:rPr lang="en-GB" sz="1400" dirty="0"/>
              <a:t>in the field. </a:t>
            </a:r>
            <a:endParaRPr lang="en-GB" sz="1400" dirty="0" smtClean="0"/>
          </a:p>
          <a:p>
            <a:pPr marL="0" indent="0">
              <a:buClr>
                <a:schemeClr val="accent6"/>
              </a:buClr>
              <a:buNone/>
            </a:pPr>
            <a:endParaRPr lang="fr-BE" sz="1400" b="1" dirty="0" smtClean="0"/>
          </a:p>
          <a:p>
            <a:pPr marL="0" indent="0">
              <a:buClr>
                <a:schemeClr val="accent6"/>
              </a:buClr>
              <a:buNone/>
            </a:pPr>
            <a:r>
              <a:rPr lang="fr-BE" sz="1400" b="1" dirty="0" smtClean="0"/>
              <a:t>[</a:t>
            </a:r>
            <a:r>
              <a:rPr lang="fr-BE" sz="1400" b="1" dirty="0"/>
              <a:t>Joint action] </a:t>
            </a:r>
            <a:r>
              <a:rPr lang="fr-BE" sz="1400" b="1" dirty="0" smtClean="0"/>
              <a:t>	Indicative </a:t>
            </a:r>
            <a:r>
              <a:rPr lang="fr-BE" sz="1400" b="1" dirty="0" err="1"/>
              <a:t>amount</a:t>
            </a:r>
            <a:r>
              <a:rPr lang="fr-BE" sz="1400" b="1" dirty="0"/>
              <a:t>: EUR 1 000 </a:t>
            </a:r>
            <a:r>
              <a:rPr lang="fr-BE" sz="1400" b="1" dirty="0" smtClean="0"/>
              <a:t>000</a:t>
            </a:r>
            <a:endParaRPr lang="en-GB" sz="1400" b="1" dirty="0"/>
          </a:p>
        </p:txBody>
      </p:sp>
    </p:spTree>
    <p:extLst>
      <p:ext uri="{BB962C8B-B14F-4D97-AF65-F5344CB8AC3E}">
        <p14:creationId xmlns:p14="http://schemas.microsoft.com/office/powerpoint/2010/main" val="2377227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4.1.5.2 </a:t>
            </a:r>
            <a:r>
              <a:rPr lang="fr-BE" sz="1600" dirty="0" err="1" smtClean="0"/>
              <a:t>Facilitating</a:t>
            </a:r>
            <a:r>
              <a:rPr lang="fr-BE" sz="1600" dirty="0" smtClean="0"/>
              <a:t> collaboration </a:t>
            </a:r>
            <a:r>
              <a:rPr lang="fr-BE" sz="1600" dirty="0" err="1" smtClean="0"/>
              <a:t>among</a:t>
            </a:r>
            <a:r>
              <a:rPr lang="fr-BE" sz="1600" dirty="0" smtClean="0"/>
              <a:t> the </a:t>
            </a:r>
            <a:r>
              <a:rPr lang="fr-BE" sz="1600" dirty="0" err="1" smtClean="0"/>
              <a:t>Member</a:t>
            </a:r>
            <a:r>
              <a:rPr lang="fr-BE" sz="1600" dirty="0" smtClean="0"/>
              <a:t> States for effective </a:t>
            </a:r>
            <a:r>
              <a:rPr lang="fr-BE" sz="1600" dirty="0" err="1" smtClean="0"/>
              <a:t>operation</a:t>
            </a:r>
            <a:r>
              <a:rPr lang="fr-BE" sz="1600" dirty="0" smtClean="0"/>
              <a:t> of the pharmacovigilance system in the EU</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seeks </a:t>
            </a:r>
            <a:r>
              <a:rPr lang="en-GB" sz="1400" dirty="0"/>
              <a:t>to support Member States </a:t>
            </a:r>
            <a:r>
              <a:rPr lang="en-GB" sz="1400" u="sng" dirty="0"/>
              <a:t>in achieving the optimal organisation and operation of the </a:t>
            </a:r>
            <a:r>
              <a:rPr lang="en-GB" sz="1400" u="sng" dirty="0" err="1"/>
              <a:t>pharmacovigilance</a:t>
            </a:r>
            <a:r>
              <a:rPr lang="en-GB" sz="1400" u="sng" dirty="0"/>
              <a:t> system in the EU </a:t>
            </a:r>
            <a:r>
              <a:rPr lang="en-GB" sz="1400" dirty="0"/>
              <a:t>and in fulfilling the requirements set out in Directive 2010/84/EU of the European Parliament and of the Council of 15 December 2010 amending, as regards </a:t>
            </a:r>
            <a:r>
              <a:rPr lang="en-GB" sz="1400" dirty="0" err="1"/>
              <a:t>pharmacovigilance</a:t>
            </a:r>
            <a:r>
              <a:rPr lang="en-GB" sz="1400" dirty="0"/>
              <a:t>, Directive 2001/83/EC on the Community code relating to medicinal products for human use </a:t>
            </a:r>
            <a:r>
              <a:rPr lang="en-GB" sz="1400" dirty="0" smtClean="0"/>
              <a:t>. </a:t>
            </a:r>
          </a:p>
          <a:p>
            <a:pPr>
              <a:buClr>
                <a:schemeClr val="accent6"/>
              </a:buClr>
              <a:buFont typeface="Arial" pitchFamily="34" charset="0"/>
              <a:buChar char="•"/>
            </a:pPr>
            <a:r>
              <a:rPr lang="en-GB" sz="1400" dirty="0" smtClean="0"/>
              <a:t>will </a:t>
            </a:r>
            <a:r>
              <a:rPr lang="en-GB" sz="1400" dirty="0"/>
              <a:t>support Member States in finding ways to organise and run their </a:t>
            </a:r>
            <a:r>
              <a:rPr lang="en-GB" sz="1400" dirty="0" err="1"/>
              <a:t>pharmacovigilance</a:t>
            </a:r>
            <a:r>
              <a:rPr lang="en-GB" sz="1400" dirty="0"/>
              <a:t> systems in line with the EU </a:t>
            </a:r>
            <a:r>
              <a:rPr lang="en-GB" sz="1400" dirty="0" err="1"/>
              <a:t>pharmacovigilance</a:t>
            </a:r>
            <a:r>
              <a:rPr lang="en-GB" sz="1400" dirty="0"/>
              <a:t> legislation, focusing on: </a:t>
            </a:r>
            <a:endParaRPr lang="en-GB" sz="1400" dirty="0" smtClean="0"/>
          </a:p>
          <a:p>
            <a:pPr>
              <a:buClr>
                <a:schemeClr val="accent6"/>
              </a:buClr>
              <a:buFont typeface="Arial" pitchFamily="34" charset="0"/>
              <a:buChar char="•"/>
            </a:pPr>
            <a:r>
              <a:rPr lang="en-GB" sz="1400" dirty="0" smtClean="0"/>
              <a:t>(</a:t>
            </a:r>
            <a:r>
              <a:rPr lang="en-GB" sz="1400" dirty="0"/>
              <a:t>a) </a:t>
            </a:r>
            <a:r>
              <a:rPr lang="en-GB" sz="1400" u="sng" dirty="0"/>
              <a:t>exchange of best practices </a:t>
            </a:r>
            <a:r>
              <a:rPr lang="en-GB" sz="1400" dirty="0"/>
              <a:t>by the Member States for the operation of an effective system to collect information on the suspected adverse reactions of medicinal products; (b) the </a:t>
            </a:r>
            <a:r>
              <a:rPr lang="en-GB" sz="1400" u="sng" dirty="0"/>
              <a:t>allocation of resources and necessary expertise</a:t>
            </a:r>
            <a:r>
              <a:rPr lang="en-GB" sz="1400" dirty="0"/>
              <a:t>, including in the area of risk communication; (c) </a:t>
            </a:r>
            <a:r>
              <a:rPr lang="en-GB" sz="1400" u="sng" dirty="0"/>
              <a:t>capacity building on evaluating quality systems </a:t>
            </a:r>
            <a:r>
              <a:rPr lang="en-GB" sz="1400" dirty="0"/>
              <a:t>to supervise </a:t>
            </a:r>
            <a:r>
              <a:rPr lang="en-GB" sz="1400" dirty="0" err="1"/>
              <a:t>pharmacovigilance</a:t>
            </a:r>
            <a:r>
              <a:rPr lang="en-GB" sz="1400" dirty="0"/>
              <a:t> activities; (d) developing a </a:t>
            </a:r>
            <a:r>
              <a:rPr lang="en-GB" sz="1400" u="sng" dirty="0"/>
              <a:t>methodology to establish a link between the </a:t>
            </a:r>
            <a:r>
              <a:rPr lang="en-GB" sz="1400" u="sng" dirty="0" err="1"/>
              <a:t>pharmacovigilance</a:t>
            </a:r>
            <a:r>
              <a:rPr lang="en-GB" sz="1400" u="sng" dirty="0"/>
              <a:t> signals and possible medication errors</a:t>
            </a:r>
            <a:r>
              <a:rPr lang="en-GB" sz="1400" dirty="0"/>
              <a:t>, overdose, misuse and abuse, and follow-up to ensure patient safety; and (e) </a:t>
            </a:r>
            <a:r>
              <a:rPr lang="en-GB" sz="1400" u="sng" dirty="0"/>
              <a:t>training on </a:t>
            </a:r>
            <a:r>
              <a:rPr lang="en-GB" sz="1400" u="sng" dirty="0" err="1"/>
              <a:t>pharmacovigilance</a:t>
            </a:r>
            <a:r>
              <a:rPr lang="en-GB" sz="1400" u="sng" dirty="0"/>
              <a:t> inspections and on the handling of the </a:t>
            </a:r>
            <a:r>
              <a:rPr lang="en-GB" sz="1400" u="sng" dirty="0" err="1"/>
              <a:t>pharmacovigilance</a:t>
            </a:r>
            <a:r>
              <a:rPr lang="en-GB" sz="1400" u="sng" dirty="0"/>
              <a:t> system master file </a:t>
            </a:r>
            <a:r>
              <a:rPr lang="en-GB" sz="1400" dirty="0"/>
              <a:t>with emphasis on multiplier effects, for example training of </a:t>
            </a:r>
            <a:r>
              <a:rPr lang="en-GB" sz="1400" dirty="0" smtClean="0"/>
              <a:t>trainers</a:t>
            </a:r>
            <a:r>
              <a:rPr lang="en-GB" sz="1400" dirty="0"/>
              <a:t>.</a:t>
            </a:r>
            <a:endParaRPr lang="en-GB" sz="1400" b="1" dirty="0" smtClean="0"/>
          </a:p>
          <a:p>
            <a:pPr marL="0" indent="0">
              <a:buClr>
                <a:schemeClr val="accent6"/>
              </a:buClr>
              <a:buNone/>
            </a:pPr>
            <a:r>
              <a:rPr lang="en-GB" sz="1400" b="1" dirty="0"/>
              <a:t>[Joint action] </a:t>
            </a:r>
            <a:r>
              <a:rPr lang="en-GB" sz="1400" b="1" dirty="0" smtClean="0"/>
              <a:t>	Indicative </a:t>
            </a:r>
            <a:r>
              <a:rPr lang="en-GB" sz="1400" b="1" dirty="0"/>
              <a:t>amount: EUR 3 300 000</a:t>
            </a:r>
          </a:p>
        </p:txBody>
      </p:sp>
    </p:spTree>
    <p:extLst>
      <p:ext uri="{BB962C8B-B14F-4D97-AF65-F5344CB8AC3E}">
        <p14:creationId xmlns:p14="http://schemas.microsoft.com/office/powerpoint/2010/main" val="1218381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4.2.1.1 </a:t>
            </a:r>
            <a:r>
              <a:rPr lang="fr-BE" sz="1600" dirty="0" err="1" smtClean="0"/>
              <a:t>Adressing</a:t>
            </a:r>
            <a:r>
              <a:rPr lang="fr-BE" sz="1600" dirty="0" smtClean="0"/>
              <a:t> </a:t>
            </a:r>
            <a:r>
              <a:rPr lang="fr-BE" sz="1600" dirty="0" err="1" smtClean="0"/>
              <a:t>chronic</a:t>
            </a:r>
            <a:r>
              <a:rPr lang="fr-BE" sz="1600" dirty="0" smtClean="0"/>
              <a:t> </a:t>
            </a:r>
            <a:r>
              <a:rPr lang="fr-BE" sz="1600" dirty="0" err="1" smtClean="0"/>
              <a:t>diseases</a:t>
            </a:r>
            <a:r>
              <a:rPr lang="fr-BE" sz="1600" dirty="0" smtClean="0"/>
              <a:t> and </a:t>
            </a:r>
            <a:r>
              <a:rPr lang="fr-BE" sz="1600" dirty="0" err="1" smtClean="0"/>
              <a:t>promoting</a:t>
            </a:r>
            <a:r>
              <a:rPr lang="fr-BE" sz="1600" dirty="0" smtClean="0"/>
              <a:t> </a:t>
            </a:r>
            <a:r>
              <a:rPr lang="fr-BE" sz="1600" dirty="0" err="1" smtClean="0"/>
              <a:t>healthy</a:t>
            </a:r>
            <a:r>
              <a:rPr lang="fr-BE" sz="1600" dirty="0" smtClean="0"/>
              <a:t> </a:t>
            </a:r>
            <a:r>
              <a:rPr lang="fr-BE" sz="1600" dirty="0" err="1" smtClean="0"/>
              <a:t>ageing</a:t>
            </a:r>
            <a:r>
              <a:rPr lang="fr-BE" sz="1600" dirty="0" smtClean="0"/>
              <a:t> </a:t>
            </a:r>
            <a:r>
              <a:rPr lang="fr-BE" sz="1600" dirty="0" err="1" smtClean="0"/>
              <a:t>across</a:t>
            </a:r>
            <a:r>
              <a:rPr lang="fr-BE" sz="1600" dirty="0" smtClean="0"/>
              <a:t> the life cycle</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addresses </a:t>
            </a:r>
            <a:r>
              <a:rPr lang="en-GB" sz="1400" dirty="0"/>
              <a:t>the challenge of the </a:t>
            </a:r>
            <a:r>
              <a:rPr lang="en-GB" sz="1400" u="sng" dirty="0"/>
              <a:t>increased burden that chronic conditions and diseases place on the health systems and individuals</a:t>
            </a:r>
            <a:r>
              <a:rPr lang="en-GB" sz="1400" dirty="0"/>
              <a:t>, with a specific focus on </a:t>
            </a:r>
            <a:r>
              <a:rPr lang="en-GB" sz="1400" dirty="0" err="1"/>
              <a:t>multimorbidity</a:t>
            </a:r>
            <a:r>
              <a:rPr lang="en-GB" sz="1400" dirty="0"/>
              <a:t>. </a:t>
            </a:r>
            <a:endParaRPr lang="en-GB" sz="1400" dirty="0" smtClean="0"/>
          </a:p>
          <a:p>
            <a:pPr>
              <a:buClr>
                <a:schemeClr val="accent6"/>
              </a:buClr>
              <a:buFont typeface="Arial" pitchFamily="34" charset="0"/>
              <a:buChar char="•"/>
            </a:pPr>
            <a:r>
              <a:rPr lang="en-GB" sz="1400" dirty="0" smtClean="0"/>
              <a:t>It </a:t>
            </a:r>
            <a:r>
              <a:rPr lang="en-GB" sz="1400" dirty="0"/>
              <a:t>also responds to the priorities of the </a:t>
            </a:r>
            <a:r>
              <a:rPr lang="en-GB" sz="1400" u="sng" dirty="0"/>
              <a:t>European Innovation Partnership on Active and Healthy Ageing</a:t>
            </a:r>
            <a:r>
              <a:rPr lang="en-GB" sz="1400" dirty="0"/>
              <a:t>, the Council conclusions on active ageing of 7 June 2010 ( 3 ), the Council conclusions ‘Innovative approaches for chronic diseases in public health and health care systems’ of 7 December </a:t>
            </a:r>
            <a:r>
              <a:rPr lang="en-GB" sz="1400" dirty="0" smtClean="0"/>
              <a:t>2010 </a:t>
            </a:r>
            <a:r>
              <a:rPr lang="en-GB" sz="1400" dirty="0"/>
              <a:t>and the reflection process on chronic diseases launched by the Member States and the Commission. </a:t>
            </a:r>
            <a:endParaRPr lang="en-GB" sz="1400" dirty="0" smtClean="0"/>
          </a:p>
          <a:p>
            <a:pPr>
              <a:buClr>
                <a:schemeClr val="accent6"/>
              </a:buClr>
              <a:buFont typeface="Arial" pitchFamily="34" charset="0"/>
              <a:buChar char="•"/>
            </a:pPr>
            <a:r>
              <a:rPr lang="en-GB" sz="1400" dirty="0"/>
              <a:t>will develop a </a:t>
            </a:r>
            <a:r>
              <a:rPr lang="en-GB" sz="1400" u="sng" dirty="0"/>
              <a:t>system for the collection, validation and dissemination of good practice focused on the prevention of chronic conditions and diseases </a:t>
            </a:r>
            <a:r>
              <a:rPr lang="en-GB" sz="1400" dirty="0"/>
              <a:t>along the life cycle with emphasis on innovative approaches to address major risk factors. </a:t>
            </a:r>
            <a:endParaRPr lang="en-GB" sz="1400" dirty="0" smtClean="0"/>
          </a:p>
          <a:p>
            <a:pPr>
              <a:buClr>
                <a:schemeClr val="accent6"/>
              </a:buClr>
              <a:buFont typeface="Arial" pitchFamily="34" charset="0"/>
              <a:buChar char="•"/>
            </a:pPr>
            <a:r>
              <a:rPr lang="en-GB" sz="1400" dirty="0" smtClean="0"/>
              <a:t>will </a:t>
            </a:r>
            <a:r>
              <a:rPr lang="en-GB" sz="1400" dirty="0"/>
              <a:t>use </a:t>
            </a:r>
            <a:r>
              <a:rPr lang="en-GB" sz="1400" u="sng" dirty="0"/>
              <a:t>diabetes as a case study of a classic chronic disease </a:t>
            </a:r>
            <a:r>
              <a:rPr lang="en-GB" sz="1400" dirty="0"/>
              <a:t>and will focus on the barriers to prevention, screening and treatment and on how Member States can improve coordination and </a:t>
            </a:r>
            <a:r>
              <a:rPr lang="en-GB" sz="1400" dirty="0" smtClean="0"/>
              <a:t>cooperation</a:t>
            </a:r>
            <a:endParaRPr lang="en-GB" sz="1400" dirty="0"/>
          </a:p>
          <a:p>
            <a:pPr>
              <a:buClr>
                <a:schemeClr val="accent6"/>
              </a:buClr>
              <a:buFont typeface="Arial" pitchFamily="34" charset="0"/>
              <a:buChar char="•"/>
            </a:pPr>
            <a:r>
              <a:rPr lang="en-GB" sz="1400" dirty="0" smtClean="0"/>
              <a:t>will </a:t>
            </a:r>
            <a:r>
              <a:rPr lang="en-GB" sz="1400" dirty="0"/>
              <a:t>seek to </a:t>
            </a:r>
            <a:r>
              <a:rPr lang="en-GB" sz="1400" u="sng" dirty="0"/>
              <a:t>develop common guidance and methodologies for care pathways for </a:t>
            </a:r>
            <a:r>
              <a:rPr lang="en-GB" sz="1400" u="sng" dirty="0" err="1"/>
              <a:t>multimorbid</a:t>
            </a:r>
            <a:r>
              <a:rPr lang="en-GB" sz="1400" u="sng" dirty="0"/>
              <a:t> </a:t>
            </a:r>
            <a:r>
              <a:rPr lang="en-GB" sz="1400" u="sng" dirty="0" smtClean="0"/>
              <a:t>patients</a:t>
            </a:r>
            <a:endParaRPr lang="en-GB" sz="1400" dirty="0"/>
          </a:p>
          <a:p>
            <a:pPr>
              <a:buClr>
                <a:schemeClr val="accent6"/>
              </a:buClr>
              <a:buFont typeface="Arial" pitchFamily="34" charset="0"/>
              <a:buChar char="•"/>
            </a:pPr>
            <a:endParaRPr lang="en-GB" sz="1400" b="1" dirty="0"/>
          </a:p>
          <a:p>
            <a:pPr marL="0" indent="0">
              <a:buClr>
                <a:schemeClr val="accent6"/>
              </a:buClr>
              <a:buNone/>
            </a:pPr>
            <a:r>
              <a:rPr lang="en-GB" sz="1400" b="1" dirty="0"/>
              <a:t>[Joint action] 	Indicative amount: EUR 5 000 000</a:t>
            </a:r>
          </a:p>
        </p:txBody>
      </p:sp>
    </p:spTree>
    <p:extLst>
      <p:ext uri="{BB962C8B-B14F-4D97-AF65-F5344CB8AC3E}">
        <p14:creationId xmlns:p14="http://schemas.microsoft.com/office/powerpoint/2010/main" val="27666628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4.2.3.4 Joint Action to support </a:t>
            </a:r>
            <a:r>
              <a:rPr lang="fr-BE" sz="1600" dirty="0" err="1" smtClean="0"/>
              <a:t>Member</a:t>
            </a:r>
            <a:r>
              <a:rPr lang="fr-BE" sz="1600" dirty="0" smtClean="0"/>
              <a:t> States in </a:t>
            </a:r>
            <a:r>
              <a:rPr lang="fr-BE" sz="1600" dirty="0" err="1" smtClean="0"/>
              <a:t>taking</a:t>
            </a:r>
            <a:r>
              <a:rPr lang="fr-BE" sz="1600" dirty="0" smtClean="0"/>
              <a:t> </a:t>
            </a:r>
            <a:r>
              <a:rPr lang="fr-BE" sz="1600" dirty="0" err="1" smtClean="0"/>
              <a:t>forward</a:t>
            </a:r>
            <a:r>
              <a:rPr lang="fr-BE" sz="1600" dirty="0" smtClean="0"/>
              <a:t> </a:t>
            </a:r>
            <a:r>
              <a:rPr lang="fr-BE" sz="1600" dirty="0" err="1" smtClean="0"/>
              <a:t>work</a:t>
            </a:r>
            <a:r>
              <a:rPr lang="fr-BE" sz="1600" dirty="0" smtClean="0"/>
              <a:t> on </a:t>
            </a:r>
            <a:r>
              <a:rPr lang="fr-BE" sz="1600" dirty="0" err="1" smtClean="0"/>
              <a:t>common</a:t>
            </a:r>
            <a:r>
              <a:rPr lang="fr-BE" sz="1600" dirty="0" smtClean="0"/>
              <a:t> </a:t>
            </a:r>
            <a:r>
              <a:rPr lang="fr-BE" sz="1600" dirty="0" err="1" smtClean="0"/>
              <a:t>priorities</a:t>
            </a:r>
            <a:r>
              <a:rPr lang="fr-BE" sz="1600" dirty="0" smtClean="0"/>
              <a:t> in line </a:t>
            </a:r>
            <a:r>
              <a:rPr lang="fr-BE" sz="1600" dirty="0" err="1" smtClean="0"/>
              <a:t>with</a:t>
            </a:r>
            <a:r>
              <a:rPr lang="fr-BE" sz="1600" dirty="0" smtClean="0"/>
              <a:t> the EU alcohol </a:t>
            </a:r>
            <a:r>
              <a:rPr lang="fr-BE" sz="1600" dirty="0" err="1" smtClean="0"/>
              <a:t>strategy</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to </a:t>
            </a:r>
            <a:r>
              <a:rPr lang="en-GB" sz="1400" dirty="0"/>
              <a:t>support Member States in </a:t>
            </a:r>
            <a:r>
              <a:rPr lang="en-GB" sz="1400" u="sng" dirty="0"/>
              <a:t>preventing harmful alcohol consumption </a:t>
            </a:r>
            <a:r>
              <a:rPr lang="en-GB" sz="1400" dirty="0"/>
              <a:t>and thereby improve the health of EU citizens and lessen the burden of ill health. </a:t>
            </a:r>
            <a:endParaRPr lang="en-GB" sz="1400" dirty="0" smtClean="0"/>
          </a:p>
          <a:p>
            <a:pPr>
              <a:buClr>
                <a:schemeClr val="accent6"/>
              </a:buClr>
              <a:buFont typeface="Arial" pitchFamily="34" charset="0"/>
              <a:buChar char="•"/>
            </a:pPr>
            <a:r>
              <a:rPr lang="en-GB" sz="1400" dirty="0" smtClean="0"/>
              <a:t>will </a:t>
            </a:r>
            <a:r>
              <a:rPr lang="en-GB" sz="1400" dirty="0"/>
              <a:t>contribute to the implementation of the EU alcohol strategy set out in Commission Communication COM(2006) 625 final of 24 October 2006 An EU strategy to support Member States in reducing alcohol related </a:t>
            </a:r>
            <a:r>
              <a:rPr lang="en-GB" sz="1400" dirty="0" smtClean="0"/>
              <a:t>harm </a:t>
            </a:r>
          </a:p>
          <a:p>
            <a:pPr>
              <a:buClr>
                <a:schemeClr val="accent6"/>
              </a:buClr>
              <a:buFont typeface="Arial" pitchFamily="34" charset="0"/>
              <a:buChar char="•"/>
            </a:pPr>
            <a:r>
              <a:rPr lang="en-GB" sz="1400" dirty="0" smtClean="0"/>
              <a:t>provides </a:t>
            </a:r>
            <a:r>
              <a:rPr lang="en-GB" sz="1400" dirty="0"/>
              <a:t>an incentive for the Member States to </a:t>
            </a:r>
            <a:r>
              <a:rPr lang="en-GB" sz="1400" u="sng" dirty="0"/>
              <a:t>intensify cooperation and develop common </a:t>
            </a:r>
            <a:r>
              <a:rPr lang="en-GB" sz="1400" u="sng" dirty="0" smtClean="0"/>
              <a:t>approaches</a:t>
            </a:r>
          </a:p>
          <a:p>
            <a:pPr>
              <a:buClr>
                <a:schemeClr val="accent6"/>
              </a:buClr>
              <a:buFont typeface="Arial" pitchFamily="34" charset="0"/>
              <a:buChar char="•"/>
            </a:pPr>
            <a:r>
              <a:rPr lang="en-GB" sz="1400" dirty="0" smtClean="0"/>
              <a:t>focuses </a:t>
            </a:r>
            <a:r>
              <a:rPr lang="en-GB" sz="1400" u="sng" dirty="0"/>
              <a:t>on improving the monitoring of drinking habits and alcohol-related harm</a:t>
            </a:r>
            <a:r>
              <a:rPr lang="en-GB" sz="1400" dirty="0"/>
              <a:t>, and on </a:t>
            </a:r>
            <a:r>
              <a:rPr lang="en-GB" sz="1400" u="sng" dirty="0"/>
              <a:t>good practice in the provision of information aiming to protect children and young people </a:t>
            </a:r>
            <a:r>
              <a:rPr lang="en-GB" sz="1400" dirty="0"/>
              <a:t>and to prevent alcohol-related harm among adults. </a:t>
            </a:r>
            <a:endParaRPr lang="en-GB" sz="1400" dirty="0" smtClean="0"/>
          </a:p>
          <a:p>
            <a:pPr>
              <a:buClr>
                <a:schemeClr val="accent6"/>
              </a:buClr>
              <a:buFont typeface="Arial" pitchFamily="34" charset="0"/>
              <a:buChar char="•"/>
            </a:pPr>
            <a:r>
              <a:rPr lang="en-GB" sz="1400" dirty="0" smtClean="0"/>
              <a:t>should </a:t>
            </a:r>
            <a:r>
              <a:rPr lang="en-GB" sz="1400" dirty="0"/>
              <a:t>result in: (a) </a:t>
            </a:r>
            <a:r>
              <a:rPr lang="en-GB" sz="1400" u="sng" dirty="0"/>
              <a:t>a report providing comparable data on drinking habits </a:t>
            </a:r>
            <a:r>
              <a:rPr lang="en-GB" sz="1400" dirty="0"/>
              <a:t>and alcohol-related harm; (b) </a:t>
            </a:r>
            <a:r>
              <a:rPr lang="en-GB" sz="1400" u="sng" dirty="0"/>
              <a:t>guidelines for low-risk alcohol consumption </a:t>
            </a:r>
            <a:r>
              <a:rPr lang="en-GB" sz="1400" dirty="0"/>
              <a:t>in order to protect children and young people and prevent harm among adults; and (c) a </a:t>
            </a:r>
            <a:r>
              <a:rPr lang="en-GB" sz="1400" u="sng" dirty="0"/>
              <a:t>good practice toolkit of print and online instruments </a:t>
            </a:r>
            <a:r>
              <a:rPr lang="en-GB" sz="1400" dirty="0"/>
              <a:t>to disseminate low-risk drinking guidelines and other self-management tools</a:t>
            </a:r>
            <a:r>
              <a:rPr lang="en-GB" sz="1400" dirty="0" smtClean="0"/>
              <a:t>.</a:t>
            </a:r>
          </a:p>
          <a:p>
            <a:pPr>
              <a:buClr>
                <a:schemeClr val="accent6"/>
              </a:buClr>
              <a:buFont typeface="Arial" pitchFamily="34" charset="0"/>
              <a:buChar char="•"/>
            </a:pPr>
            <a:endParaRPr lang="en-GB" sz="1400" b="1" dirty="0"/>
          </a:p>
          <a:p>
            <a:pPr marL="0" indent="0">
              <a:buClr>
                <a:schemeClr val="accent6"/>
              </a:buClr>
              <a:buNone/>
            </a:pPr>
            <a:r>
              <a:rPr lang="en-GB" sz="1400" b="1" dirty="0"/>
              <a:t>[Joint action] 	Indicative amount: EUR </a:t>
            </a:r>
            <a:r>
              <a:rPr lang="en-GB" sz="1400" b="1" dirty="0" smtClean="0"/>
              <a:t>1 500 </a:t>
            </a:r>
            <a:r>
              <a:rPr lang="en-GB" sz="1400" b="1" dirty="0"/>
              <a:t>000</a:t>
            </a:r>
          </a:p>
        </p:txBody>
      </p:sp>
    </p:spTree>
    <p:extLst>
      <p:ext uri="{BB962C8B-B14F-4D97-AF65-F5344CB8AC3E}">
        <p14:creationId xmlns:p14="http://schemas.microsoft.com/office/powerpoint/2010/main" val="4189672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4.2.4.1 </a:t>
            </a:r>
            <a:r>
              <a:rPr lang="fr-BE" sz="1600" dirty="0" err="1" smtClean="0"/>
              <a:t>Development</a:t>
            </a:r>
            <a:r>
              <a:rPr lang="fr-BE" sz="1600" dirty="0" smtClean="0"/>
              <a:t> of a European guide on </a:t>
            </a:r>
            <a:r>
              <a:rPr lang="fr-BE" sz="1600" dirty="0" err="1" smtClean="0"/>
              <a:t>quality</a:t>
            </a:r>
            <a:r>
              <a:rPr lang="fr-BE" sz="1600" dirty="0" smtClean="0"/>
              <a:t> </a:t>
            </a:r>
            <a:r>
              <a:rPr lang="fr-BE" sz="1600" dirty="0" err="1" smtClean="0"/>
              <a:t>improvement</a:t>
            </a:r>
            <a:r>
              <a:rPr lang="fr-BE" sz="1600" dirty="0" smtClean="0"/>
              <a:t> in </a:t>
            </a:r>
            <a:r>
              <a:rPr lang="fr-BE" sz="1600" dirty="0" err="1" smtClean="0"/>
              <a:t>comprehensive</a:t>
            </a:r>
            <a:r>
              <a:rPr lang="fr-BE" sz="1600" dirty="0" smtClean="0"/>
              <a:t> cancer control</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objective is </a:t>
            </a:r>
            <a:r>
              <a:rPr lang="en-GB" sz="1400" u="sng" dirty="0"/>
              <a:t>to develop a European guide on quality improvement in comprehensive cancer </a:t>
            </a:r>
            <a:r>
              <a:rPr lang="en-GB" sz="1400" u="sng" dirty="0" smtClean="0"/>
              <a:t>control</a:t>
            </a:r>
            <a:endParaRPr lang="en-GB" sz="1400" dirty="0" smtClean="0"/>
          </a:p>
          <a:p>
            <a:pPr>
              <a:buClr>
                <a:schemeClr val="accent6"/>
              </a:buClr>
              <a:buFont typeface="Arial" pitchFamily="34" charset="0"/>
              <a:buChar char="•"/>
            </a:pPr>
            <a:r>
              <a:rPr lang="en-GB" sz="1400" dirty="0" smtClean="0"/>
              <a:t>should </a:t>
            </a:r>
            <a:r>
              <a:rPr lang="en-GB" sz="1400" dirty="0"/>
              <a:t>address various </a:t>
            </a:r>
            <a:r>
              <a:rPr lang="en-GB" sz="1400" u="sng" dirty="0"/>
              <a:t>aspects of coordinated and integrated cancer control, including prevention, screening, diagnosis, treatment, follow-up, supportive care, palliative care, survivorship and research. </a:t>
            </a:r>
            <a:endParaRPr lang="en-GB" sz="1400" u="sng" dirty="0" smtClean="0"/>
          </a:p>
          <a:p>
            <a:pPr>
              <a:buClr>
                <a:schemeClr val="accent6"/>
              </a:buClr>
              <a:buFont typeface="Arial" pitchFamily="34" charset="0"/>
              <a:buChar char="•"/>
            </a:pPr>
            <a:r>
              <a:rPr lang="en-GB" sz="1400" dirty="0" smtClean="0"/>
              <a:t>will </a:t>
            </a:r>
            <a:r>
              <a:rPr lang="en-GB" sz="1400" dirty="0"/>
              <a:t>contribute to reaching the aims of the European cancer partnership set out in Commission Communication COM(2009) 291 final of 24 June 2009 on Action against Cancer: European </a:t>
            </a:r>
            <a:r>
              <a:rPr lang="en-GB" sz="1400" dirty="0" smtClean="0"/>
              <a:t>Partnership, </a:t>
            </a:r>
          </a:p>
          <a:p>
            <a:pPr>
              <a:buClr>
                <a:schemeClr val="accent6"/>
              </a:buClr>
              <a:buFont typeface="Arial" pitchFamily="34" charset="0"/>
              <a:buChar char="•"/>
            </a:pPr>
            <a:r>
              <a:rPr lang="en-GB" sz="1400" dirty="0" smtClean="0"/>
              <a:t>and </a:t>
            </a:r>
            <a:r>
              <a:rPr lang="en-GB" sz="1400" dirty="0"/>
              <a:t>will build both on its achievements and on the outcomes of previous EU action on cancer, such as the development of the fourth edition of the ‘European guidelines for quality assurance in breast cancer screening and diagnosis</a:t>
            </a:r>
            <a:r>
              <a:rPr lang="en-GB" sz="1400" dirty="0" smtClean="0"/>
              <a:t>’, </a:t>
            </a:r>
            <a:r>
              <a:rPr lang="en-GB" sz="1400" dirty="0"/>
              <a:t>which includes a framework for comprehensive breast cancer services</a:t>
            </a:r>
            <a:r>
              <a:rPr lang="en-GB" sz="1400" dirty="0" smtClean="0"/>
              <a:t>.</a:t>
            </a:r>
          </a:p>
          <a:p>
            <a:pPr>
              <a:buClr>
                <a:schemeClr val="accent6"/>
              </a:buClr>
              <a:buFont typeface="Arial" pitchFamily="34" charset="0"/>
              <a:buChar char="•"/>
            </a:pPr>
            <a:endParaRPr lang="en-GB" sz="1400" b="1" dirty="0" smtClean="0"/>
          </a:p>
          <a:p>
            <a:pPr marL="0" indent="0">
              <a:buClr>
                <a:schemeClr val="accent6"/>
              </a:buClr>
              <a:buNone/>
            </a:pPr>
            <a:r>
              <a:rPr lang="en-GB" sz="1400" b="1" dirty="0" smtClean="0"/>
              <a:t>[</a:t>
            </a:r>
            <a:r>
              <a:rPr lang="en-GB" sz="1400" b="1" dirty="0"/>
              <a:t>Joint action] 	Indicative amount: EUR </a:t>
            </a:r>
            <a:r>
              <a:rPr lang="en-GB" sz="1400" b="1" dirty="0" smtClean="0"/>
              <a:t>3 000 </a:t>
            </a:r>
            <a:r>
              <a:rPr lang="en-GB" sz="1400" b="1" dirty="0"/>
              <a:t>000</a:t>
            </a:r>
          </a:p>
        </p:txBody>
      </p:sp>
    </p:spTree>
    <p:extLst>
      <p:ext uri="{BB962C8B-B14F-4D97-AF65-F5344CB8AC3E}">
        <p14:creationId xmlns:p14="http://schemas.microsoft.com/office/powerpoint/2010/main" val="15246600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Joint Action </a:t>
            </a:r>
            <a:r>
              <a:rPr lang="fr-BE" dirty="0" err="1" smtClean="0"/>
              <a:t>specific</a:t>
            </a:r>
            <a:r>
              <a:rPr lang="fr-BE" dirty="0" smtClean="0"/>
              <a:t> pages</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348880"/>
            <a:ext cx="8243539" cy="8569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36962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p:txBody>
          <a:bodyPr/>
          <a:lstStyle/>
          <a:p>
            <a:pPr indent="0" eaLnBrk="1" hangingPunct="1"/>
            <a:r>
              <a:rPr lang="fr-LU" dirty="0" smtClean="0"/>
              <a:t>Participation </a:t>
            </a:r>
            <a:r>
              <a:rPr lang="fr-LU" dirty="0" err="1" smtClean="0"/>
              <a:t>Process</a:t>
            </a:r>
            <a:endParaRPr lang="en-GB" dirty="0" smtClean="0"/>
          </a:p>
        </p:txBody>
      </p:sp>
      <p:sp>
        <p:nvSpPr>
          <p:cNvPr id="25603" name="Rectangle 5"/>
          <p:cNvSpPr>
            <a:spLocks noGrp="1" noChangeArrowheads="1"/>
          </p:cNvSpPr>
          <p:nvPr>
            <p:ph type="body" idx="1"/>
          </p:nvPr>
        </p:nvSpPr>
        <p:spPr>
          <a:xfrm>
            <a:off x="323850" y="2276475"/>
            <a:ext cx="8686800" cy="4032250"/>
          </a:xfrm>
        </p:spPr>
        <p:txBody>
          <a:bodyPr/>
          <a:lstStyle/>
          <a:p>
            <a:pPr eaLnBrk="1" hangingPunct="1"/>
            <a:r>
              <a:rPr lang="en-GB" dirty="0" smtClean="0"/>
              <a:t>INTENTION LETTER (to SANCO/EAHC)</a:t>
            </a:r>
          </a:p>
          <a:p>
            <a:pPr marL="914400" lvl="2" indent="0"/>
            <a:r>
              <a:rPr lang="en-GB" sz="1600" dirty="0" smtClean="0"/>
              <a:t>Member States/other countries participating in the Health Programme that wish to participate in JA </a:t>
            </a:r>
            <a:r>
              <a:rPr lang="en-GB" sz="1600" b="1" dirty="0" smtClean="0"/>
              <a:t>must declare their intention</a:t>
            </a:r>
            <a:r>
              <a:rPr lang="en-GB" sz="1600" dirty="0" smtClean="0"/>
              <a:t> to the Commission </a:t>
            </a:r>
          </a:p>
          <a:p>
            <a:pPr marL="914400" lvl="2" indent="0"/>
            <a:r>
              <a:rPr lang="en-GB" sz="1600" dirty="0" smtClean="0">
                <a:solidFill>
                  <a:srgbClr val="FF0000"/>
                </a:solidFill>
              </a:rPr>
              <a:t>Letter was send by SANCO to EU MS representations on 25 October 2012, with deadline for reply 16 November 2012 </a:t>
            </a:r>
          </a:p>
          <a:p>
            <a:pPr marL="914400" lvl="2" indent="0"/>
            <a:r>
              <a:rPr lang="en-GB" sz="1600" dirty="0" smtClean="0"/>
              <a:t>The Intention letter must be </a:t>
            </a:r>
            <a:r>
              <a:rPr lang="en-GB" sz="1600" b="1" dirty="0" smtClean="0"/>
              <a:t>sent to Commission to ensure participation in the preparatory meetings and to EAHC prior to the closure of the call</a:t>
            </a:r>
            <a:endParaRPr lang="en-GB" sz="1600" dirty="0" smtClean="0"/>
          </a:p>
          <a:p>
            <a:pPr eaLnBrk="1" hangingPunct="1"/>
            <a:r>
              <a:rPr lang="fr-BE" dirty="0" smtClean="0"/>
              <a:t>DESIGNATION LETTER (to the main </a:t>
            </a:r>
            <a:r>
              <a:rPr lang="fr-BE" dirty="0" err="1" smtClean="0"/>
              <a:t>beneficiary</a:t>
            </a:r>
            <a:r>
              <a:rPr lang="fr-BE" dirty="0" smtClean="0"/>
              <a:t>)</a:t>
            </a:r>
            <a:endParaRPr lang="en-GB" dirty="0" smtClean="0"/>
          </a:p>
          <a:p>
            <a:pPr marL="914400" lvl="2" indent="0" eaLnBrk="1" hangingPunct="1"/>
            <a:r>
              <a:rPr lang="en-GB" sz="1600" dirty="0" smtClean="0"/>
              <a:t>If the Ministry of Health wants another body to represent their interest in the JA, they should expressly mandate this body by writing to the Main beneficiary a Designation </a:t>
            </a:r>
            <a:r>
              <a:rPr lang="en-GB" sz="1600" dirty="0" smtClean="0"/>
              <a:t>Letter </a:t>
            </a:r>
            <a:endParaRPr lang="en-GB" sz="1600" dirty="0" smtClean="0"/>
          </a:p>
        </p:txBody>
      </p:sp>
    </p:spTree>
    <p:extLst>
      <p:ext uri="{BB962C8B-B14F-4D97-AF65-F5344CB8AC3E}">
        <p14:creationId xmlns:p14="http://schemas.microsoft.com/office/powerpoint/2010/main" val="2936858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395288" y="1125538"/>
            <a:ext cx="8229600" cy="936625"/>
          </a:xfrm>
        </p:spPr>
        <p:txBody>
          <a:bodyPr/>
          <a:lstStyle/>
          <a:p>
            <a:pPr indent="0" eaLnBrk="1" hangingPunct="1"/>
            <a:r>
              <a:rPr lang="fr-LU" dirty="0" err="1" smtClean="0"/>
              <a:t>Preparatory</a:t>
            </a:r>
            <a:r>
              <a:rPr lang="fr-LU" dirty="0" smtClean="0"/>
              <a:t> workshop</a:t>
            </a:r>
            <a:endParaRPr lang="en-GB" dirty="0" smtClean="0"/>
          </a:p>
        </p:txBody>
      </p:sp>
      <p:sp>
        <p:nvSpPr>
          <p:cNvPr id="29699" name="Rectangle 5"/>
          <p:cNvSpPr>
            <a:spLocks noGrp="1" noChangeArrowheads="1"/>
          </p:cNvSpPr>
          <p:nvPr>
            <p:ph type="body" idx="1"/>
          </p:nvPr>
        </p:nvSpPr>
        <p:spPr>
          <a:xfrm>
            <a:off x="395288" y="1989138"/>
            <a:ext cx="8229600" cy="3887787"/>
          </a:xfrm>
        </p:spPr>
        <p:txBody>
          <a:bodyPr/>
          <a:lstStyle/>
          <a:p>
            <a:pPr eaLnBrk="1" hangingPunct="1"/>
            <a:endParaRPr lang="en-GB" dirty="0" smtClean="0"/>
          </a:p>
          <a:p>
            <a:pPr eaLnBrk="1" hangingPunct="1"/>
            <a:r>
              <a:rPr lang="en-GB" dirty="0" smtClean="0"/>
              <a:t>Aim</a:t>
            </a:r>
            <a:r>
              <a:rPr lang="en-GB" dirty="0" smtClean="0"/>
              <a:t>: To inform representatives of organizations and institutions expected to participate in a Joint Action </a:t>
            </a:r>
            <a:r>
              <a:rPr lang="en-GB" dirty="0" smtClean="0"/>
              <a:t>2013</a:t>
            </a:r>
            <a:endParaRPr lang="fr-BE" dirty="0"/>
          </a:p>
          <a:p>
            <a:pPr eaLnBrk="1" hangingPunct="1"/>
            <a:endParaRPr lang="fr-BE" dirty="0"/>
          </a:p>
          <a:p>
            <a:pPr eaLnBrk="1" hangingPunct="1"/>
            <a:r>
              <a:rPr lang="fr-BE" b="1" dirty="0" smtClean="0"/>
              <a:t>10-11 </a:t>
            </a:r>
            <a:r>
              <a:rPr lang="fr-BE" b="1" dirty="0" err="1" smtClean="0"/>
              <a:t>December</a:t>
            </a:r>
            <a:r>
              <a:rPr lang="fr-BE" b="1" dirty="0" smtClean="0"/>
              <a:t> </a:t>
            </a:r>
            <a:r>
              <a:rPr lang="fr-BE" b="1" dirty="0" smtClean="0"/>
              <a:t>2012</a:t>
            </a:r>
            <a:endParaRPr lang="en-GB" b="1" dirty="0"/>
          </a:p>
          <a:p>
            <a:pPr eaLnBrk="1" hangingPunct="1"/>
            <a:endParaRPr lang="en-GB" dirty="0" smtClean="0"/>
          </a:p>
          <a:p>
            <a:pPr eaLnBrk="1" hangingPunct="1"/>
            <a:r>
              <a:rPr lang="en-GB" dirty="0" smtClean="0"/>
              <a:t>http</a:t>
            </a:r>
            <a:r>
              <a:rPr lang="en-GB" dirty="0"/>
              <a:t>://ec.europa.eu/eahc/health</a:t>
            </a:r>
            <a:r>
              <a:rPr lang="en-GB" dirty="0" smtClean="0"/>
              <a:t>/</a:t>
            </a:r>
            <a:br>
              <a:rPr lang="en-GB" dirty="0" smtClean="0"/>
            </a:br>
            <a:r>
              <a:rPr lang="en-GB" dirty="0" smtClean="0"/>
              <a:t>Workshop_on_JA_2013.html </a:t>
            </a:r>
            <a:endParaRPr lang="en-GB" dirty="0" smtClean="0"/>
          </a:p>
          <a:p>
            <a:pPr marL="457200" lvl="1" indent="0" algn="ctr">
              <a:buNone/>
            </a:pPr>
            <a:endParaRPr lang="fr-BE" dirty="0"/>
          </a:p>
        </p:txBody>
      </p:sp>
    </p:spTree>
    <p:extLst>
      <p:ext uri="{BB962C8B-B14F-4D97-AF65-F5344CB8AC3E}">
        <p14:creationId xmlns:p14="http://schemas.microsoft.com/office/powerpoint/2010/main" val="26577807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50824" y="1268413"/>
            <a:ext cx="8713663" cy="792162"/>
          </a:xfrm>
        </p:spPr>
        <p:txBody>
          <a:bodyPr/>
          <a:lstStyle/>
          <a:p>
            <a:pPr indent="0" eaLnBrk="1" hangingPunct="1"/>
            <a:r>
              <a:rPr lang="fr-LU" dirty="0" err="1" smtClean="0"/>
              <a:t>Quality</a:t>
            </a:r>
            <a:r>
              <a:rPr lang="fr-LU" dirty="0" smtClean="0"/>
              <a:t> assurance </a:t>
            </a:r>
            <a:r>
              <a:rPr lang="fr-LU" dirty="0" smtClean="0"/>
              <a:t>W/S</a:t>
            </a:r>
            <a:r>
              <a:rPr lang="fr-LU" dirty="0" smtClean="0"/>
              <a:t/>
            </a:r>
            <a:br>
              <a:rPr lang="fr-LU" dirty="0" smtClean="0"/>
            </a:br>
            <a:r>
              <a:rPr lang="fr-LU" dirty="0" smtClean="0"/>
              <a:t>18- 19/02 </a:t>
            </a:r>
            <a:r>
              <a:rPr lang="fr-LU" dirty="0" smtClean="0"/>
              <a:t>2013 - Luxembourg</a:t>
            </a:r>
            <a:endParaRPr lang="en-GB" dirty="0" smtClean="0"/>
          </a:p>
        </p:txBody>
      </p:sp>
      <p:sp>
        <p:nvSpPr>
          <p:cNvPr id="31747" name="Rectangle 3"/>
          <p:cNvSpPr>
            <a:spLocks noGrp="1" noChangeArrowheads="1"/>
          </p:cNvSpPr>
          <p:nvPr>
            <p:ph type="body" idx="1"/>
          </p:nvPr>
        </p:nvSpPr>
        <p:spPr>
          <a:xfrm>
            <a:off x="611188" y="2276475"/>
            <a:ext cx="7953375" cy="4104853"/>
          </a:xfrm>
        </p:spPr>
        <p:txBody>
          <a:bodyPr/>
          <a:lstStyle/>
          <a:p>
            <a:pPr eaLnBrk="1" hangingPunct="1"/>
            <a:r>
              <a:rPr lang="en-US" dirty="0" smtClean="0"/>
              <a:t>Aim: Improve the overall quality </a:t>
            </a:r>
            <a:r>
              <a:rPr lang="en-US" dirty="0" smtClean="0"/>
              <a:t>through a peer reviewing exercise (</a:t>
            </a:r>
            <a:r>
              <a:rPr lang="en-US" dirty="0" smtClean="0"/>
              <a:t>external experts) on a draft proposal.</a:t>
            </a:r>
          </a:p>
          <a:p>
            <a:pPr eaLnBrk="1" hangingPunct="1"/>
            <a:endParaRPr lang="en-US" dirty="0" smtClean="0"/>
          </a:p>
          <a:p>
            <a:pPr eaLnBrk="1" hangingPunct="1"/>
            <a:r>
              <a:rPr lang="en-US" dirty="0" smtClean="0"/>
              <a:t>Provide recommendations on:</a:t>
            </a:r>
          </a:p>
          <a:p>
            <a:pPr lvl="1" eaLnBrk="1" hangingPunct="1">
              <a:buFontTx/>
              <a:buChar char="–"/>
            </a:pPr>
            <a:r>
              <a:rPr lang="en-US" b="0" dirty="0" smtClean="0">
                <a:solidFill>
                  <a:srgbClr val="2D5EC1"/>
                </a:solidFill>
                <a:ea typeface="ＭＳ Ｐゴシック" pitchFamily="4" charset="-128"/>
              </a:rPr>
              <a:t>The technical content</a:t>
            </a:r>
          </a:p>
          <a:p>
            <a:pPr lvl="1" eaLnBrk="1" hangingPunct="1">
              <a:buFontTx/>
              <a:buChar char="–"/>
            </a:pPr>
            <a:r>
              <a:rPr lang="en-US" b="0" dirty="0" smtClean="0">
                <a:solidFill>
                  <a:srgbClr val="2D5EC1"/>
                </a:solidFill>
                <a:ea typeface="ＭＳ Ｐゴシック" pitchFamily="4" charset="-128"/>
              </a:rPr>
              <a:t>The project management quality</a:t>
            </a:r>
          </a:p>
          <a:p>
            <a:pPr lvl="1" eaLnBrk="1" hangingPunct="1">
              <a:buFontTx/>
              <a:buChar char="–"/>
            </a:pPr>
            <a:r>
              <a:rPr lang="en-US" b="0" dirty="0" smtClean="0">
                <a:solidFill>
                  <a:srgbClr val="2D5EC1"/>
                </a:solidFill>
                <a:ea typeface="ＭＳ Ｐゴシック" pitchFamily="4" charset="-128"/>
              </a:rPr>
              <a:t>The impact and implications of the action for EU public health</a:t>
            </a:r>
            <a:endParaRPr lang="en-US" b="0" dirty="0" smtClean="0">
              <a:solidFill>
                <a:srgbClr val="2D5EC1"/>
              </a:solidFill>
              <a:ea typeface="ＭＳ Ｐゴシック" pitchFamily="4" charset="-128"/>
            </a:endParaRPr>
          </a:p>
          <a:p>
            <a:pPr eaLnBrk="1" hangingPunct="1"/>
            <a:endParaRPr lang="en-US" dirty="0" smtClean="0"/>
          </a:p>
          <a:p>
            <a:pPr eaLnBrk="1" hangingPunct="1"/>
            <a:r>
              <a:rPr lang="en-US" dirty="0" smtClean="0"/>
              <a:t>For main partner – scientific and administrative</a:t>
            </a:r>
            <a:endParaRPr lang="en-US" dirty="0" smtClean="0"/>
          </a:p>
        </p:txBody>
      </p:sp>
    </p:spTree>
    <p:extLst>
      <p:ext uri="{BB962C8B-B14F-4D97-AF65-F5344CB8AC3E}">
        <p14:creationId xmlns:p14="http://schemas.microsoft.com/office/powerpoint/2010/main" val="24343947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Operating </a:t>
            </a:r>
            <a:br>
              <a:rPr lang="fr-BE" dirty="0" smtClean="0"/>
            </a:br>
            <a:r>
              <a:rPr lang="fr-BE" dirty="0" err="1" smtClean="0"/>
              <a:t>grants</a:t>
            </a:r>
            <a:r>
              <a:rPr lang="fr-BE" dirty="0" smtClean="0"/>
              <a:t> 2013</a:t>
            </a:r>
            <a:endParaRPr lang="en-GB" cap="none" dirty="0"/>
          </a:p>
        </p:txBody>
      </p:sp>
    </p:spTree>
    <p:extLst>
      <p:ext uri="{BB962C8B-B14F-4D97-AF65-F5344CB8AC3E}">
        <p14:creationId xmlns:p14="http://schemas.microsoft.com/office/powerpoint/2010/main" val="2165017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79512" y="2132856"/>
            <a:ext cx="8640960" cy="4320480"/>
          </a:xfrm>
        </p:spPr>
        <p:txBody>
          <a:bodyPr/>
          <a:lstStyle/>
          <a:p>
            <a:pPr>
              <a:buClrTx/>
            </a:pPr>
            <a:endParaRPr lang="en-GB" sz="2000" dirty="0" smtClean="0"/>
          </a:p>
          <a:p>
            <a:pPr>
              <a:buClrTx/>
            </a:pPr>
            <a:r>
              <a:rPr lang="en-GB" sz="2000" dirty="0" smtClean="0"/>
              <a:t>a </a:t>
            </a:r>
            <a:r>
              <a:rPr lang="en-GB" sz="2000" dirty="0"/>
              <a:t>non-governmental body or a specialised </a:t>
            </a:r>
            <a:r>
              <a:rPr lang="en-GB" sz="2000" dirty="0" smtClean="0"/>
              <a:t>network, which:</a:t>
            </a:r>
          </a:p>
          <a:p>
            <a:pPr lvl="1">
              <a:buClrTx/>
            </a:pPr>
            <a:r>
              <a:rPr lang="en-GB" i="0" dirty="0" smtClean="0">
                <a:solidFill>
                  <a:srgbClr val="002060"/>
                </a:solidFill>
                <a:latin typeface="EUAlbertina"/>
              </a:rPr>
              <a:t>is </a:t>
            </a:r>
            <a:r>
              <a:rPr lang="en-GB" i="0" dirty="0">
                <a:solidFill>
                  <a:srgbClr val="002060"/>
                </a:solidFill>
                <a:latin typeface="EUAlbertina"/>
              </a:rPr>
              <a:t>non-profit-making and independent of industry, commercial and business or other conflicting interests, </a:t>
            </a:r>
            <a:endParaRPr lang="en-GB" i="0" dirty="0" smtClean="0">
              <a:solidFill>
                <a:srgbClr val="002060"/>
              </a:solidFill>
              <a:latin typeface="EUAlbertina"/>
            </a:endParaRPr>
          </a:p>
          <a:p>
            <a:pPr lvl="1">
              <a:buClrTx/>
            </a:pPr>
            <a:r>
              <a:rPr lang="en-GB" i="0" dirty="0" smtClean="0">
                <a:solidFill>
                  <a:srgbClr val="002060"/>
                </a:solidFill>
                <a:latin typeface="EUAlbertina"/>
              </a:rPr>
              <a:t>has </a:t>
            </a:r>
            <a:r>
              <a:rPr lang="en-GB" i="0" dirty="0">
                <a:solidFill>
                  <a:srgbClr val="002060"/>
                </a:solidFill>
                <a:latin typeface="EUAlbertina"/>
              </a:rPr>
              <a:t>members in at least half of the Member States, </a:t>
            </a:r>
            <a:endParaRPr lang="en-GB" i="0" dirty="0" smtClean="0">
              <a:solidFill>
                <a:srgbClr val="002060"/>
              </a:solidFill>
              <a:latin typeface="EUAlbertina"/>
            </a:endParaRPr>
          </a:p>
          <a:p>
            <a:pPr lvl="1">
              <a:buClrTx/>
            </a:pPr>
            <a:r>
              <a:rPr lang="en-GB" i="0" dirty="0" smtClean="0">
                <a:solidFill>
                  <a:srgbClr val="002060"/>
                </a:solidFill>
                <a:latin typeface="EUAlbertina"/>
              </a:rPr>
              <a:t>has </a:t>
            </a:r>
            <a:r>
              <a:rPr lang="en-GB" i="0" dirty="0">
                <a:solidFill>
                  <a:srgbClr val="002060"/>
                </a:solidFill>
                <a:latin typeface="EUAlbertina"/>
              </a:rPr>
              <a:t>a balanced geographical coverage, </a:t>
            </a:r>
            <a:endParaRPr lang="en-GB" i="0" dirty="0" smtClean="0">
              <a:solidFill>
                <a:srgbClr val="002060"/>
              </a:solidFill>
              <a:latin typeface="EUAlbertina"/>
            </a:endParaRPr>
          </a:p>
          <a:p>
            <a:pPr lvl="1">
              <a:buClrTx/>
            </a:pPr>
            <a:r>
              <a:rPr lang="en-GB" sz="2000" i="0" dirty="0" smtClean="0">
                <a:solidFill>
                  <a:srgbClr val="002060"/>
                </a:solidFill>
                <a:latin typeface="EUAlbertina"/>
              </a:rPr>
              <a:t>pursues </a:t>
            </a:r>
            <a:r>
              <a:rPr lang="en-GB" sz="2000" i="0" dirty="0">
                <a:solidFill>
                  <a:srgbClr val="002060"/>
                </a:solidFill>
                <a:latin typeface="EUAlbertina"/>
              </a:rPr>
              <a:t>as its primary goal one or more objectives of the Health programme, </a:t>
            </a:r>
            <a:endParaRPr lang="en-GB" sz="2000" i="0" dirty="0" smtClean="0">
              <a:solidFill>
                <a:srgbClr val="002060"/>
              </a:solidFill>
              <a:latin typeface="EUAlbertina"/>
            </a:endParaRPr>
          </a:p>
          <a:p>
            <a:pPr>
              <a:buClr>
                <a:schemeClr val="accent6"/>
              </a:buClr>
            </a:pPr>
            <a:r>
              <a:rPr lang="en-GB" sz="2000" i="0" dirty="0" smtClean="0"/>
              <a:t>Operating </a:t>
            </a:r>
            <a:r>
              <a:rPr lang="en-GB" sz="2000" i="0" dirty="0"/>
              <a:t>grants </a:t>
            </a:r>
            <a:r>
              <a:rPr lang="en-GB" sz="2000" i="0" dirty="0" smtClean="0"/>
              <a:t>may be renewed</a:t>
            </a:r>
          </a:p>
          <a:p>
            <a:pPr>
              <a:buClr>
                <a:schemeClr val="accent6"/>
              </a:buClr>
            </a:pPr>
            <a:r>
              <a:rPr lang="en-GB" sz="2000" i="0" dirty="0" smtClean="0"/>
              <a:t>Maximum </a:t>
            </a:r>
            <a:r>
              <a:rPr lang="en-GB" sz="2000" i="0" dirty="0"/>
              <a:t>rate for </a:t>
            </a:r>
            <a:r>
              <a:rPr lang="en-GB" sz="2000" b="1" i="0" dirty="0"/>
              <a:t>EU </a:t>
            </a:r>
            <a:r>
              <a:rPr lang="en-GB" sz="2000" b="1" i="0" u="sng" dirty="0"/>
              <a:t>co-financing is 60 % </a:t>
            </a:r>
            <a:r>
              <a:rPr lang="en-GB" sz="2000" i="0" dirty="0"/>
              <a:t>(80 % if a proposal meets the criteria for exceptional utility set out in Annex VII)</a:t>
            </a:r>
          </a:p>
          <a:p>
            <a:pPr lvl="1">
              <a:buClrTx/>
            </a:pPr>
            <a:endParaRPr lang="en-GB" i="0" dirty="0" smtClean="0">
              <a:solidFill>
                <a:srgbClr val="002060"/>
              </a:solidFill>
              <a:latin typeface="EUAlbertina"/>
            </a:endParaRPr>
          </a:p>
          <a:p>
            <a:pPr lvl="1">
              <a:buClrTx/>
            </a:pPr>
            <a:endParaRPr lang="fr-BE" dirty="0" smtClean="0"/>
          </a:p>
          <a:p>
            <a:pPr lvl="1">
              <a:buClrTx/>
            </a:pPr>
            <a:endParaRPr lang="en-GB" dirty="0" smtClean="0"/>
          </a:p>
          <a:p>
            <a:endParaRPr lang="en-GB" dirty="0"/>
          </a:p>
        </p:txBody>
      </p:sp>
      <p:sp>
        <p:nvSpPr>
          <p:cNvPr id="6" name="Title 1"/>
          <p:cNvSpPr txBox="1">
            <a:spLocks/>
          </p:cNvSpPr>
          <p:nvPr/>
        </p:nvSpPr>
        <p:spPr bwMode="auto">
          <a:xfrm>
            <a:off x="0" y="908199"/>
            <a:ext cx="7977064"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charset="0"/>
              </a:defRPr>
            </a:lvl2pPr>
            <a:lvl3pPr marL="358775" algn="l" rtl="0" fontAlgn="base">
              <a:spcBef>
                <a:spcPct val="0"/>
              </a:spcBef>
              <a:spcAft>
                <a:spcPct val="0"/>
              </a:spcAft>
              <a:defRPr sz="3000" b="1">
                <a:solidFill>
                  <a:srgbClr val="0F5494"/>
                </a:solidFill>
                <a:latin typeface="Verdana" charset="0"/>
              </a:defRPr>
            </a:lvl3pPr>
            <a:lvl4pPr marL="358775" algn="l" rtl="0" fontAlgn="base">
              <a:spcBef>
                <a:spcPct val="0"/>
              </a:spcBef>
              <a:spcAft>
                <a:spcPct val="0"/>
              </a:spcAft>
              <a:defRPr sz="3000" b="1">
                <a:solidFill>
                  <a:srgbClr val="0F5494"/>
                </a:solidFill>
                <a:latin typeface="Verdana" charset="0"/>
              </a:defRPr>
            </a:lvl4pPr>
            <a:lvl5pPr marL="358775" algn="l" rtl="0" fontAlgn="base">
              <a:spcBef>
                <a:spcPct val="0"/>
              </a:spcBef>
              <a:spcAft>
                <a:spcPct val="0"/>
              </a:spcAft>
              <a:defRPr sz="3000" b="1">
                <a:solidFill>
                  <a:srgbClr val="0F5494"/>
                </a:solidFill>
                <a:latin typeface="Verdana" charset="0"/>
              </a:defRPr>
            </a:lvl5pPr>
            <a:lvl6pPr marL="815975" algn="l" rtl="0" fontAlgn="base">
              <a:spcBef>
                <a:spcPct val="0"/>
              </a:spcBef>
              <a:spcAft>
                <a:spcPct val="0"/>
              </a:spcAft>
              <a:defRPr sz="3000" b="1">
                <a:solidFill>
                  <a:srgbClr val="0F5494"/>
                </a:solidFill>
                <a:latin typeface="Verdana" charset="0"/>
              </a:defRPr>
            </a:lvl6pPr>
            <a:lvl7pPr marL="1273175" algn="l" rtl="0" fontAlgn="base">
              <a:spcBef>
                <a:spcPct val="0"/>
              </a:spcBef>
              <a:spcAft>
                <a:spcPct val="0"/>
              </a:spcAft>
              <a:defRPr sz="3000" b="1">
                <a:solidFill>
                  <a:srgbClr val="0F5494"/>
                </a:solidFill>
                <a:latin typeface="Verdana" charset="0"/>
              </a:defRPr>
            </a:lvl7pPr>
            <a:lvl8pPr marL="1730375" algn="l" rtl="0" fontAlgn="base">
              <a:spcBef>
                <a:spcPct val="0"/>
              </a:spcBef>
              <a:spcAft>
                <a:spcPct val="0"/>
              </a:spcAft>
              <a:defRPr sz="3000" b="1">
                <a:solidFill>
                  <a:srgbClr val="0F5494"/>
                </a:solidFill>
                <a:latin typeface="Verdana" charset="0"/>
              </a:defRPr>
            </a:lvl8pPr>
            <a:lvl9pPr marL="2187575" algn="l" rtl="0" fontAlgn="base">
              <a:spcBef>
                <a:spcPct val="0"/>
              </a:spcBef>
              <a:spcAft>
                <a:spcPct val="0"/>
              </a:spcAft>
              <a:defRPr sz="3000" b="1">
                <a:solidFill>
                  <a:srgbClr val="0F5494"/>
                </a:solidFill>
                <a:latin typeface="Verdana" charset="0"/>
              </a:defRPr>
            </a:lvl9pPr>
          </a:lstStyle>
          <a:p>
            <a:endParaRPr lang="fr-BE" dirty="0" smtClean="0"/>
          </a:p>
          <a:p>
            <a:endParaRPr lang="fr-BE" dirty="0"/>
          </a:p>
          <a:p>
            <a:r>
              <a:rPr lang="fr-BE" dirty="0" smtClean="0"/>
              <a:t>Operating Grants</a:t>
            </a:r>
          </a:p>
          <a:p>
            <a:r>
              <a:rPr lang="fr-BE" dirty="0" err="1" smtClean="0"/>
              <a:t>can</a:t>
            </a:r>
            <a:r>
              <a:rPr lang="fr-BE" dirty="0" smtClean="0"/>
              <a:t> </a:t>
            </a:r>
            <a:r>
              <a:rPr lang="fr-BE" dirty="0" err="1"/>
              <a:t>be</a:t>
            </a:r>
            <a:r>
              <a:rPr lang="fr-BE" dirty="0"/>
              <a:t> </a:t>
            </a:r>
            <a:r>
              <a:rPr lang="fr-BE" dirty="0" err="1"/>
              <a:t>awarded</a:t>
            </a:r>
            <a:r>
              <a:rPr lang="fr-BE" dirty="0"/>
              <a:t> </a:t>
            </a:r>
            <a:r>
              <a:rPr lang="fr-BE" dirty="0" smtClean="0"/>
              <a:t>to</a:t>
            </a:r>
            <a:endParaRPr lang="en-GB" dirty="0"/>
          </a:p>
          <a:p>
            <a:endParaRPr lang="en-GB" dirty="0"/>
          </a:p>
        </p:txBody>
      </p:sp>
    </p:spTree>
    <p:extLst>
      <p:ext uri="{BB962C8B-B14F-4D97-AF65-F5344CB8AC3E}">
        <p14:creationId xmlns:p14="http://schemas.microsoft.com/office/powerpoint/2010/main" val="14667323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79512" y="2132856"/>
            <a:ext cx="8229600" cy="3529013"/>
          </a:xfrm>
        </p:spPr>
        <p:txBody>
          <a:bodyPr/>
          <a:lstStyle/>
          <a:p>
            <a:pPr>
              <a:buClrTx/>
            </a:pPr>
            <a:r>
              <a:rPr lang="en-GB" dirty="0" smtClean="0"/>
              <a:t>a </a:t>
            </a:r>
            <a:r>
              <a:rPr lang="en-GB" dirty="0"/>
              <a:t>non-governmental body or a specialised </a:t>
            </a:r>
            <a:r>
              <a:rPr lang="en-GB" dirty="0" smtClean="0"/>
              <a:t>network, which:</a:t>
            </a:r>
          </a:p>
          <a:p>
            <a:pPr lvl="1">
              <a:buClrTx/>
            </a:pPr>
            <a:r>
              <a:rPr lang="en-GB" b="0" dirty="0" smtClean="0">
                <a:solidFill>
                  <a:srgbClr val="002060"/>
                </a:solidFill>
              </a:rPr>
              <a:t>does </a:t>
            </a:r>
            <a:r>
              <a:rPr lang="en-GB" b="0" dirty="0">
                <a:solidFill>
                  <a:srgbClr val="002060"/>
                </a:solidFill>
              </a:rPr>
              <a:t>not pursue general objectives directly or indirectly contrary to the policies of the EU and does not have an image harmful to the EU image</a:t>
            </a:r>
            <a:r>
              <a:rPr lang="en-GB" b="0" dirty="0" smtClean="0">
                <a:solidFill>
                  <a:srgbClr val="002060"/>
                </a:solidFill>
              </a:rPr>
              <a:t>,</a:t>
            </a:r>
          </a:p>
          <a:p>
            <a:pPr lvl="1">
              <a:buClrTx/>
            </a:pPr>
            <a:r>
              <a:rPr lang="en-GB" b="0" dirty="0" smtClean="0">
                <a:solidFill>
                  <a:srgbClr val="002060"/>
                </a:solidFill>
              </a:rPr>
              <a:t>has </a:t>
            </a:r>
            <a:r>
              <a:rPr lang="en-GB" b="0" dirty="0">
                <a:solidFill>
                  <a:srgbClr val="002060"/>
                </a:solidFill>
              </a:rPr>
              <a:t>provided to the Commission satisfactory accounts of its membership, internal rules and sources of funding</a:t>
            </a:r>
            <a:r>
              <a:rPr lang="en-GB" b="0" dirty="0" smtClean="0">
                <a:solidFill>
                  <a:srgbClr val="002060"/>
                </a:solidFill>
              </a:rPr>
              <a:t>,</a:t>
            </a:r>
          </a:p>
          <a:p>
            <a:pPr lvl="1">
              <a:buClrTx/>
            </a:pPr>
            <a:r>
              <a:rPr lang="en-GB" b="0" dirty="0" smtClean="0">
                <a:solidFill>
                  <a:srgbClr val="002060"/>
                </a:solidFill>
              </a:rPr>
              <a:t>has </a:t>
            </a:r>
            <a:r>
              <a:rPr lang="en-GB" b="0" dirty="0">
                <a:solidFill>
                  <a:srgbClr val="002060"/>
                </a:solidFill>
              </a:rPr>
              <a:t>provided to the Commission its annual work programme for the financial year and the most recent annual activity report and, if available, the most recent evaluation report</a:t>
            </a:r>
            <a:r>
              <a:rPr lang="en-GB" b="0" dirty="0" smtClean="0">
                <a:solidFill>
                  <a:srgbClr val="002060"/>
                </a:solidFill>
              </a:rPr>
              <a:t>,</a:t>
            </a:r>
          </a:p>
          <a:p>
            <a:pPr lvl="1">
              <a:buClrTx/>
            </a:pPr>
            <a:r>
              <a:rPr lang="en-GB" b="0" dirty="0" smtClean="0">
                <a:solidFill>
                  <a:srgbClr val="002060"/>
                </a:solidFill>
              </a:rPr>
              <a:t>is </a:t>
            </a:r>
            <a:r>
              <a:rPr lang="en-GB" b="0" dirty="0">
                <a:solidFill>
                  <a:srgbClr val="002060"/>
                </a:solidFill>
              </a:rPr>
              <a:t>not in any of the situations of exclusion listed in Articles 93(1) and 94 of the Financial Regulation.</a:t>
            </a:r>
          </a:p>
          <a:p>
            <a:pPr lvl="1">
              <a:buClrTx/>
            </a:pPr>
            <a:endParaRPr lang="fr-BE" dirty="0" smtClean="0"/>
          </a:p>
          <a:p>
            <a:pPr lvl="1">
              <a:buClrTx/>
            </a:pPr>
            <a:endParaRPr lang="en-GB" dirty="0" smtClean="0"/>
          </a:p>
          <a:p>
            <a:endParaRPr lang="en-GB" dirty="0"/>
          </a:p>
        </p:txBody>
      </p:sp>
      <p:sp>
        <p:nvSpPr>
          <p:cNvPr id="6" name="Title 1"/>
          <p:cNvSpPr txBox="1">
            <a:spLocks/>
          </p:cNvSpPr>
          <p:nvPr/>
        </p:nvSpPr>
        <p:spPr bwMode="auto">
          <a:xfrm>
            <a:off x="0" y="908199"/>
            <a:ext cx="7977064"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marL="358775" algn="l" rtl="0" fontAlgn="base">
              <a:spcBef>
                <a:spcPct val="0"/>
              </a:spcBef>
              <a:spcAft>
                <a:spcPct val="0"/>
              </a:spcAft>
              <a:defRPr sz="3000" b="1">
                <a:solidFill>
                  <a:srgbClr val="0F5494"/>
                </a:solidFill>
                <a:latin typeface="+mj-lt"/>
                <a:ea typeface="+mj-ea"/>
                <a:cs typeface="+mj-cs"/>
              </a:defRPr>
            </a:lvl1pPr>
            <a:lvl2pPr marL="358775" algn="l" rtl="0" fontAlgn="base">
              <a:spcBef>
                <a:spcPct val="0"/>
              </a:spcBef>
              <a:spcAft>
                <a:spcPct val="0"/>
              </a:spcAft>
              <a:defRPr sz="3000" b="1">
                <a:solidFill>
                  <a:srgbClr val="0F5494"/>
                </a:solidFill>
                <a:latin typeface="Verdana" charset="0"/>
              </a:defRPr>
            </a:lvl2pPr>
            <a:lvl3pPr marL="358775" algn="l" rtl="0" fontAlgn="base">
              <a:spcBef>
                <a:spcPct val="0"/>
              </a:spcBef>
              <a:spcAft>
                <a:spcPct val="0"/>
              </a:spcAft>
              <a:defRPr sz="3000" b="1">
                <a:solidFill>
                  <a:srgbClr val="0F5494"/>
                </a:solidFill>
                <a:latin typeface="Verdana" charset="0"/>
              </a:defRPr>
            </a:lvl3pPr>
            <a:lvl4pPr marL="358775" algn="l" rtl="0" fontAlgn="base">
              <a:spcBef>
                <a:spcPct val="0"/>
              </a:spcBef>
              <a:spcAft>
                <a:spcPct val="0"/>
              </a:spcAft>
              <a:defRPr sz="3000" b="1">
                <a:solidFill>
                  <a:srgbClr val="0F5494"/>
                </a:solidFill>
                <a:latin typeface="Verdana" charset="0"/>
              </a:defRPr>
            </a:lvl4pPr>
            <a:lvl5pPr marL="358775" algn="l" rtl="0" fontAlgn="base">
              <a:spcBef>
                <a:spcPct val="0"/>
              </a:spcBef>
              <a:spcAft>
                <a:spcPct val="0"/>
              </a:spcAft>
              <a:defRPr sz="3000" b="1">
                <a:solidFill>
                  <a:srgbClr val="0F5494"/>
                </a:solidFill>
                <a:latin typeface="Verdana" charset="0"/>
              </a:defRPr>
            </a:lvl5pPr>
            <a:lvl6pPr marL="815975" algn="l" rtl="0" fontAlgn="base">
              <a:spcBef>
                <a:spcPct val="0"/>
              </a:spcBef>
              <a:spcAft>
                <a:spcPct val="0"/>
              </a:spcAft>
              <a:defRPr sz="3000" b="1">
                <a:solidFill>
                  <a:srgbClr val="0F5494"/>
                </a:solidFill>
                <a:latin typeface="Verdana" charset="0"/>
              </a:defRPr>
            </a:lvl6pPr>
            <a:lvl7pPr marL="1273175" algn="l" rtl="0" fontAlgn="base">
              <a:spcBef>
                <a:spcPct val="0"/>
              </a:spcBef>
              <a:spcAft>
                <a:spcPct val="0"/>
              </a:spcAft>
              <a:defRPr sz="3000" b="1">
                <a:solidFill>
                  <a:srgbClr val="0F5494"/>
                </a:solidFill>
                <a:latin typeface="Verdana" charset="0"/>
              </a:defRPr>
            </a:lvl7pPr>
            <a:lvl8pPr marL="1730375" algn="l" rtl="0" fontAlgn="base">
              <a:spcBef>
                <a:spcPct val="0"/>
              </a:spcBef>
              <a:spcAft>
                <a:spcPct val="0"/>
              </a:spcAft>
              <a:defRPr sz="3000" b="1">
                <a:solidFill>
                  <a:srgbClr val="0F5494"/>
                </a:solidFill>
                <a:latin typeface="Verdana" charset="0"/>
              </a:defRPr>
            </a:lvl8pPr>
            <a:lvl9pPr marL="2187575" algn="l" rtl="0" fontAlgn="base">
              <a:spcBef>
                <a:spcPct val="0"/>
              </a:spcBef>
              <a:spcAft>
                <a:spcPct val="0"/>
              </a:spcAft>
              <a:defRPr sz="3000" b="1">
                <a:solidFill>
                  <a:srgbClr val="0F5494"/>
                </a:solidFill>
                <a:latin typeface="Verdana" charset="0"/>
              </a:defRPr>
            </a:lvl9pPr>
          </a:lstStyle>
          <a:p>
            <a:endParaRPr lang="fr-BE" dirty="0" smtClean="0"/>
          </a:p>
          <a:p>
            <a:endParaRPr lang="fr-BE" dirty="0"/>
          </a:p>
          <a:p>
            <a:r>
              <a:rPr lang="en-US" dirty="0" smtClean="0"/>
              <a:t>Operating Grants</a:t>
            </a:r>
          </a:p>
          <a:p>
            <a:r>
              <a:rPr lang="en-US" dirty="0" smtClean="0"/>
              <a:t>grants can be awarded to</a:t>
            </a:r>
          </a:p>
          <a:p>
            <a:endParaRPr lang="en-GB" dirty="0"/>
          </a:p>
        </p:txBody>
      </p:sp>
    </p:spTree>
    <p:extLst>
      <p:ext uri="{BB962C8B-B14F-4D97-AF65-F5344CB8AC3E}">
        <p14:creationId xmlns:p14="http://schemas.microsoft.com/office/powerpoint/2010/main" val="3966223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908199"/>
            <a:ext cx="7977064" cy="936625"/>
          </a:xfrm>
        </p:spPr>
        <p:txBody>
          <a:bodyPr/>
          <a:lstStyle/>
          <a:p>
            <a:r>
              <a:rPr lang="fr-BE" dirty="0" smtClean="0"/>
              <a:t/>
            </a:r>
            <a:br>
              <a:rPr lang="fr-BE" dirty="0" smtClean="0"/>
            </a:br>
            <a:r>
              <a:rPr lang="fr-BE" dirty="0" err="1" smtClean="0"/>
              <a:t>Priority</a:t>
            </a:r>
            <a:r>
              <a:rPr lang="fr-BE" dirty="0" smtClean="0"/>
              <a:t> areas </a:t>
            </a:r>
            <a:br>
              <a:rPr lang="fr-BE" dirty="0" smtClean="0"/>
            </a:br>
            <a:r>
              <a:rPr lang="fr-BE" dirty="0" smtClean="0"/>
              <a:t>for Operating </a:t>
            </a:r>
            <a:r>
              <a:rPr lang="fr-BE" dirty="0" smtClean="0"/>
              <a:t>Grants</a:t>
            </a:r>
            <a:endParaRPr lang="en-GB" dirty="0"/>
          </a:p>
        </p:txBody>
      </p:sp>
      <p:sp>
        <p:nvSpPr>
          <p:cNvPr id="3" name="Content Placeholder 2"/>
          <p:cNvSpPr>
            <a:spLocks noGrp="1"/>
          </p:cNvSpPr>
          <p:nvPr>
            <p:ph idx="1"/>
          </p:nvPr>
        </p:nvSpPr>
        <p:spPr>
          <a:xfrm>
            <a:off x="251520" y="1772816"/>
            <a:ext cx="8712968" cy="4608512"/>
          </a:xfrm>
        </p:spPr>
        <p:txBody>
          <a:bodyPr/>
          <a:lstStyle/>
          <a:p>
            <a:pPr marL="0" indent="0">
              <a:buClr>
                <a:schemeClr val="accent6"/>
              </a:buClr>
              <a:buNone/>
            </a:pPr>
            <a:endParaRPr lang="en-GB" sz="2000" i="0" dirty="0" smtClean="0"/>
          </a:p>
          <a:p>
            <a:pPr marL="0" indent="0">
              <a:buClr>
                <a:schemeClr val="accent6"/>
              </a:buClr>
              <a:buNone/>
            </a:pPr>
            <a:endParaRPr lang="en-GB" sz="2000" i="0" dirty="0" smtClean="0"/>
          </a:p>
          <a:p>
            <a:pPr>
              <a:buClr>
                <a:schemeClr val="accent6"/>
              </a:buClr>
            </a:pPr>
            <a:r>
              <a:rPr lang="en-GB" sz="2000" i="0" dirty="0" smtClean="0"/>
              <a:t>Work </a:t>
            </a:r>
            <a:r>
              <a:rPr lang="en-GB" sz="2000" i="0" dirty="0"/>
              <a:t>under operating grants should contribute to </a:t>
            </a:r>
            <a:r>
              <a:rPr lang="en-GB" sz="2000" b="1" i="0" dirty="0"/>
              <a:t>reaching the priorities of the European Union</a:t>
            </a:r>
            <a:r>
              <a:rPr lang="en-GB" sz="2000" i="0" dirty="0"/>
              <a:t> as set out in Commission Communication COM (2010)2020 of 3 March 2010 EUROPE 2020 — A Strategy for smart, sustainable and inclusive growth. </a:t>
            </a:r>
          </a:p>
          <a:p>
            <a:pPr>
              <a:buClr>
                <a:schemeClr val="accent6"/>
              </a:buClr>
            </a:pPr>
            <a:r>
              <a:rPr lang="en-GB" sz="2000" b="1" i="0" u="sng" dirty="0"/>
              <a:t>New operating grants </a:t>
            </a:r>
            <a:r>
              <a:rPr lang="en-GB" sz="2000" i="0" dirty="0"/>
              <a:t>may be awarded to non-governmental bodies and specialised networks </a:t>
            </a:r>
            <a:r>
              <a:rPr lang="en-GB" sz="2000" b="1" i="0" dirty="0"/>
              <a:t>active in areas corresponding to the three objectives of the Health programme</a:t>
            </a:r>
          </a:p>
          <a:p>
            <a:pPr>
              <a:buClr>
                <a:schemeClr val="accent6"/>
              </a:buClr>
            </a:pPr>
            <a:r>
              <a:rPr lang="en-GB" sz="2000" i="0" dirty="0" smtClean="0"/>
              <a:t>Annex </a:t>
            </a:r>
            <a:r>
              <a:rPr lang="en-GB" sz="2000" i="0" dirty="0"/>
              <a:t>VI contains the </a:t>
            </a:r>
            <a:r>
              <a:rPr lang="en-GB" sz="2000" b="1" i="0" dirty="0"/>
              <a:t>criteria for </a:t>
            </a:r>
            <a:r>
              <a:rPr lang="en-GB" sz="2000" b="1" i="0" u="sng" dirty="0"/>
              <a:t>independence from industry</a:t>
            </a:r>
            <a:r>
              <a:rPr lang="en-GB" sz="2000" i="0" dirty="0"/>
              <a:t>, commercial and business or other conflicting interest. </a:t>
            </a:r>
            <a:endParaRPr lang="en-GB" sz="2000" i="0" dirty="0" smtClean="0"/>
          </a:p>
        </p:txBody>
      </p:sp>
    </p:spTree>
    <p:extLst>
      <p:ext uri="{BB962C8B-B14F-4D97-AF65-F5344CB8AC3E}">
        <p14:creationId xmlns:p14="http://schemas.microsoft.com/office/powerpoint/2010/main" val="34837216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CONFRENCE  </a:t>
            </a:r>
            <a:br>
              <a:rPr lang="fr-BE" dirty="0" smtClean="0"/>
            </a:br>
            <a:r>
              <a:rPr lang="fr-BE" dirty="0" err="1" smtClean="0"/>
              <a:t>grants</a:t>
            </a:r>
            <a:r>
              <a:rPr lang="fr-BE" dirty="0" smtClean="0"/>
              <a:t> 2013</a:t>
            </a:r>
            <a:endParaRPr lang="en-GB" cap="none" dirty="0"/>
          </a:p>
        </p:txBody>
      </p:sp>
    </p:spTree>
    <p:extLst>
      <p:ext uri="{BB962C8B-B14F-4D97-AF65-F5344CB8AC3E}">
        <p14:creationId xmlns:p14="http://schemas.microsoft.com/office/powerpoint/2010/main" val="32304803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980728"/>
            <a:ext cx="8229600" cy="936625"/>
          </a:xfrm>
        </p:spPr>
        <p:txBody>
          <a:bodyPr/>
          <a:lstStyle/>
          <a:p>
            <a:r>
              <a:rPr lang="fr-BE" dirty="0" err="1" smtClean="0"/>
              <a:t>Conference</a:t>
            </a:r>
            <a:r>
              <a:rPr lang="fr-BE" dirty="0" smtClean="0"/>
              <a:t> Grants</a:t>
            </a:r>
            <a:endParaRPr lang="en-GB" dirty="0"/>
          </a:p>
        </p:txBody>
      </p:sp>
      <p:sp>
        <p:nvSpPr>
          <p:cNvPr id="3" name="Content Placeholder 2"/>
          <p:cNvSpPr>
            <a:spLocks noGrp="1"/>
          </p:cNvSpPr>
          <p:nvPr>
            <p:ph idx="1"/>
          </p:nvPr>
        </p:nvSpPr>
        <p:spPr>
          <a:xfrm>
            <a:off x="323528" y="1700808"/>
            <a:ext cx="8363272" cy="3673029"/>
          </a:xfrm>
        </p:spPr>
        <p:txBody>
          <a:bodyPr/>
          <a:lstStyle/>
          <a:p>
            <a:pPr marL="0" indent="0">
              <a:buClr>
                <a:schemeClr val="accent6"/>
              </a:buClr>
              <a:buNone/>
            </a:pPr>
            <a:endParaRPr lang="en-GB" sz="2000" i="0" dirty="0">
              <a:latin typeface="Arial" pitchFamily="34" charset="0"/>
              <a:cs typeface="Arial" pitchFamily="34" charset="0"/>
            </a:endParaRPr>
          </a:p>
          <a:p>
            <a:pPr>
              <a:buClr>
                <a:schemeClr val="accent6"/>
              </a:buClr>
            </a:pPr>
            <a:r>
              <a:rPr lang="en-GB" i="0" dirty="0" smtClean="0">
                <a:latin typeface="Arial" pitchFamily="34" charset="0"/>
                <a:cs typeface="Arial" pitchFamily="34" charset="0"/>
              </a:rPr>
              <a:t>Conference </a:t>
            </a:r>
            <a:r>
              <a:rPr lang="en-GB" i="0" dirty="0">
                <a:latin typeface="Arial" pitchFamily="34" charset="0"/>
                <a:cs typeface="Arial" pitchFamily="34" charset="0"/>
              </a:rPr>
              <a:t>grants may be awarded for the organisation of conferences that correspond to the </a:t>
            </a:r>
            <a:r>
              <a:rPr lang="en-GB" b="1" i="0" dirty="0">
                <a:latin typeface="Arial" pitchFamily="34" charset="0"/>
                <a:cs typeface="Arial" pitchFamily="34" charset="0"/>
              </a:rPr>
              <a:t>three objectives of the Health </a:t>
            </a:r>
            <a:r>
              <a:rPr lang="en-GB" b="1" i="0" dirty="0" smtClean="0">
                <a:latin typeface="Arial" pitchFamily="34" charset="0"/>
                <a:cs typeface="Arial" pitchFamily="34" charset="0"/>
              </a:rPr>
              <a:t>programme</a:t>
            </a:r>
            <a:r>
              <a:rPr lang="en-GB" i="0" dirty="0">
                <a:latin typeface="Arial" pitchFamily="34" charset="0"/>
                <a:cs typeface="Arial" pitchFamily="34" charset="0"/>
              </a:rPr>
              <a:t> </a:t>
            </a:r>
            <a:r>
              <a:rPr lang="en-GB" i="0" dirty="0" smtClean="0">
                <a:latin typeface="Arial" pitchFamily="34" charset="0"/>
                <a:cs typeface="Arial" pitchFamily="34" charset="0"/>
              </a:rPr>
              <a:t>and should </a:t>
            </a:r>
            <a:r>
              <a:rPr lang="en-GB" i="0" dirty="0">
                <a:latin typeface="Arial" pitchFamily="34" charset="0"/>
                <a:cs typeface="Arial" pitchFamily="34" charset="0"/>
              </a:rPr>
              <a:t>promote the </a:t>
            </a:r>
            <a:r>
              <a:rPr lang="en-GB" b="1" i="0" dirty="0">
                <a:latin typeface="Arial" pitchFamily="34" charset="0"/>
                <a:cs typeface="Arial" pitchFamily="34" charset="0"/>
              </a:rPr>
              <a:t>priorities of the European Union </a:t>
            </a:r>
            <a:r>
              <a:rPr lang="en-GB" i="0" dirty="0">
                <a:latin typeface="Arial" pitchFamily="34" charset="0"/>
                <a:cs typeface="Arial" pitchFamily="34" charset="0"/>
              </a:rPr>
              <a:t>as set out in Commission Communication COM (2010)2020 of 3 March 2010 EUROPE 2020— A Strategy for smart, sustainable and inclusive </a:t>
            </a:r>
            <a:r>
              <a:rPr lang="en-GB" i="0" dirty="0" smtClean="0">
                <a:latin typeface="Arial" pitchFamily="34" charset="0"/>
                <a:cs typeface="Arial" pitchFamily="34" charset="0"/>
              </a:rPr>
              <a:t>growth</a:t>
            </a:r>
          </a:p>
          <a:p>
            <a:pPr>
              <a:buClr>
                <a:schemeClr val="accent6"/>
              </a:buClr>
            </a:pPr>
            <a:r>
              <a:rPr lang="en-GB" i="0" dirty="0" smtClean="0">
                <a:latin typeface="Arial" pitchFamily="34" charset="0"/>
                <a:cs typeface="Arial" pitchFamily="34" charset="0"/>
              </a:rPr>
              <a:t>Relevant </a:t>
            </a:r>
            <a:r>
              <a:rPr lang="en-GB" i="0" dirty="0">
                <a:latin typeface="Arial" pitchFamily="34" charset="0"/>
                <a:cs typeface="Arial" pitchFamily="34" charset="0"/>
              </a:rPr>
              <a:t>issues include active and healthy ageing, sustainable health systems, health workforce, health threats and patient </a:t>
            </a:r>
            <a:r>
              <a:rPr lang="en-GB" i="0" dirty="0" smtClean="0">
                <a:latin typeface="Arial" pitchFamily="34" charset="0"/>
                <a:cs typeface="Arial" pitchFamily="34" charset="0"/>
              </a:rPr>
              <a:t>safety</a:t>
            </a:r>
            <a:endParaRPr lang="en-GB" i="0" dirty="0">
              <a:latin typeface="Arial" pitchFamily="34" charset="0"/>
              <a:cs typeface="Arial" pitchFamily="34" charset="0"/>
            </a:endParaRPr>
          </a:p>
        </p:txBody>
      </p:sp>
    </p:spTree>
    <p:extLst>
      <p:ext uri="{BB962C8B-B14F-4D97-AF65-F5344CB8AC3E}">
        <p14:creationId xmlns:p14="http://schemas.microsoft.com/office/powerpoint/2010/main" val="31428605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New for </a:t>
            </a:r>
            <a:r>
              <a:rPr lang="fr-BE" dirty="0" err="1" smtClean="0"/>
              <a:t>conferences</a:t>
            </a:r>
            <a:endParaRPr lang="en-GB" dirty="0"/>
          </a:p>
        </p:txBody>
      </p:sp>
      <p:sp>
        <p:nvSpPr>
          <p:cNvPr id="3" name="Content Placeholder 2"/>
          <p:cNvSpPr>
            <a:spLocks noGrp="1"/>
          </p:cNvSpPr>
          <p:nvPr>
            <p:ph idx="1"/>
          </p:nvPr>
        </p:nvSpPr>
        <p:spPr/>
        <p:txBody>
          <a:bodyPr/>
          <a:lstStyle/>
          <a:p>
            <a:r>
              <a:rPr lang="en-GB" i="0" dirty="0"/>
              <a:t>Conferences can be submitted by one legal entity </a:t>
            </a:r>
            <a:r>
              <a:rPr lang="en-GB" i="0" u="sng" dirty="0"/>
              <a:t>or by one legal entity and its </a:t>
            </a:r>
            <a:r>
              <a:rPr lang="en-GB" i="0" u="sng" dirty="0" smtClean="0"/>
              <a:t>affiliated entities</a:t>
            </a:r>
          </a:p>
          <a:p>
            <a:endParaRPr lang="en-GB" u="sng" dirty="0"/>
          </a:p>
        </p:txBody>
      </p:sp>
    </p:spTree>
    <p:extLst>
      <p:ext uri="{BB962C8B-B14F-4D97-AF65-F5344CB8AC3E}">
        <p14:creationId xmlns:p14="http://schemas.microsoft.com/office/powerpoint/2010/main" val="29179594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PROJECTS 2013</a:t>
            </a:r>
            <a:br>
              <a:rPr lang="fr-BE" dirty="0" smtClean="0"/>
            </a:br>
            <a:r>
              <a:rPr lang="fr-BE" cap="none" dirty="0" smtClean="0"/>
              <a:t>Six (6) </a:t>
            </a:r>
            <a:r>
              <a:rPr lang="fr-BE" cap="none" dirty="0" err="1" smtClean="0"/>
              <a:t>separate</a:t>
            </a:r>
            <a:r>
              <a:rPr lang="fr-BE" cap="none" dirty="0" smtClean="0"/>
              <a:t> calls </a:t>
            </a:r>
            <a:endParaRPr lang="en-GB" cap="none" dirty="0"/>
          </a:p>
        </p:txBody>
      </p:sp>
    </p:spTree>
    <p:extLst>
      <p:ext uri="{BB962C8B-B14F-4D97-AF65-F5344CB8AC3E}">
        <p14:creationId xmlns:p14="http://schemas.microsoft.com/office/powerpoint/2010/main" val="42721435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836712"/>
            <a:ext cx="8229600" cy="936625"/>
          </a:xfrm>
        </p:spPr>
        <p:txBody>
          <a:bodyPr/>
          <a:lstStyle/>
          <a:p>
            <a:r>
              <a:rPr lang="en-US" dirty="0" smtClean="0"/>
              <a:t>Priorities</a:t>
            </a:r>
            <a:endParaRPr lang="en-US" dirty="0"/>
          </a:p>
        </p:txBody>
      </p:sp>
      <p:sp>
        <p:nvSpPr>
          <p:cNvPr id="3" name="Content Placeholder 2"/>
          <p:cNvSpPr>
            <a:spLocks noGrp="1"/>
          </p:cNvSpPr>
          <p:nvPr>
            <p:ph idx="1"/>
          </p:nvPr>
        </p:nvSpPr>
        <p:spPr>
          <a:xfrm>
            <a:off x="457200" y="1556792"/>
            <a:ext cx="8507288" cy="5040560"/>
          </a:xfrm>
        </p:spPr>
        <p:txBody>
          <a:bodyPr/>
          <a:lstStyle/>
          <a:p>
            <a:pPr marL="0" indent="0">
              <a:buClr>
                <a:schemeClr val="accent6"/>
              </a:buClr>
              <a:buNone/>
            </a:pPr>
            <a:endParaRPr lang="fr-BE" sz="1600" dirty="0" smtClean="0"/>
          </a:p>
          <a:p>
            <a:pPr marL="0" indent="0">
              <a:buClr>
                <a:schemeClr val="accent6"/>
              </a:buClr>
              <a:buNone/>
            </a:pPr>
            <a:endParaRPr lang="fr-BE" sz="1600" dirty="0"/>
          </a:p>
          <a:p>
            <a:pPr>
              <a:buClr>
                <a:schemeClr val="accent6"/>
              </a:buClr>
            </a:pPr>
            <a:r>
              <a:rPr lang="en-US" sz="1600" dirty="0" smtClean="0"/>
              <a:t>Call 1: 4.1.1.1 - Improve access to early diagnosis of HIV/AIDS and timely treatment and care of most vulnerable groups and in priority regions (</a:t>
            </a:r>
            <a:r>
              <a:rPr lang="en-US" sz="1600" b="1" dirty="0" smtClean="0"/>
              <a:t>Indicative amount: EUR 1,5 M)</a:t>
            </a:r>
            <a:endParaRPr lang="en-US" sz="1600" dirty="0" smtClean="0"/>
          </a:p>
          <a:p>
            <a:pPr>
              <a:buClr>
                <a:schemeClr val="accent6"/>
              </a:buClr>
            </a:pPr>
            <a:r>
              <a:rPr lang="en-US" sz="1600" dirty="0" smtClean="0"/>
              <a:t>Call 2: 4.2.1.1 - Addressing chronic diseases and promoting healthy ageing across the life cycle (</a:t>
            </a:r>
            <a:r>
              <a:rPr lang="en-US" sz="1600" b="1" dirty="0" smtClean="0"/>
              <a:t>Indicative amount: EUR 1,0 M</a:t>
            </a:r>
            <a:r>
              <a:rPr lang="en-US" sz="1600" dirty="0" smtClean="0"/>
              <a:t>)</a:t>
            </a:r>
          </a:p>
          <a:p>
            <a:pPr>
              <a:buClr>
                <a:schemeClr val="accent6"/>
              </a:buClr>
            </a:pPr>
            <a:r>
              <a:rPr lang="en-US" sz="1600" dirty="0" smtClean="0"/>
              <a:t>Call 3: 4.2.1.2 - Supporting the priorities of the European Innovation Partnership on Active and Healthy Ageing (</a:t>
            </a:r>
            <a:r>
              <a:rPr lang="en-US" sz="1600" b="1" dirty="0" smtClean="0"/>
              <a:t>Indicative amount: EUR 6,0 M</a:t>
            </a:r>
            <a:r>
              <a:rPr lang="en-US" sz="1600" dirty="0" smtClean="0"/>
              <a:t>)</a:t>
            </a:r>
          </a:p>
          <a:p>
            <a:pPr>
              <a:buClr>
                <a:schemeClr val="accent6"/>
              </a:buClr>
            </a:pPr>
            <a:r>
              <a:rPr lang="en-US" sz="1600" dirty="0" smtClean="0"/>
              <a:t>Call 4 &amp; 5: 4.2.2.7 - Pilot networks of cooperation under Directive 2011/24/EU "patients’ rights in cross-border healthcare"</a:t>
            </a:r>
          </a:p>
          <a:p>
            <a:pPr lvl="1">
              <a:buClr>
                <a:schemeClr val="accent6"/>
              </a:buClr>
              <a:buFont typeface="+mj-lt"/>
              <a:buAutoNum type="arabicPeriod"/>
            </a:pPr>
            <a:r>
              <a:rPr lang="en-US" sz="1600" dirty="0" smtClean="0"/>
              <a:t>Pilot network of cooperation between </a:t>
            </a:r>
            <a:r>
              <a:rPr lang="en-US" sz="1600" dirty="0" err="1" smtClean="0"/>
              <a:t>paediatric</a:t>
            </a:r>
            <a:r>
              <a:rPr lang="en-US" sz="1600" dirty="0" smtClean="0"/>
              <a:t> oncology </a:t>
            </a:r>
            <a:r>
              <a:rPr lang="en-US" sz="1600" dirty="0" err="1" smtClean="0"/>
              <a:t>centres</a:t>
            </a:r>
            <a:r>
              <a:rPr lang="en-US" sz="1600" dirty="0" smtClean="0"/>
              <a:t> </a:t>
            </a:r>
            <a:br>
              <a:rPr lang="en-US" sz="1600" dirty="0" smtClean="0"/>
            </a:br>
            <a:r>
              <a:rPr lang="en-US" sz="1600" dirty="0" smtClean="0"/>
              <a:t>(</a:t>
            </a:r>
            <a:r>
              <a:rPr lang="en-US" sz="1600" b="1" dirty="0" smtClean="0"/>
              <a:t>Indicative amount: EUR 1,5M)</a:t>
            </a:r>
          </a:p>
          <a:p>
            <a:pPr lvl="1">
              <a:buClr>
                <a:schemeClr val="accent6"/>
              </a:buClr>
              <a:buFont typeface="+mj-lt"/>
              <a:buAutoNum type="arabicPeriod"/>
            </a:pPr>
            <a:r>
              <a:rPr lang="en-US" sz="1600" dirty="0" smtClean="0"/>
              <a:t>Pilot network of cooperation between highly </a:t>
            </a:r>
            <a:r>
              <a:rPr lang="en-US" sz="1600" dirty="0" err="1" smtClean="0"/>
              <a:t>specialised</a:t>
            </a:r>
            <a:r>
              <a:rPr lang="en-US" sz="1600" dirty="0" smtClean="0"/>
              <a:t> neurology, clinical neurophysiology and neurosurgery </a:t>
            </a:r>
            <a:r>
              <a:rPr lang="en-US" sz="1600" dirty="0" err="1" smtClean="0"/>
              <a:t>centres</a:t>
            </a:r>
            <a:r>
              <a:rPr lang="en-US" sz="1600" dirty="0" smtClean="0"/>
              <a:t> </a:t>
            </a:r>
            <a:br>
              <a:rPr lang="en-US" sz="1600" dirty="0" smtClean="0"/>
            </a:br>
            <a:r>
              <a:rPr lang="en-US" sz="1600" dirty="0" smtClean="0"/>
              <a:t>(Indicative amount: EUR 1,5M)</a:t>
            </a:r>
          </a:p>
          <a:p>
            <a:pPr>
              <a:buClr>
                <a:schemeClr val="accent6"/>
              </a:buClr>
            </a:pPr>
            <a:r>
              <a:rPr lang="en-US" sz="1600" dirty="0" smtClean="0"/>
              <a:t>Call 6: 4.2.4.5 - Support to an information network on lung mesothelioma (</a:t>
            </a:r>
            <a:r>
              <a:rPr lang="en-US" sz="1600" b="1" dirty="0" smtClean="0"/>
              <a:t>Indicative amount: EUR 0,83 M</a:t>
            </a:r>
            <a:r>
              <a:rPr lang="en-US" sz="1600" dirty="0" smtClean="0"/>
              <a:t>)</a:t>
            </a:r>
            <a:endParaRPr lang="en-US" sz="1600" b="1" dirty="0"/>
          </a:p>
        </p:txBody>
      </p:sp>
    </p:spTree>
    <p:extLst>
      <p:ext uri="{BB962C8B-B14F-4D97-AF65-F5344CB8AC3E}">
        <p14:creationId xmlns:p14="http://schemas.microsoft.com/office/powerpoint/2010/main" val="21423941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Call 1: </a:t>
            </a:r>
            <a:br>
              <a:rPr lang="fr-BE" sz="1600" dirty="0" smtClean="0"/>
            </a:br>
            <a:r>
              <a:rPr lang="fr-BE" sz="1600" dirty="0" smtClean="0"/>
              <a:t>4.1.1.1 </a:t>
            </a:r>
            <a:r>
              <a:rPr lang="fr-BE" sz="1600" dirty="0" err="1" smtClean="0"/>
              <a:t>Improve</a:t>
            </a:r>
            <a:r>
              <a:rPr lang="fr-BE" sz="1600" dirty="0" smtClean="0"/>
              <a:t> </a:t>
            </a:r>
            <a:r>
              <a:rPr lang="fr-BE" sz="1600" dirty="0" err="1" smtClean="0"/>
              <a:t>access</a:t>
            </a:r>
            <a:r>
              <a:rPr lang="fr-BE" sz="1600" dirty="0" smtClean="0"/>
              <a:t> to </a:t>
            </a:r>
            <a:r>
              <a:rPr lang="fr-BE" sz="1600" dirty="0" err="1" smtClean="0"/>
              <a:t>early</a:t>
            </a:r>
            <a:r>
              <a:rPr lang="fr-BE" sz="1600" dirty="0" smtClean="0"/>
              <a:t> </a:t>
            </a:r>
            <a:r>
              <a:rPr lang="fr-BE" sz="1600" dirty="0" err="1" smtClean="0"/>
              <a:t>diagnosis</a:t>
            </a:r>
            <a:r>
              <a:rPr lang="fr-BE" sz="1600" dirty="0" smtClean="0"/>
              <a:t> of HIV/AIDS and </a:t>
            </a:r>
            <a:r>
              <a:rPr lang="fr-BE" sz="1600" dirty="0" err="1" smtClean="0"/>
              <a:t>timely</a:t>
            </a:r>
            <a:r>
              <a:rPr lang="fr-BE" sz="1600" dirty="0" smtClean="0"/>
              <a:t> </a:t>
            </a:r>
            <a:r>
              <a:rPr lang="fr-BE" sz="1600" dirty="0" err="1" smtClean="0"/>
              <a:t>treatment</a:t>
            </a:r>
            <a:r>
              <a:rPr lang="fr-BE" sz="1600" dirty="0" smtClean="0"/>
              <a:t> and care of </a:t>
            </a:r>
            <a:r>
              <a:rPr lang="fr-BE" sz="1600" dirty="0" err="1" smtClean="0"/>
              <a:t>most</a:t>
            </a:r>
            <a:r>
              <a:rPr lang="fr-BE" sz="1600" dirty="0" smtClean="0"/>
              <a:t> </a:t>
            </a:r>
            <a:r>
              <a:rPr lang="fr-BE" sz="1600" dirty="0" err="1" smtClean="0"/>
              <a:t>vulnerable</a:t>
            </a:r>
            <a:r>
              <a:rPr lang="fr-BE" sz="1600" dirty="0" smtClean="0"/>
              <a:t> groups and in </a:t>
            </a:r>
            <a:r>
              <a:rPr lang="fr-BE" sz="1600" dirty="0" err="1" smtClean="0"/>
              <a:t>priority</a:t>
            </a:r>
            <a:r>
              <a:rPr lang="fr-BE" sz="1600" dirty="0" smtClean="0"/>
              <a:t> </a:t>
            </a:r>
            <a:r>
              <a:rPr lang="fr-BE" sz="1600" dirty="0" err="1" smtClean="0"/>
              <a:t>regions</a:t>
            </a:r>
            <a:endParaRPr lang="en-GB" sz="1600" dirty="0"/>
          </a:p>
        </p:txBody>
      </p:sp>
      <p:sp>
        <p:nvSpPr>
          <p:cNvPr id="3" name="Content Placeholder 2"/>
          <p:cNvSpPr>
            <a:spLocks noGrp="1"/>
          </p:cNvSpPr>
          <p:nvPr>
            <p:ph idx="1"/>
          </p:nvPr>
        </p:nvSpPr>
        <p:spPr/>
        <p:txBody>
          <a:bodyPr/>
          <a:lstStyle/>
          <a:p>
            <a:pPr>
              <a:buClr>
                <a:schemeClr val="accent6"/>
              </a:buClr>
              <a:buFont typeface="Arial" pitchFamily="34" charset="0"/>
              <a:buChar char="•"/>
            </a:pPr>
            <a:r>
              <a:rPr lang="en-GB" sz="1400" dirty="0" smtClean="0"/>
              <a:t>seeks </a:t>
            </a:r>
            <a:r>
              <a:rPr lang="en-GB" sz="1400" dirty="0"/>
              <a:t>to </a:t>
            </a:r>
            <a:r>
              <a:rPr lang="en-GB" sz="1400" u="sng" dirty="0"/>
              <a:t>improve </a:t>
            </a:r>
            <a:r>
              <a:rPr lang="en-GB" sz="1400" u="sng" dirty="0" smtClean="0"/>
              <a:t>the early </a:t>
            </a:r>
            <a:r>
              <a:rPr lang="en-GB" sz="1400" u="sng" dirty="0"/>
              <a:t>diagnosis </a:t>
            </a:r>
            <a:r>
              <a:rPr lang="en-GB" sz="1400" dirty="0"/>
              <a:t>of HIV/AIDS  and </a:t>
            </a:r>
            <a:r>
              <a:rPr lang="en-GB" sz="1400" u="sng" dirty="0"/>
              <a:t>provide timely treatment </a:t>
            </a:r>
            <a:r>
              <a:rPr lang="en-GB" sz="1400" dirty="0"/>
              <a:t>and care </a:t>
            </a:r>
            <a:r>
              <a:rPr lang="en-GB" sz="1400" dirty="0" smtClean="0"/>
              <a:t>for vulnerable groups </a:t>
            </a:r>
            <a:r>
              <a:rPr lang="en-GB" sz="1400" dirty="0"/>
              <a:t>and in priority </a:t>
            </a:r>
            <a:r>
              <a:rPr lang="en-GB" sz="1400" dirty="0" smtClean="0"/>
              <a:t>regions</a:t>
            </a:r>
            <a:endParaRPr lang="en-GB" sz="1400" dirty="0"/>
          </a:p>
          <a:p>
            <a:pPr>
              <a:buClr>
                <a:schemeClr val="accent6"/>
              </a:buClr>
              <a:buFont typeface="Arial" pitchFamily="34" charset="0"/>
              <a:buChar char="•"/>
            </a:pPr>
            <a:r>
              <a:rPr lang="en-GB" sz="1400" dirty="0" smtClean="0"/>
              <a:t>reaching out </a:t>
            </a:r>
            <a:r>
              <a:rPr lang="en-GB" sz="1400" dirty="0"/>
              <a:t>to these groups with </a:t>
            </a:r>
            <a:r>
              <a:rPr lang="en-GB" sz="1400" dirty="0" smtClean="0"/>
              <a:t>appropriate </a:t>
            </a:r>
            <a:r>
              <a:rPr lang="en-GB" sz="1400" dirty="0"/>
              <a:t>prevention, diagnosis and </a:t>
            </a:r>
            <a:r>
              <a:rPr lang="en-GB" sz="1400" dirty="0" smtClean="0"/>
              <a:t>treatment is </a:t>
            </a:r>
            <a:r>
              <a:rPr lang="en-GB" sz="1400" dirty="0"/>
              <a:t>important to reduce the transmission of </a:t>
            </a:r>
            <a:r>
              <a:rPr lang="en-GB" sz="1400" dirty="0" smtClean="0"/>
              <a:t>HIV/AIDS</a:t>
            </a:r>
          </a:p>
          <a:p>
            <a:pPr>
              <a:buClr>
                <a:schemeClr val="accent6"/>
              </a:buClr>
              <a:buFont typeface="Arial" pitchFamily="34" charset="0"/>
              <a:buChar char="•"/>
            </a:pPr>
            <a:r>
              <a:rPr lang="en-GB" sz="1400" dirty="0" smtClean="0"/>
              <a:t>will </a:t>
            </a:r>
            <a:r>
              <a:rPr lang="en-GB" sz="1400" u="sng" dirty="0"/>
              <a:t>develop strategies to improve early diagnosis </a:t>
            </a:r>
            <a:r>
              <a:rPr lang="en-GB" sz="1400" dirty="0"/>
              <a:t>and to </a:t>
            </a:r>
            <a:r>
              <a:rPr lang="en-GB" sz="1400" u="sng" dirty="0"/>
              <a:t>design tools for timely </a:t>
            </a:r>
            <a:r>
              <a:rPr lang="en-GB" sz="1400" u="sng" dirty="0" smtClean="0"/>
              <a:t>treatment </a:t>
            </a:r>
            <a:r>
              <a:rPr lang="en-GB" sz="1400" dirty="0"/>
              <a:t>for priority groups and </a:t>
            </a:r>
            <a:r>
              <a:rPr lang="en-GB" sz="1400" dirty="0" smtClean="0"/>
              <a:t>regions </a:t>
            </a:r>
          </a:p>
          <a:p>
            <a:pPr>
              <a:buClr>
                <a:schemeClr val="accent6"/>
              </a:buClr>
              <a:buFont typeface="Arial" pitchFamily="34" charset="0"/>
              <a:buChar char="•"/>
            </a:pPr>
            <a:r>
              <a:rPr lang="en-GB" sz="1400" dirty="0" smtClean="0"/>
              <a:t>will </a:t>
            </a:r>
            <a:r>
              <a:rPr lang="en-GB" sz="1400" dirty="0"/>
              <a:t>look into </a:t>
            </a:r>
            <a:r>
              <a:rPr lang="en-GB" sz="1400" u="sng" dirty="0"/>
              <a:t>how best to reach people </a:t>
            </a:r>
            <a:r>
              <a:rPr lang="en-GB" sz="1400" dirty="0"/>
              <a:t>in need of </a:t>
            </a:r>
            <a:r>
              <a:rPr lang="en-GB" sz="1400" dirty="0" smtClean="0"/>
              <a:t>testing </a:t>
            </a:r>
            <a:r>
              <a:rPr lang="en-GB" sz="1400" dirty="0"/>
              <a:t>and </a:t>
            </a:r>
            <a:r>
              <a:rPr lang="en-GB" sz="1400" dirty="0" smtClean="0"/>
              <a:t>treatment</a:t>
            </a:r>
          </a:p>
          <a:p>
            <a:pPr>
              <a:buClr>
                <a:schemeClr val="accent6"/>
              </a:buClr>
              <a:buFont typeface="Arial" pitchFamily="34" charset="0"/>
              <a:buChar char="•"/>
            </a:pPr>
            <a:r>
              <a:rPr lang="en-GB" sz="1400" dirty="0" smtClean="0"/>
              <a:t>will </a:t>
            </a:r>
            <a:r>
              <a:rPr lang="en-GB" sz="1400" u="sng" dirty="0" smtClean="0"/>
              <a:t>promote</a:t>
            </a:r>
            <a:r>
              <a:rPr lang="en-GB" sz="1400" u="sng" dirty="0"/>
              <a:t>, disseminate </a:t>
            </a:r>
            <a:r>
              <a:rPr lang="en-GB" sz="1400" u="sng" dirty="0" smtClean="0"/>
              <a:t>and </a:t>
            </a:r>
            <a:r>
              <a:rPr lang="en-GB" sz="1400" u="sng" dirty="0"/>
              <a:t>implement good </a:t>
            </a:r>
            <a:r>
              <a:rPr lang="en-GB" sz="1400" u="sng" dirty="0" smtClean="0"/>
              <a:t>practice </a:t>
            </a:r>
            <a:r>
              <a:rPr lang="en-GB" sz="1400" u="sng" dirty="0"/>
              <a:t>guidelines </a:t>
            </a:r>
            <a:r>
              <a:rPr lang="en-GB" sz="1400" dirty="0" smtClean="0"/>
              <a:t>and  </a:t>
            </a:r>
            <a:r>
              <a:rPr lang="en-GB" sz="1400" dirty="0"/>
              <a:t>manuals in </a:t>
            </a:r>
            <a:r>
              <a:rPr lang="en-GB" sz="1400" dirty="0" smtClean="0"/>
              <a:t>cooperation </a:t>
            </a:r>
            <a:r>
              <a:rPr lang="en-GB" sz="1400" dirty="0"/>
              <a:t>with </a:t>
            </a:r>
            <a:r>
              <a:rPr lang="en-GB" sz="1400" dirty="0" smtClean="0"/>
              <a:t>health </a:t>
            </a:r>
            <a:r>
              <a:rPr lang="en-GB" sz="1400" dirty="0"/>
              <a:t>professionals, people living with HIV/AIDS  and </a:t>
            </a:r>
            <a:r>
              <a:rPr lang="en-GB" sz="1400" dirty="0" smtClean="0"/>
              <a:t>health and </a:t>
            </a:r>
            <a:r>
              <a:rPr lang="en-GB" sz="1400" dirty="0"/>
              <a:t>social service </a:t>
            </a:r>
            <a:r>
              <a:rPr lang="en-GB" sz="1400" dirty="0" smtClean="0"/>
              <a:t>providers</a:t>
            </a:r>
          </a:p>
          <a:p>
            <a:pPr>
              <a:buClr>
                <a:schemeClr val="accent6"/>
              </a:buClr>
              <a:buFont typeface="Arial" pitchFamily="34" charset="0"/>
              <a:buChar char="•"/>
            </a:pPr>
            <a:r>
              <a:rPr lang="en-GB" sz="1400" dirty="0" smtClean="0"/>
              <a:t>supports </a:t>
            </a:r>
            <a:r>
              <a:rPr lang="en-GB" sz="1400" dirty="0"/>
              <a:t>the implementation of Commission Communication </a:t>
            </a:r>
            <a:r>
              <a:rPr lang="en-GB" sz="1400" dirty="0" smtClean="0"/>
              <a:t>COM(2009) 569 </a:t>
            </a:r>
            <a:r>
              <a:rPr lang="en-GB" sz="1400" dirty="0"/>
              <a:t>final of 26 October 2009 Combating HIV/AIDS in the European Union and neighbouring countries, </a:t>
            </a:r>
            <a:r>
              <a:rPr lang="en-GB" sz="1400" dirty="0" smtClean="0"/>
              <a:t>2009-2013 </a:t>
            </a:r>
            <a:r>
              <a:rPr lang="en-GB" sz="1400" dirty="0"/>
              <a:t>(1), which puts </a:t>
            </a:r>
            <a:r>
              <a:rPr lang="en-GB" sz="1400" u="sng" dirty="0"/>
              <a:t>particular emphasis on populations most at risk and priority regions</a:t>
            </a:r>
            <a:r>
              <a:rPr lang="en-GB" sz="1400" dirty="0" smtClean="0"/>
              <a:t>.</a:t>
            </a:r>
          </a:p>
          <a:p>
            <a:pPr>
              <a:buClr>
                <a:schemeClr val="accent6"/>
              </a:buClr>
              <a:buFont typeface="Arial" pitchFamily="34" charset="0"/>
              <a:buChar char="•"/>
            </a:pPr>
            <a:endParaRPr lang="en-GB" sz="1400" dirty="0"/>
          </a:p>
          <a:p>
            <a:pPr marL="0" indent="0">
              <a:buNone/>
            </a:pPr>
            <a:r>
              <a:rPr lang="en-GB" sz="1400" b="1" dirty="0"/>
              <a:t>[Project grants]       Indicative amount: EUR 1 500 000</a:t>
            </a:r>
          </a:p>
          <a:p>
            <a:endParaRPr lang="en-GB" sz="1400" dirty="0"/>
          </a:p>
        </p:txBody>
      </p:sp>
    </p:spTree>
    <p:extLst>
      <p:ext uri="{BB962C8B-B14F-4D97-AF65-F5344CB8AC3E}">
        <p14:creationId xmlns:p14="http://schemas.microsoft.com/office/powerpoint/2010/main" val="4114298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Call 2:</a:t>
            </a:r>
            <a:br>
              <a:rPr lang="fr-BE" sz="1600" dirty="0" smtClean="0"/>
            </a:br>
            <a:r>
              <a:rPr lang="fr-BE" sz="1600" dirty="0" smtClean="0"/>
              <a:t>4.2.1.1 </a:t>
            </a:r>
            <a:r>
              <a:rPr lang="fr-BE" sz="1600" dirty="0" err="1" smtClean="0"/>
              <a:t>Addressing</a:t>
            </a:r>
            <a:r>
              <a:rPr lang="fr-BE" sz="1600" dirty="0" smtClean="0"/>
              <a:t> </a:t>
            </a:r>
            <a:r>
              <a:rPr lang="fr-BE" sz="1600" dirty="0" err="1" smtClean="0"/>
              <a:t>chronic</a:t>
            </a:r>
            <a:r>
              <a:rPr lang="fr-BE" sz="1600" dirty="0" smtClean="0"/>
              <a:t> </a:t>
            </a:r>
            <a:r>
              <a:rPr lang="fr-BE" sz="1600" dirty="0" err="1" smtClean="0"/>
              <a:t>diseases</a:t>
            </a:r>
            <a:r>
              <a:rPr lang="fr-BE" sz="1600" dirty="0" smtClean="0"/>
              <a:t> and </a:t>
            </a:r>
            <a:r>
              <a:rPr lang="fr-BE" sz="1600" dirty="0" err="1" smtClean="0"/>
              <a:t>promoting</a:t>
            </a:r>
            <a:r>
              <a:rPr lang="fr-BE" sz="1600" dirty="0" smtClean="0"/>
              <a:t> </a:t>
            </a:r>
            <a:r>
              <a:rPr lang="fr-BE" sz="1600" dirty="0" err="1" smtClean="0"/>
              <a:t>healthy</a:t>
            </a:r>
            <a:r>
              <a:rPr lang="fr-BE" sz="1600" dirty="0" smtClean="0"/>
              <a:t> </a:t>
            </a:r>
            <a:r>
              <a:rPr lang="fr-BE" sz="1600" dirty="0" err="1" smtClean="0"/>
              <a:t>ageing</a:t>
            </a:r>
            <a:r>
              <a:rPr lang="fr-BE" sz="1600" dirty="0" smtClean="0"/>
              <a:t> </a:t>
            </a:r>
            <a:r>
              <a:rPr lang="fr-BE" sz="1600" dirty="0" err="1" smtClean="0"/>
              <a:t>across</a:t>
            </a:r>
            <a:r>
              <a:rPr lang="fr-BE" sz="1600" dirty="0" smtClean="0"/>
              <a:t> the life cycle</a:t>
            </a:r>
            <a:endParaRPr lang="en-GB" sz="1600" dirty="0"/>
          </a:p>
        </p:txBody>
      </p:sp>
      <p:sp>
        <p:nvSpPr>
          <p:cNvPr id="3" name="Content Placeholder 2"/>
          <p:cNvSpPr>
            <a:spLocks noGrp="1"/>
          </p:cNvSpPr>
          <p:nvPr>
            <p:ph idx="1"/>
          </p:nvPr>
        </p:nvSpPr>
        <p:spPr/>
        <p:txBody>
          <a:bodyPr/>
          <a:lstStyle/>
          <a:p>
            <a:pPr>
              <a:buClr>
                <a:schemeClr val="accent6"/>
              </a:buClr>
              <a:buFont typeface="Arial" pitchFamily="34" charset="0"/>
              <a:buChar char="•"/>
            </a:pPr>
            <a:r>
              <a:rPr lang="en-GB" sz="1400" dirty="0"/>
              <a:t>In </a:t>
            </a:r>
            <a:r>
              <a:rPr lang="en-GB" sz="1400" u="sng" dirty="0"/>
              <a:t>support of the joint </a:t>
            </a:r>
            <a:r>
              <a:rPr lang="en-GB" sz="1400" u="sng" dirty="0" smtClean="0"/>
              <a:t>action</a:t>
            </a:r>
          </a:p>
          <a:p>
            <a:pPr>
              <a:buClr>
                <a:schemeClr val="accent6"/>
              </a:buClr>
              <a:buFont typeface="Arial" pitchFamily="34" charset="0"/>
              <a:buChar char="•"/>
            </a:pPr>
            <a:r>
              <a:rPr lang="en-GB" sz="1400" dirty="0" smtClean="0"/>
              <a:t>will </a:t>
            </a:r>
            <a:r>
              <a:rPr lang="en-GB" sz="1400" u="sng" dirty="0"/>
              <a:t>focus on the promotion of healthy lifestyles among the 65+ age group</a:t>
            </a:r>
            <a:r>
              <a:rPr lang="en-GB" sz="1400" dirty="0"/>
              <a:t> through the prevention of specific risks. </a:t>
            </a:r>
            <a:endParaRPr lang="en-GB" sz="1400" dirty="0" smtClean="0"/>
          </a:p>
          <a:p>
            <a:pPr>
              <a:buClr>
                <a:schemeClr val="accent6"/>
              </a:buClr>
              <a:buFont typeface="Arial" pitchFamily="34" charset="0"/>
              <a:buChar char="•"/>
            </a:pPr>
            <a:r>
              <a:rPr lang="en-GB" sz="1400" u="sng" dirty="0" smtClean="0"/>
              <a:t>Unhealthy </a:t>
            </a:r>
            <a:r>
              <a:rPr lang="en-GB" sz="1400" u="sng" dirty="0"/>
              <a:t>lifestyles and social isolation are key risk factors for chronic diseases</a:t>
            </a:r>
            <a:r>
              <a:rPr lang="en-GB" sz="1400" dirty="0"/>
              <a:t> and have an adverse impact on the health of older people. </a:t>
            </a:r>
            <a:endParaRPr lang="en-GB" sz="1400" dirty="0" smtClean="0"/>
          </a:p>
          <a:p>
            <a:pPr>
              <a:buClr>
                <a:schemeClr val="accent6"/>
              </a:buClr>
              <a:buFont typeface="Arial" pitchFamily="34" charset="0"/>
              <a:buChar char="•"/>
            </a:pPr>
            <a:r>
              <a:rPr lang="en-GB" sz="1400" dirty="0" smtClean="0"/>
              <a:t>should </a:t>
            </a:r>
            <a:r>
              <a:rPr lang="en-GB" sz="1400" dirty="0"/>
              <a:t>promote targeted </a:t>
            </a:r>
            <a:r>
              <a:rPr lang="en-GB" sz="1400" u="sng" dirty="0"/>
              <a:t>innovative cost-effective health promotion approaches </a:t>
            </a:r>
            <a:r>
              <a:rPr lang="en-GB" sz="1400" dirty="0"/>
              <a:t>in older age groups.</a:t>
            </a:r>
          </a:p>
          <a:p>
            <a:pPr>
              <a:buClr>
                <a:schemeClr val="accent6"/>
              </a:buClr>
              <a:buFont typeface="Arial" pitchFamily="34" charset="0"/>
              <a:buChar char="•"/>
            </a:pPr>
            <a:endParaRPr lang="en-GB" sz="1400" dirty="0" smtClean="0"/>
          </a:p>
          <a:p>
            <a:pPr marL="0" indent="0">
              <a:buClr>
                <a:schemeClr val="accent6"/>
              </a:buClr>
              <a:buNone/>
            </a:pPr>
            <a:r>
              <a:rPr lang="en-GB" sz="1400" b="1" dirty="0" smtClean="0"/>
              <a:t>[</a:t>
            </a:r>
            <a:r>
              <a:rPr lang="en-GB" sz="1400" b="1" dirty="0"/>
              <a:t>Project grants] </a:t>
            </a:r>
            <a:r>
              <a:rPr lang="en-GB" sz="1400" b="1" dirty="0" smtClean="0"/>
              <a:t>	Indicative </a:t>
            </a:r>
            <a:r>
              <a:rPr lang="en-GB" sz="1400" b="1" dirty="0"/>
              <a:t>amount: EUR 1 000 000</a:t>
            </a:r>
          </a:p>
        </p:txBody>
      </p:sp>
    </p:spTree>
    <p:extLst>
      <p:ext uri="{BB962C8B-B14F-4D97-AF65-F5344CB8AC3E}">
        <p14:creationId xmlns:p14="http://schemas.microsoft.com/office/powerpoint/2010/main" val="635410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Call 3:</a:t>
            </a:r>
            <a:br>
              <a:rPr lang="fr-BE" sz="1600" dirty="0" smtClean="0"/>
            </a:br>
            <a:r>
              <a:rPr lang="fr-BE" sz="1600" dirty="0" smtClean="0"/>
              <a:t>4.2.1.2 </a:t>
            </a:r>
            <a:r>
              <a:rPr lang="fr-BE" sz="1600" dirty="0" err="1" smtClean="0"/>
              <a:t>Supporting</a:t>
            </a:r>
            <a:r>
              <a:rPr lang="fr-BE" sz="1600" dirty="0" smtClean="0"/>
              <a:t> the </a:t>
            </a:r>
            <a:r>
              <a:rPr lang="fr-BE" sz="1600" dirty="0" err="1" smtClean="0"/>
              <a:t>priorities</a:t>
            </a:r>
            <a:r>
              <a:rPr lang="fr-BE" sz="1600" dirty="0" smtClean="0"/>
              <a:t> of the European Innovation </a:t>
            </a:r>
            <a:r>
              <a:rPr lang="fr-BE" sz="1600" dirty="0" err="1" smtClean="0"/>
              <a:t>Partnership</a:t>
            </a:r>
            <a:r>
              <a:rPr lang="fr-BE" sz="1600" dirty="0" smtClean="0"/>
              <a:t> on Active and </a:t>
            </a:r>
            <a:r>
              <a:rPr lang="fr-BE" sz="1600" dirty="0" err="1" smtClean="0"/>
              <a:t>Healthy</a:t>
            </a:r>
            <a:r>
              <a:rPr lang="fr-BE" sz="1600" dirty="0" smtClean="0"/>
              <a:t> </a:t>
            </a:r>
            <a:r>
              <a:rPr lang="fr-BE" sz="1600" dirty="0" err="1" smtClean="0"/>
              <a:t>Ageing</a:t>
            </a:r>
            <a:endParaRPr lang="en-GB" sz="1600" dirty="0"/>
          </a:p>
        </p:txBody>
      </p:sp>
      <p:sp>
        <p:nvSpPr>
          <p:cNvPr id="3" name="Content Placeholder 2"/>
          <p:cNvSpPr>
            <a:spLocks noGrp="1"/>
          </p:cNvSpPr>
          <p:nvPr>
            <p:ph idx="1"/>
          </p:nvPr>
        </p:nvSpPr>
        <p:spPr/>
        <p:txBody>
          <a:bodyPr/>
          <a:lstStyle/>
          <a:p>
            <a:pPr>
              <a:buClr>
                <a:schemeClr val="accent6"/>
              </a:buClr>
              <a:buFont typeface="Arial" pitchFamily="34" charset="0"/>
              <a:buChar char="•"/>
            </a:pPr>
            <a:r>
              <a:rPr lang="en-GB" sz="1400" dirty="0"/>
              <a:t>In support of the practical implementation of innovative solutions responding to the priorities of the </a:t>
            </a:r>
            <a:r>
              <a:rPr lang="en-GB" sz="1400" u="sng" dirty="0"/>
              <a:t>European Innovation Partnership on Active and Healthy </a:t>
            </a:r>
            <a:r>
              <a:rPr lang="en-GB" sz="1400" u="sng" dirty="0" smtClean="0"/>
              <a:t>Ageing</a:t>
            </a:r>
          </a:p>
          <a:p>
            <a:pPr>
              <a:buClr>
                <a:schemeClr val="accent6"/>
              </a:buClr>
              <a:buFont typeface="Arial" pitchFamily="34" charset="0"/>
              <a:buChar char="•"/>
            </a:pPr>
            <a:r>
              <a:rPr lang="en-GB" sz="1400" dirty="0" smtClean="0"/>
              <a:t>will </a:t>
            </a:r>
            <a:r>
              <a:rPr lang="en-GB" sz="1400" dirty="0"/>
              <a:t>foster </a:t>
            </a:r>
            <a:r>
              <a:rPr lang="en-GB" sz="1400" u="sng" dirty="0"/>
              <a:t>pilot actions at local and regional level focusing on the management of </a:t>
            </a:r>
            <a:r>
              <a:rPr lang="en-GB" sz="1400" u="sng" dirty="0" err="1"/>
              <a:t>multimorbidity</a:t>
            </a:r>
            <a:r>
              <a:rPr lang="en-GB" sz="1400" u="sng" dirty="0"/>
              <a:t> </a:t>
            </a:r>
            <a:r>
              <a:rPr lang="en-GB" sz="1400" dirty="0"/>
              <a:t>among elderly people through integrated care </a:t>
            </a:r>
            <a:r>
              <a:rPr lang="en-GB" sz="1400" dirty="0" smtClean="0"/>
              <a:t>pathways </a:t>
            </a:r>
            <a:r>
              <a:rPr lang="en-GB" sz="1400" dirty="0"/>
              <a:t>as well as on improving adherence to treatment and prevention of falls and </a:t>
            </a:r>
            <a:r>
              <a:rPr lang="en-GB" sz="1400" dirty="0" smtClean="0"/>
              <a:t>frailty</a:t>
            </a:r>
          </a:p>
          <a:p>
            <a:pPr>
              <a:buClr>
                <a:schemeClr val="accent6"/>
              </a:buClr>
              <a:buFont typeface="Arial" pitchFamily="34" charset="0"/>
              <a:buChar char="•"/>
            </a:pPr>
            <a:r>
              <a:rPr lang="en-GB" sz="1400" dirty="0" smtClean="0"/>
              <a:t>will </a:t>
            </a:r>
            <a:r>
              <a:rPr lang="en-GB" sz="1400" u="sng" dirty="0"/>
              <a:t>group existing and planned public and private activities </a:t>
            </a:r>
            <a:r>
              <a:rPr lang="en-GB" sz="1400" dirty="0"/>
              <a:t>of excellence in order to create innovative, practical, feasible and measurable projects centred around:</a:t>
            </a:r>
          </a:p>
          <a:p>
            <a:pPr>
              <a:buClr>
                <a:schemeClr val="accent6"/>
              </a:buClr>
              <a:buFont typeface="+mj-lt"/>
              <a:buAutoNum type="arabicPeriod"/>
            </a:pPr>
            <a:r>
              <a:rPr lang="en-GB" sz="1400" dirty="0" smtClean="0"/>
              <a:t>implementation </a:t>
            </a:r>
            <a:r>
              <a:rPr lang="en-GB" sz="1400" dirty="0"/>
              <a:t>of integrated or coordinated </a:t>
            </a:r>
            <a:r>
              <a:rPr lang="en-GB" sz="1400" u="sng" dirty="0"/>
              <a:t>interventions for early identification and diagnosis of physical frailty in older persons </a:t>
            </a:r>
            <a:r>
              <a:rPr lang="en-GB" sz="1400" dirty="0"/>
              <a:t>that can be preceded by </a:t>
            </a:r>
            <a:r>
              <a:rPr lang="en-GB" sz="1400" dirty="0" err="1"/>
              <a:t>multimorbidity</a:t>
            </a:r>
            <a:r>
              <a:rPr lang="en-GB" sz="1400" dirty="0"/>
              <a:t> and followed by the development of disability. Addressing frailty will meaningfully contribute to the development of personalised integrated care, facilitate coordination among professionals and reduce unnecessary use of health care resources;</a:t>
            </a:r>
          </a:p>
          <a:p>
            <a:pPr>
              <a:buClr>
                <a:schemeClr val="accent6"/>
              </a:buClr>
              <a:buFont typeface="+mj-lt"/>
              <a:buAutoNum type="arabicPeriod"/>
            </a:pPr>
            <a:r>
              <a:rPr lang="en-GB" sz="1400" dirty="0" smtClean="0"/>
              <a:t>implementation </a:t>
            </a:r>
            <a:r>
              <a:rPr lang="en-GB" sz="1400" dirty="0"/>
              <a:t>of </a:t>
            </a:r>
            <a:r>
              <a:rPr lang="en-GB" sz="1400" u="sng" dirty="0"/>
              <a:t>interventions to address </a:t>
            </a:r>
            <a:r>
              <a:rPr lang="en-GB" sz="1400" u="sng" dirty="0" err="1"/>
              <a:t>polypharmacy</a:t>
            </a:r>
            <a:r>
              <a:rPr lang="en-GB" sz="1400" u="sng" dirty="0"/>
              <a:t> </a:t>
            </a:r>
            <a:r>
              <a:rPr lang="en-GB" sz="1400" dirty="0"/>
              <a:t>— lack of proper indications, inappropriate dosage and subclinical toxicities of medications. Current strategies include screening tools, but interventions which combine different health professionals and care settings through electronic monitoring could also be meaningful.</a:t>
            </a:r>
          </a:p>
          <a:p>
            <a:pPr marL="0" indent="0">
              <a:buClr>
                <a:schemeClr val="accent6"/>
              </a:buClr>
              <a:buNone/>
            </a:pPr>
            <a:r>
              <a:rPr lang="en-GB" sz="1400" b="1" dirty="0"/>
              <a:t>[Project grants] </a:t>
            </a:r>
            <a:r>
              <a:rPr lang="en-GB" sz="1400" b="1" dirty="0" smtClean="0"/>
              <a:t>	Indicative </a:t>
            </a:r>
            <a:r>
              <a:rPr lang="en-GB" sz="1400" b="1" dirty="0"/>
              <a:t>amount: EUR 6 000 000</a:t>
            </a:r>
          </a:p>
        </p:txBody>
      </p:sp>
    </p:spTree>
    <p:extLst>
      <p:ext uri="{BB962C8B-B14F-4D97-AF65-F5344CB8AC3E}">
        <p14:creationId xmlns:p14="http://schemas.microsoft.com/office/powerpoint/2010/main" val="3915982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Call 4 &amp; 5: </a:t>
            </a:r>
            <a:br>
              <a:rPr lang="fr-BE" sz="1600" dirty="0" smtClean="0"/>
            </a:br>
            <a:r>
              <a:rPr lang="fr-BE" sz="1600" dirty="0" smtClean="0"/>
              <a:t>4.2.2.7 Pilot networks of </a:t>
            </a:r>
            <a:r>
              <a:rPr lang="fr-BE" sz="1600" dirty="0" err="1" smtClean="0"/>
              <a:t>cooperation</a:t>
            </a:r>
            <a:r>
              <a:rPr lang="fr-BE" sz="1600" dirty="0" smtClean="0"/>
              <a:t> </a:t>
            </a:r>
            <a:r>
              <a:rPr lang="fr-BE" sz="1600" dirty="0" err="1" smtClean="0"/>
              <a:t>under</a:t>
            </a:r>
            <a:r>
              <a:rPr lang="fr-BE" sz="1600" dirty="0" smtClean="0"/>
              <a:t> Directive 2011/24/EU</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Supports </a:t>
            </a:r>
            <a:r>
              <a:rPr lang="en-GB" sz="1400" u="sng" dirty="0" smtClean="0"/>
              <a:t>European </a:t>
            </a:r>
            <a:r>
              <a:rPr lang="en-GB" sz="1400" u="sng" dirty="0"/>
              <a:t>reference networks</a:t>
            </a:r>
            <a:r>
              <a:rPr lang="en-GB" sz="1400" dirty="0"/>
              <a:t>, as provided for by Directive </a:t>
            </a:r>
            <a:r>
              <a:rPr lang="en-GB" sz="1400" dirty="0" smtClean="0"/>
              <a:t>2011/24/EU</a:t>
            </a:r>
          </a:p>
          <a:p>
            <a:pPr>
              <a:buClr>
                <a:schemeClr val="accent6"/>
              </a:buClr>
              <a:buFont typeface="Arial" pitchFamily="34" charset="0"/>
              <a:buChar char="•"/>
            </a:pPr>
            <a:r>
              <a:rPr lang="en-GB" sz="1400" dirty="0" smtClean="0"/>
              <a:t>will </a:t>
            </a:r>
            <a:r>
              <a:rPr lang="en-GB" sz="1400" dirty="0"/>
              <a:t>link health care providers and centres of expertise in the Member States. </a:t>
            </a:r>
            <a:endParaRPr lang="en-GB" sz="1400" dirty="0" smtClean="0"/>
          </a:p>
          <a:p>
            <a:pPr>
              <a:buClr>
                <a:schemeClr val="accent6"/>
              </a:buClr>
              <a:buFont typeface="Arial" pitchFamily="34" charset="0"/>
              <a:buChar char="•"/>
            </a:pPr>
            <a:r>
              <a:rPr lang="en-GB" sz="1400" dirty="0" smtClean="0"/>
              <a:t>to </a:t>
            </a:r>
            <a:r>
              <a:rPr lang="en-GB" sz="1400" u="sng" dirty="0"/>
              <a:t>improve access to diagnosis and provide high-quality health care </a:t>
            </a:r>
            <a:r>
              <a:rPr lang="en-GB" sz="1400" dirty="0"/>
              <a:t>to patients who have conditions that require a particular concentration of resources or expertise, especially </a:t>
            </a:r>
            <a:r>
              <a:rPr lang="en-GB" sz="1400" u="sng" dirty="0"/>
              <a:t>where the expertise is rare and case volume low</a:t>
            </a:r>
            <a:r>
              <a:rPr lang="en-GB" sz="1400" dirty="0"/>
              <a:t>. </a:t>
            </a:r>
            <a:endParaRPr lang="en-GB" sz="1400" dirty="0" smtClean="0"/>
          </a:p>
          <a:p>
            <a:pPr marL="0" indent="0">
              <a:buClr>
                <a:schemeClr val="accent6"/>
              </a:buClr>
              <a:buNone/>
            </a:pPr>
            <a:endParaRPr lang="en-GB" sz="1400" dirty="0" smtClean="0"/>
          </a:p>
          <a:p>
            <a:pPr>
              <a:buClr>
                <a:schemeClr val="accent6"/>
              </a:buClr>
              <a:buFont typeface="+mj-lt"/>
              <a:buAutoNum type="arabicPeriod"/>
            </a:pPr>
            <a:r>
              <a:rPr lang="en-GB" sz="1400" u="sng" dirty="0" smtClean="0"/>
              <a:t>Pilot </a:t>
            </a:r>
            <a:r>
              <a:rPr lang="en-GB" sz="1400" u="sng" dirty="0"/>
              <a:t>network of cooperation between paediatric oncology </a:t>
            </a:r>
            <a:r>
              <a:rPr lang="en-GB" sz="1400" u="sng" dirty="0" smtClean="0"/>
              <a:t>centres</a:t>
            </a:r>
            <a:r>
              <a:rPr lang="en-GB" sz="1400" dirty="0" smtClean="0"/>
              <a:t>: to </a:t>
            </a:r>
            <a:r>
              <a:rPr lang="en-GB" sz="1400" dirty="0"/>
              <a:t>implement and further develop the European standards of care for children with cancer</a:t>
            </a:r>
            <a:r>
              <a:rPr lang="en-GB" sz="1400" dirty="0" smtClean="0"/>
              <a:t>.</a:t>
            </a:r>
          </a:p>
          <a:p>
            <a:pPr marL="0" indent="0">
              <a:buClr>
                <a:schemeClr val="accent6"/>
              </a:buClr>
              <a:buNone/>
            </a:pPr>
            <a:r>
              <a:rPr lang="en-GB" sz="1400" b="1" dirty="0" smtClean="0"/>
              <a:t>[</a:t>
            </a:r>
            <a:r>
              <a:rPr lang="en-GB" sz="1400" b="1" dirty="0"/>
              <a:t>Project grant] 	Indicative amount: EUR 1 500 000 </a:t>
            </a:r>
            <a:endParaRPr lang="en-GB" sz="1400" b="1" dirty="0" smtClean="0"/>
          </a:p>
          <a:p>
            <a:pPr marL="0" indent="0">
              <a:buClr>
                <a:schemeClr val="accent6"/>
              </a:buClr>
              <a:buNone/>
            </a:pPr>
            <a:endParaRPr lang="en-GB" sz="1400" b="1" dirty="0" smtClean="0"/>
          </a:p>
          <a:p>
            <a:pPr>
              <a:buClr>
                <a:schemeClr val="accent6"/>
              </a:buClr>
              <a:buFont typeface="+mj-lt"/>
              <a:buAutoNum type="arabicPeriod" startAt="2"/>
            </a:pPr>
            <a:r>
              <a:rPr lang="en-GB" sz="1400" u="sng" dirty="0" smtClean="0"/>
              <a:t>Pilot </a:t>
            </a:r>
            <a:r>
              <a:rPr lang="en-GB" sz="1400" u="sng" dirty="0"/>
              <a:t>network of cooperation between highly specialised neurology, clinical neurophysiology and neurosurgery </a:t>
            </a:r>
            <a:r>
              <a:rPr lang="en-GB" sz="1400" u="sng" dirty="0" smtClean="0"/>
              <a:t>centres</a:t>
            </a:r>
            <a:r>
              <a:rPr lang="en-GB" sz="1400" dirty="0" smtClean="0"/>
              <a:t>: to </a:t>
            </a:r>
            <a:r>
              <a:rPr lang="en-GB" sz="1400" dirty="0"/>
              <a:t>promote cooperation and to test and exchange standards and best practices on highly specialised and complex neurological and neurosurgical conditions, such as refractory epilepsy, severe craniofacial conditions, brachialis plexus injuries, refractory neuropathic pain, hereditary ataxia and paraplegia, multiple sclerosis and complex </a:t>
            </a:r>
            <a:r>
              <a:rPr lang="en-GB" sz="1400" dirty="0" err="1"/>
              <a:t>cerebro</a:t>
            </a:r>
            <a:r>
              <a:rPr lang="en-GB" sz="1400" dirty="0"/>
              <a:t>-vascular conditions</a:t>
            </a:r>
            <a:r>
              <a:rPr lang="en-GB" sz="1400" dirty="0" smtClean="0"/>
              <a:t>.</a:t>
            </a:r>
          </a:p>
          <a:p>
            <a:pPr marL="0" indent="0">
              <a:buClr>
                <a:schemeClr val="accent6"/>
              </a:buClr>
              <a:buNone/>
            </a:pPr>
            <a:r>
              <a:rPr lang="en-GB" sz="1400" b="1" dirty="0"/>
              <a:t>[Project grant] 	Indicative amount: EUR 1 500 000 </a:t>
            </a:r>
          </a:p>
          <a:p>
            <a:pPr marL="0" indent="0">
              <a:buClr>
                <a:schemeClr val="accent6"/>
              </a:buClr>
              <a:buNone/>
            </a:pPr>
            <a:endParaRPr lang="en-GB" sz="1400" dirty="0"/>
          </a:p>
          <a:p>
            <a:pPr marL="0" indent="0">
              <a:buNone/>
            </a:pPr>
            <a:endParaRPr lang="en-GB" sz="1400" i="0" dirty="0" smtClean="0"/>
          </a:p>
        </p:txBody>
      </p:sp>
    </p:spTree>
    <p:extLst>
      <p:ext uri="{BB962C8B-B14F-4D97-AF65-F5344CB8AC3E}">
        <p14:creationId xmlns:p14="http://schemas.microsoft.com/office/powerpoint/2010/main" val="2660524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Call 6:</a:t>
            </a:r>
            <a:br>
              <a:rPr lang="fr-BE" sz="1600" dirty="0" smtClean="0"/>
            </a:br>
            <a:r>
              <a:rPr lang="fr-BE" sz="1600" dirty="0" smtClean="0"/>
              <a:t>4.2.4.5 </a:t>
            </a:r>
            <a:r>
              <a:rPr lang="en-GB" sz="1600" dirty="0"/>
              <a:t>Support to an information network on lung mesothelioma</a:t>
            </a:r>
          </a:p>
        </p:txBody>
      </p:sp>
      <p:sp>
        <p:nvSpPr>
          <p:cNvPr id="3" name="Content Placeholder 2"/>
          <p:cNvSpPr>
            <a:spLocks noGrp="1"/>
          </p:cNvSpPr>
          <p:nvPr>
            <p:ph idx="1"/>
          </p:nvPr>
        </p:nvSpPr>
        <p:spPr/>
        <p:txBody>
          <a:bodyPr/>
          <a:lstStyle/>
          <a:p>
            <a:pPr>
              <a:buClr>
                <a:schemeClr val="accent6"/>
              </a:buClr>
              <a:buFont typeface="Arial" pitchFamily="34" charset="0"/>
              <a:buChar char="•"/>
            </a:pPr>
            <a:r>
              <a:rPr lang="en-GB" sz="1400" dirty="0"/>
              <a:t>The aim of this action is to support the </a:t>
            </a:r>
            <a:r>
              <a:rPr lang="en-GB" sz="1400" u="sng" dirty="0"/>
              <a:t>creation of an information network focusing on best practices for treatment of lung mesothelioma</a:t>
            </a:r>
            <a:r>
              <a:rPr lang="en-GB" sz="1400" dirty="0"/>
              <a:t>, which is becoming a rare disease owing to successful prevention efforts, and their dissemination. </a:t>
            </a:r>
            <a:endParaRPr lang="en-GB" sz="1400" dirty="0" smtClean="0"/>
          </a:p>
          <a:p>
            <a:pPr>
              <a:buClr>
                <a:schemeClr val="accent6"/>
              </a:buClr>
              <a:buFont typeface="Arial" pitchFamily="34" charset="0"/>
              <a:buChar char="•"/>
            </a:pPr>
            <a:r>
              <a:rPr lang="en-GB" sz="1400" dirty="0" smtClean="0"/>
              <a:t>The </a:t>
            </a:r>
            <a:r>
              <a:rPr lang="en-GB" sz="1400" dirty="0"/>
              <a:t>pooling of expertise is </a:t>
            </a:r>
            <a:r>
              <a:rPr lang="en-GB" sz="1400" u="sng" dirty="0"/>
              <a:t>expected to contribute to reduce costs for individual health systems</a:t>
            </a:r>
            <a:r>
              <a:rPr lang="en-GB" sz="1400" dirty="0"/>
              <a:t>. </a:t>
            </a:r>
            <a:endParaRPr lang="en-GB" sz="1400" dirty="0" smtClean="0"/>
          </a:p>
          <a:p>
            <a:pPr>
              <a:buClr>
                <a:schemeClr val="accent6"/>
              </a:buClr>
              <a:buFont typeface="Arial" pitchFamily="34" charset="0"/>
              <a:buChar char="•"/>
            </a:pPr>
            <a:r>
              <a:rPr lang="en-GB" sz="1400" dirty="0" smtClean="0"/>
              <a:t>This </a:t>
            </a:r>
            <a:r>
              <a:rPr lang="en-GB" sz="1400" dirty="0"/>
              <a:t>action should exclude European Commission activities on the protection of workers from the risks related to exposure to asbestos at </a:t>
            </a:r>
            <a:r>
              <a:rPr lang="en-GB" sz="1400" dirty="0" smtClean="0"/>
              <a:t>work.</a:t>
            </a:r>
          </a:p>
          <a:p>
            <a:pPr>
              <a:buClr>
                <a:schemeClr val="accent6"/>
              </a:buClr>
              <a:buFont typeface="Arial" pitchFamily="34" charset="0"/>
              <a:buChar char="•"/>
            </a:pPr>
            <a:endParaRPr lang="en-GB" sz="1400" dirty="0"/>
          </a:p>
          <a:p>
            <a:pPr marL="0" indent="0">
              <a:buClr>
                <a:schemeClr val="accent6"/>
              </a:buClr>
              <a:buNone/>
            </a:pPr>
            <a:r>
              <a:rPr lang="en-GB" sz="1400" b="1" dirty="0"/>
              <a:t>[Project </a:t>
            </a:r>
            <a:r>
              <a:rPr lang="en-GB" sz="1400" b="1" dirty="0" smtClean="0"/>
              <a:t>grant] </a:t>
            </a:r>
            <a:r>
              <a:rPr lang="en-GB" sz="1400" b="1" dirty="0"/>
              <a:t>	Indicative amount: EUR 830 900</a:t>
            </a:r>
          </a:p>
        </p:txBody>
      </p:sp>
    </p:spTree>
    <p:extLst>
      <p:ext uri="{BB962C8B-B14F-4D97-AF65-F5344CB8AC3E}">
        <p14:creationId xmlns:p14="http://schemas.microsoft.com/office/powerpoint/2010/main" val="1837596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2" y="4406900"/>
            <a:ext cx="8421688" cy="1362075"/>
          </a:xfrm>
        </p:spPr>
        <p:txBody>
          <a:bodyPr/>
          <a:lstStyle/>
          <a:p>
            <a:r>
              <a:rPr lang="fr-BE" dirty="0" err="1" smtClean="0"/>
              <a:t>CallS</a:t>
            </a:r>
            <a:r>
              <a:rPr lang="fr-BE" dirty="0" smtClean="0"/>
              <a:t> for </a:t>
            </a:r>
            <a:br>
              <a:rPr lang="fr-BE" dirty="0" smtClean="0"/>
            </a:br>
            <a:r>
              <a:rPr lang="fr-BE" dirty="0" smtClean="0"/>
              <a:t>PROPOSALS 2013</a:t>
            </a:r>
            <a:endParaRPr lang="en-US" dirty="0"/>
          </a:p>
        </p:txBody>
      </p:sp>
    </p:spTree>
    <p:extLst>
      <p:ext uri="{BB962C8B-B14F-4D97-AF65-F5344CB8AC3E}">
        <p14:creationId xmlns:p14="http://schemas.microsoft.com/office/powerpoint/2010/main" val="9611886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New Financial </a:t>
            </a:r>
            <a:r>
              <a:rPr lang="fr-BE" dirty="0" err="1" smtClean="0"/>
              <a:t>Regulation</a:t>
            </a:r>
            <a:r>
              <a:rPr lang="fr-BE" dirty="0"/>
              <a:t> </a:t>
            </a:r>
            <a:r>
              <a:rPr lang="fr-BE" dirty="0" smtClean="0"/>
              <a:t>(FR</a:t>
            </a:r>
            <a:r>
              <a:rPr lang="fr-BE" dirty="0" smtClean="0"/>
              <a:t>)</a:t>
            </a:r>
            <a:endParaRPr lang="en-GB" dirty="0"/>
          </a:p>
        </p:txBody>
      </p:sp>
      <p:sp>
        <p:nvSpPr>
          <p:cNvPr id="3" name="Content Placeholder 2"/>
          <p:cNvSpPr>
            <a:spLocks noGrp="1"/>
          </p:cNvSpPr>
          <p:nvPr>
            <p:ph idx="1"/>
          </p:nvPr>
        </p:nvSpPr>
        <p:spPr>
          <a:xfrm>
            <a:off x="457200" y="2492375"/>
            <a:ext cx="8229600" cy="3960961"/>
          </a:xfrm>
        </p:spPr>
        <p:txBody>
          <a:bodyPr/>
          <a:lstStyle/>
          <a:p>
            <a:pPr>
              <a:buClr>
                <a:schemeClr val="accent6"/>
              </a:buClr>
            </a:pPr>
            <a:r>
              <a:rPr lang="en-US" sz="2800" dirty="0" smtClean="0"/>
              <a:t>Applicable from 01 January 2013</a:t>
            </a:r>
          </a:p>
          <a:p>
            <a:pPr>
              <a:buClr>
                <a:schemeClr val="accent6"/>
              </a:buClr>
            </a:pPr>
            <a:endParaRPr lang="en-US" sz="2800" dirty="0" smtClean="0"/>
          </a:p>
          <a:p>
            <a:pPr>
              <a:buClr>
                <a:schemeClr val="accent6"/>
              </a:buClr>
            </a:pPr>
            <a:r>
              <a:rPr lang="en-US" sz="2800" dirty="0" smtClean="0"/>
              <a:t>All grants: </a:t>
            </a:r>
            <a:r>
              <a:rPr lang="en-US" sz="2800" u="sng" dirty="0" smtClean="0"/>
              <a:t>Change – from "negotiation" to "adjustment"</a:t>
            </a:r>
            <a:r>
              <a:rPr lang="en-US" sz="2800" dirty="0" smtClean="0"/>
              <a:t> – in the light of the recommendations of the evaluation committee</a:t>
            </a:r>
          </a:p>
          <a:p>
            <a:pPr marL="0" indent="0">
              <a:buClr>
                <a:schemeClr val="accent6"/>
              </a:buClr>
              <a:buNone/>
            </a:pPr>
            <a:endParaRPr lang="en-US" sz="2800" dirty="0" smtClean="0"/>
          </a:p>
          <a:p>
            <a:pPr>
              <a:buClr>
                <a:schemeClr val="accent6"/>
              </a:buClr>
            </a:pPr>
            <a:r>
              <a:rPr lang="en-US" sz="2800" dirty="0" smtClean="0"/>
              <a:t>All grants: </a:t>
            </a:r>
            <a:r>
              <a:rPr lang="en-US" sz="2800" u="sng" dirty="0" smtClean="0"/>
              <a:t>New "time to contract</a:t>
            </a:r>
            <a:r>
              <a:rPr lang="en-US" sz="2800" dirty="0" smtClean="0"/>
              <a:t>" </a:t>
            </a:r>
          </a:p>
          <a:p>
            <a:pPr>
              <a:buClr>
                <a:schemeClr val="accent6"/>
              </a:buClr>
            </a:pPr>
            <a:endParaRPr lang="en-US" sz="1800" dirty="0"/>
          </a:p>
        </p:txBody>
      </p:sp>
    </p:spTree>
    <p:extLst>
      <p:ext uri="{BB962C8B-B14F-4D97-AF65-F5344CB8AC3E}">
        <p14:creationId xmlns:p14="http://schemas.microsoft.com/office/powerpoint/2010/main" val="15407801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fr-BE" dirty="0" smtClean="0"/>
              <a:t>Time to </a:t>
            </a:r>
            <a:r>
              <a:rPr lang="fr-BE" dirty="0" err="1" smtClean="0"/>
              <a:t>grant</a:t>
            </a:r>
            <a:r>
              <a:rPr lang="fr-BE" dirty="0" smtClean="0"/>
              <a:t> - 2013</a:t>
            </a:r>
            <a:endParaRPr lang="en-GB" dirty="0" smtClean="0"/>
          </a:p>
        </p:txBody>
      </p:sp>
      <p:cxnSp>
        <p:nvCxnSpPr>
          <p:cNvPr id="8195" name="Straight Connector 4"/>
          <p:cNvCxnSpPr>
            <a:cxnSpLocks noChangeShapeType="1"/>
          </p:cNvCxnSpPr>
          <p:nvPr/>
        </p:nvCxnSpPr>
        <p:spPr bwMode="auto">
          <a:xfrm>
            <a:off x="1104900" y="4652963"/>
            <a:ext cx="6996113"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196" name="Straight Connector 10"/>
          <p:cNvCxnSpPr>
            <a:cxnSpLocks noChangeShapeType="1"/>
          </p:cNvCxnSpPr>
          <p:nvPr/>
        </p:nvCxnSpPr>
        <p:spPr bwMode="auto">
          <a:xfrm>
            <a:off x="1104900" y="4221163"/>
            <a:ext cx="0" cy="43180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819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4244975"/>
            <a:ext cx="12700"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4663" y="4221163"/>
            <a:ext cx="12700"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9" name="TextBox 12"/>
          <p:cNvSpPr txBox="1">
            <a:spLocks noChangeArrowheads="1"/>
          </p:cNvSpPr>
          <p:nvPr/>
        </p:nvSpPr>
        <p:spPr bwMode="auto">
          <a:xfrm>
            <a:off x="398463" y="5189538"/>
            <a:ext cx="1414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deadline</a:t>
            </a:r>
            <a:endParaRPr lang="en-GB" sz="2000">
              <a:solidFill>
                <a:srgbClr val="2D5EC1"/>
              </a:solidFill>
            </a:endParaRPr>
          </a:p>
        </p:txBody>
      </p:sp>
      <p:sp>
        <p:nvSpPr>
          <p:cNvPr id="8200" name="TextBox 19"/>
          <p:cNvSpPr txBox="1">
            <a:spLocks noChangeArrowheads="1"/>
          </p:cNvSpPr>
          <p:nvPr/>
        </p:nvSpPr>
        <p:spPr bwMode="auto">
          <a:xfrm>
            <a:off x="4211638" y="4941888"/>
            <a:ext cx="204787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Information </a:t>
            </a:r>
          </a:p>
          <a:p>
            <a:pPr eaLnBrk="1" hangingPunct="1"/>
            <a:r>
              <a:rPr lang="fr-BE" sz="2000">
                <a:solidFill>
                  <a:srgbClr val="2D5EC1"/>
                </a:solidFill>
              </a:rPr>
              <a:t>to applicants</a:t>
            </a:r>
            <a:endParaRPr lang="en-GB" sz="2000">
              <a:solidFill>
                <a:srgbClr val="2D5EC1"/>
              </a:solidFill>
            </a:endParaRPr>
          </a:p>
        </p:txBody>
      </p:sp>
      <p:sp>
        <p:nvSpPr>
          <p:cNvPr id="8201" name="TextBox 20"/>
          <p:cNvSpPr txBox="1">
            <a:spLocks noChangeArrowheads="1"/>
          </p:cNvSpPr>
          <p:nvPr/>
        </p:nvSpPr>
        <p:spPr bwMode="auto">
          <a:xfrm>
            <a:off x="7037388" y="4989513"/>
            <a:ext cx="19986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Legal</a:t>
            </a:r>
          </a:p>
          <a:p>
            <a:pPr eaLnBrk="1" hangingPunct="1"/>
            <a:r>
              <a:rPr lang="fr-BE" sz="2000">
                <a:solidFill>
                  <a:srgbClr val="2D5EC1"/>
                </a:solidFill>
              </a:rPr>
              <a:t>commitment</a:t>
            </a:r>
            <a:endParaRPr lang="en-GB" sz="2000">
              <a:solidFill>
                <a:srgbClr val="2D5EC1"/>
              </a:solidFill>
            </a:endParaRPr>
          </a:p>
        </p:txBody>
      </p:sp>
      <p:sp>
        <p:nvSpPr>
          <p:cNvPr id="8202" name="TextBox 21"/>
          <p:cNvSpPr txBox="1">
            <a:spLocks noChangeArrowheads="1"/>
          </p:cNvSpPr>
          <p:nvPr/>
        </p:nvSpPr>
        <p:spPr bwMode="auto">
          <a:xfrm>
            <a:off x="2411413" y="3373438"/>
            <a:ext cx="1538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6 months</a:t>
            </a:r>
            <a:endParaRPr lang="en-GB" sz="2000">
              <a:solidFill>
                <a:srgbClr val="2D5EC1"/>
              </a:solidFill>
            </a:endParaRPr>
          </a:p>
        </p:txBody>
      </p:sp>
      <p:sp>
        <p:nvSpPr>
          <p:cNvPr id="8203" name="TextBox 22"/>
          <p:cNvSpPr txBox="1">
            <a:spLocks noChangeArrowheads="1"/>
          </p:cNvSpPr>
          <p:nvPr/>
        </p:nvSpPr>
        <p:spPr bwMode="auto">
          <a:xfrm>
            <a:off x="5795963" y="3357563"/>
            <a:ext cx="1538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3 months</a:t>
            </a:r>
            <a:endParaRPr lang="en-GB" sz="2000">
              <a:solidFill>
                <a:srgbClr val="2D5EC1"/>
              </a:solidFill>
            </a:endParaRPr>
          </a:p>
        </p:txBody>
      </p:sp>
      <p:sp>
        <p:nvSpPr>
          <p:cNvPr id="8204" name="Down Arrow 13"/>
          <p:cNvSpPr>
            <a:spLocks noChangeArrowheads="1"/>
          </p:cNvSpPr>
          <p:nvPr/>
        </p:nvSpPr>
        <p:spPr bwMode="auto">
          <a:xfrm>
            <a:off x="5795963" y="1196975"/>
            <a:ext cx="1241425" cy="2176463"/>
          </a:xfrm>
          <a:prstGeom prst="downArrow">
            <a:avLst>
              <a:gd name="adj1" fmla="val 50000"/>
              <a:gd name="adj2" fmla="val 49966"/>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3175"/>
            <a:endParaRPr lang="en-US"/>
          </a:p>
        </p:txBody>
      </p:sp>
    </p:spTree>
    <p:extLst>
      <p:ext uri="{BB962C8B-B14F-4D97-AF65-F5344CB8AC3E}">
        <p14:creationId xmlns:p14="http://schemas.microsoft.com/office/powerpoint/2010/main" val="80832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fr-BE" smtClean="0"/>
              <a:t>Time to grant – 2012</a:t>
            </a:r>
            <a:endParaRPr lang="en-GB" smtClean="0"/>
          </a:p>
        </p:txBody>
      </p:sp>
      <p:cxnSp>
        <p:nvCxnSpPr>
          <p:cNvPr id="7171" name="Straight Connector 4"/>
          <p:cNvCxnSpPr>
            <a:cxnSpLocks noChangeShapeType="1"/>
          </p:cNvCxnSpPr>
          <p:nvPr/>
        </p:nvCxnSpPr>
        <p:spPr bwMode="auto">
          <a:xfrm>
            <a:off x="1104900" y="4652963"/>
            <a:ext cx="6996113" cy="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72" name="Straight Connector 10"/>
          <p:cNvCxnSpPr>
            <a:cxnSpLocks noChangeShapeType="1"/>
          </p:cNvCxnSpPr>
          <p:nvPr/>
        </p:nvCxnSpPr>
        <p:spPr bwMode="auto">
          <a:xfrm>
            <a:off x="1104900" y="4221163"/>
            <a:ext cx="0" cy="431800"/>
          </a:xfrm>
          <a:prstGeom prst="line">
            <a:avLst/>
          </a:prstGeom>
          <a:noFill/>
          <a:ln w="9525" algn="ctr">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17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4221163"/>
            <a:ext cx="12700"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4663" y="4221163"/>
            <a:ext cx="12700"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5" name="TextBox 12"/>
          <p:cNvSpPr txBox="1">
            <a:spLocks noChangeArrowheads="1"/>
          </p:cNvSpPr>
          <p:nvPr/>
        </p:nvSpPr>
        <p:spPr bwMode="auto">
          <a:xfrm>
            <a:off x="398463" y="4941888"/>
            <a:ext cx="1447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Deadline</a:t>
            </a:r>
            <a:endParaRPr lang="en-GB" sz="2000">
              <a:solidFill>
                <a:srgbClr val="2D5EC1"/>
              </a:solidFill>
            </a:endParaRPr>
          </a:p>
        </p:txBody>
      </p:sp>
      <p:sp>
        <p:nvSpPr>
          <p:cNvPr id="7176" name="TextBox 19"/>
          <p:cNvSpPr txBox="1">
            <a:spLocks noChangeArrowheads="1"/>
          </p:cNvSpPr>
          <p:nvPr/>
        </p:nvSpPr>
        <p:spPr bwMode="auto">
          <a:xfrm>
            <a:off x="3492500" y="4941888"/>
            <a:ext cx="2046288"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Information </a:t>
            </a:r>
          </a:p>
          <a:p>
            <a:pPr eaLnBrk="1" hangingPunct="1"/>
            <a:r>
              <a:rPr lang="fr-BE" sz="2000">
                <a:solidFill>
                  <a:srgbClr val="2D5EC1"/>
                </a:solidFill>
              </a:rPr>
              <a:t>to applicants</a:t>
            </a:r>
            <a:endParaRPr lang="en-GB" sz="2000">
              <a:solidFill>
                <a:srgbClr val="2D5EC1"/>
              </a:solidFill>
            </a:endParaRPr>
          </a:p>
        </p:txBody>
      </p:sp>
      <p:sp>
        <p:nvSpPr>
          <p:cNvPr id="7177" name="TextBox 20"/>
          <p:cNvSpPr txBox="1">
            <a:spLocks noChangeArrowheads="1"/>
          </p:cNvSpPr>
          <p:nvPr/>
        </p:nvSpPr>
        <p:spPr bwMode="auto">
          <a:xfrm>
            <a:off x="7037388" y="4989513"/>
            <a:ext cx="19986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Legal</a:t>
            </a:r>
          </a:p>
          <a:p>
            <a:pPr eaLnBrk="1" hangingPunct="1"/>
            <a:r>
              <a:rPr lang="fr-BE" sz="2000">
                <a:solidFill>
                  <a:srgbClr val="2D5EC1"/>
                </a:solidFill>
              </a:rPr>
              <a:t>commitment</a:t>
            </a:r>
            <a:endParaRPr lang="en-GB" sz="2000">
              <a:solidFill>
                <a:srgbClr val="2D5EC1"/>
              </a:solidFill>
            </a:endParaRPr>
          </a:p>
        </p:txBody>
      </p:sp>
      <p:sp>
        <p:nvSpPr>
          <p:cNvPr id="7178" name="TextBox 21"/>
          <p:cNvSpPr txBox="1">
            <a:spLocks noChangeArrowheads="1"/>
          </p:cNvSpPr>
          <p:nvPr/>
        </p:nvSpPr>
        <p:spPr bwMode="auto">
          <a:xfrm>
            <a:off x="1979613" y="3373438"/>
            <a:ext cx="1538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4 months</a:t>
            </a:r>
            <a:endParaRPr lang="en-GB" sz="2000">
              <a:solidFill>
                <a:srgbClr val="2D5EC1"/>
              </a:solidFill>
            </a:endParaRPr>
          </a:p>
        </p:txBody>
      </p:sp>
      <p:sp>
        <p:nvSpPr>
          <p:cNvPr id="7179" name="TextBox 22"/>
          <p:cNvSpPr txBox="1">
            <a:spLocks noChangeArrowheads="1"/>
          </p:cNvSpPr>
          <p:nvPr/>
        </p:nvSpPr>
        <p:spPr bwMode="auto">
          <a:xfrm>
            <a:off x="5795963" y="3357563"/>
            <a:ext cx="1844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600" b="1">
                <a:solidFill>
                  <a:srgbClr val="FFD624"/>
                </a:solidFill>
                <a:latin typeface="Verdana" pitchFamily="34" charset="0"/>
              </a:defRPr>
            </a:lvl1pPr>
            <a:lvl2pPr marL="742950" indent="-285750" eaLnBrk="0" hangingPunct="0">
              <a:defRPr sz="7600" b="1">
                <a:solidFill>
                  <a:srgbClr val="FFD624"/>
                </a:solidFill>
                <a:latin typeface="Verdana" pitchFamily="34" charset="0"/>
              </a:defRPr>
            </a:lvl2pPr>
            <a:lvl3pPr marL="1143000" indent="-228600" eaLnBrk="0" hangingPunct="0">
              <a:defRPr sz="7600" b="1">
                <a:solidFill>
                  <a:srgbClr val="FFD624"/>
                </a:solidFill>
                <a:latin typeface="Verdana" pitchFamily="34" charset="0"/>
              </a:defRPr>
            </a:lvl3pPr>
            <a:lvl4pPr marL="1600200" indent="-228600" eaLnBrk="0" hangingPunct="0">
              <a:defRPr sz="7600" b="1">
                <a:solidFill>
                  <a:srgbClr val="FFD624"/>
                </a:solidFill>
                <a:latin typeface="Verdana" pitchFamily="34" charset="0"/>
              </a:defRPr>
            </a:lvl4pPr>
            <a:lvl5pPr marL="2057400" indent="-228600" eaLnBrk="0" hangingPunct="0">
              <a:defRPr sz="7600" b="1">
                <a:solidFill>
                  <a:srgbClr val="FFD624"/>
                </a:solidFill>
                <a:latin typeface="Verdana" pitchFamily="34" charset="0"/>
              </a:defRPr>
            </a:lvl5pPr>
            <a:lvl6pPr marL="2514600" indent="-228600" eaLnBrk="0" fontAlgn="base" hangingPunct="0">
              <a:spcBef>
                <a:spcPct val="0"/>
              </a:spcBef>
              <a:spcAft>
                <a:spcPct val="0"/>
              </a:spcAft>
              <a:defRPr sz="7600" b="1">
                <a:solidFill>
                  <a:srgbClr val="FFD624"/>
                </a:solidFill>
                <a:latin typeface="Verdana" pitchFamily="34" charset="0"/>
              </a:defRPr>
            </a:lvl6pPr>
            <a:lvl7pPr marL="2971800" indent="-228600" eaLnBrk="0" fontAlgn="base" hangingPunct="0">
              <a:spcBef>
                <a:spcPct val="0"/>
              </a:spcBef>
              <a:spcAft>
                <a:spcPct val="0"/>
              </a:spcAft>
              <a:defRPr sz="7600" b="1">
                <a:solidFill>
                  <a:srgbClr val="FFD624"/>
                </a:solidFill>
                <a:latin typeface="Verdana" pitchFamily="34" charset="0"/>
              </a:defRPr>
            </a:lvl7pPr>
            <a:lvl8pPr marL="3429000" indent="-228600" eaLnBrk="0" fontAlgn="base" hangingPunct="0">
              <a:spcBef>
                <a:spcPct val="0"/>
              </a:spcBef>
              <a:spcAft>
                <a:spcPct val="0"/>
              </a:spcAft>
              <a:defRPr sz="7600" b="1">
                <a:solidFill>
                  <a:srgbClr val="FFD624"/>
                </a:solidFill>
                <a:latin typeface="Verdana" pitchFamily="34" charset="0"/>
              </a:defRPr>
            </a:lvl8pPr>
            <a:lvl9pPr marL="3886200" indent="-228600" eaLnBrk="0" fontAlgn="base" hangingPunct="0">
              <a:spcBef>
                <a:spcPct val="0"/>
              </a:spcBef>
              <a:spcAft>
                <a:spcPct val="0"/>
              </a:spcAft>
              <a:defRPr sz="7600" b="1">
                <a:solidFill>
                  <a:srgbClr val="FFD624"/>
                </a:solidFill>
                <a:latin typeface="Verdana" pitchFamily="34" charset="0"/>
              </a:defRPr>
            </a:lvl9pPr>
          </a:lstStyle>
          <a:p>
            <a:pPr eaLnBrk="1" hangingPunct="1"/>
            <a:r>
              <a:rPr lang="fr-BE" sz="2000">
                <a:solidFill>
                  <a:srgbClr val="2D5EC1"/>
                </a:solidFill>
              </a:rPr>
              <a:t>5-9 months</a:t>
            </a:r>
            <a:endParaRPr lang="en-GB" sz="2000">
              <a:solidFill>
                <a:srgbClr val="2D5EC1"/>
              </a:solidFill>
            </a:endParaRPr>
          </a:p>
        </p:txBody>
      </p:sp>
      <p:sp>
        <p:nvSpPr>
          <p:cNvPr id="7180" name="Down Arrow 13"/>
          <p:cNvSpPr>
            <a:spLocks noChangeArrowheads="1"/>
          </p:cNvSpPr>
          <p:nvPr/>
        </p:nvSpPr>
        <p:spPr bwMode="auto">
          <a:xfrm>
            <a:off x="6092825" y="1196975"/>
            <a:ext cx="1241425" cy="2176463"/>
          </a:xfrm>
          <a:prstGeom prst="downArrow">
            <a:avLst>
              <a:gd name="adj1" fmla="val 50000"/>
              <a:gd name="adj2" fmla="val 49966"/>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3175"/>
            <a:endParaRPr lang="en-US"/>
          </a:p>
        </p:txBody>
      </p:sp>
    </p:spTree>
    <p:extLst>
      <p:ext uri="{BB962C8B-B14F-4D97-AF65-F5344CB8AC3E}">
        <p14:creationId xmlns:p14="http://schemas.microsoft.com/office/powerpoint/2010/main" val="8456178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Implications of "Time to </a:t>
            </a:r>
            <a:r>
              <a:rPr lang="fr-BE" dirty="0" err="1" smtClean="0"/>
              <a:t>contract</a:t>
            </a:r>
            <a:r>
              <a:rPr lang="fr-BE" dirty="0" smtClean="0"/>
              <a:t>"</a:t>
            </a:r>
            <a:endParaRPr lang="en-GB" dirty="0"/>
          </a:p>
        </p:txBody>
      </p:sp>
      <p:sp>
        <p:nvSpPr>
          <p:cNvPr id="3" name="Content Placeholder 2"/>
          <p:cNvSpPr>
            <a:spLocks noGrp="1"/>
          </p:cNvSpPr>
          <p:nvPr>
            <p:ph idx="1"/>
          </p:nvPr>
        </p:nvSpPr>
        <p:spPr>
          <a:xfrm>
            <a:off x="457200" y="2276872"/>
            <a:ext cx="8229600" cy="3529013"/>
          </a:xfrm>
        </p:spPr>
        <p:txBody>
          <a:bodyPr/>
          <a:lstStyle/>
          <a:p>
            <a:pPr>
              <a:buClr>
                <a:schemeClr val="accent6"/>
              </a:buClr>
            </a:pPr>
            <a:r>
              <a:rPr lang="en-GB" sz="1600" dirty="0" smtClean="0"/>
              <a:t>The </a:t>
            </a:r>
            <a:r>
              <a:rPr lang="en-GB" sz="1600" dirty="0"/>
              <a:t>"financial identification form" has to be submitted by the applicant (main partner)</a:t>
            </a:r>
          </a:p>
          <a:p>
            <a:pPr>
              <a:buClr>
                <a:schemeClr val="accent6"/>
              </a:buClr>
            </a:pPr>
            <a:r>
              <a:rPr lang="en-GB" sz="1600" dirty="0" smtClean="0"/>
              <a:t>Declarations </a:t>
            </a:r>
            <a:r>
              <a:rPr lang="en-GB" sz="1600" dirty="0"/>
              <a:t>of honour have to be submitted </a:t>
            </a:r>
            <a:r>
              <a:rPr lang="en-GB" sz="1600" b="1" u="sng" dirty="0"/>
              <a:t>as originals from all partners</a:t>
            </a:r>
            <a:r>
              <a:rPr lang="en-GB" sz="1600" dirty="0"/>
              <a:t>, not as copies</a:t>
            </a:r>
          </a:p>
          <a:p>
            <a:pPr>
              <a:buClr>
                <a:schemeClr val="accent6"/>
              </a:buClr>
            </a:pPr>
            <a:r>
              <a:rPr lang="en-GB" sz="1600" dirty="0" smtClean="0"/>
              <a:t>Legal </a:t>
            </a:r>
            <a:r>
              <a:rPr lang="en-GB" sz="1600" dirty="0"/>
              <a:t>entity forms (originals) have to be submitted for </a:t>
            </a:r>
            <a:r>
              <a:rPr lang="en-GB" sz="1600" b="1" u="sng" dirty="0"/>
              <a:t>all partners</a:t>
            </a:r>
          </a:p>
          <a:p>
            <a:pPr>
              <a:buClr>
                <a:schemeClr val="accent6"/>
              </a:buClr>
            </a:pPr>
            <a:endParaRPr lang="en-GB" sz="1600" dirty="0" smtClean="0"/>
          </a:p>
          <a:p>
            <a:pPr>
              <a:buClr>
                <a:schemeClr val="accent6"/>
              </a:buClr>
            </a:pPr>
            <a:r>
              <a:rPr lang="en-GB" sz="1600" dirty="0" smtClean="0"/>
              <a:t>The </a:t>
            </a:r>
            <a:r>
              <a:rPr lang="en-GB" sz="1600" dirty="0"/>
              <a:t>following documents have to be submitted for </a:t>
            </a:r>
            <a:r>
              <a:rPr lang="en-GB" sz="1600" b="1" u="sng" dirty="0"/>
              <a:t>all private partners</a:t>
            </a:r>
            <a:r>
              <a:rPr lang="en-GB" sz="1600" dirty="0"/>
              <a:t>:</a:t>
            </a:r>
          </a:p>
          <a:p>
            <a:pPr lvl="1">
              <a:buClr>
                <a:schemeClr val="accent6"/>
              </a:buClr>
            </a:pPr>
            <a:r>
              <a:rPr lang="en-GB" sz="1600" b="0" dirty="0" smtClean="0"/>
              <a:t>The </a:t>
            </a:r>
            <a:r>
              <a:rPr lang="en-GB" sz="1600" b="0" dirty="0"/>
              <a:t>official registration certificate of the association</a:t>
            </a:r>
          </a:p>
          <a:p>
            <a:pPr lvl="1">
              <a:buClr>
                <a:schemeClr val="accent6"/>
              </a:buClr>
            </a:pPr>
            <a:r>
              <a:rPr lang="en-GB" sz="1600" b="0" dirty="0" smtClean="0"/>
              <a:t>The </a:t>
            </a:r>
            <a:r>
              <a:rPr lang="en-GB" sz="1600" b="0" dirty="0"/>
              <a:t>organisation's status/articles of association</a:t>
            </a:r>
          </a:p>
          <a:p>
            <a:pPr lvl="1">
              <a:buClr>
                <a:schemeClr val="accent6"/>
              </a:buClr>
            </a:pPr>
            <a:r>
              <a:rPr lang="en-GB" sz="1600" b="0" dirty="0" smtClean="0"/>
              <a:t>Profit </a:t>
            </a:r>
            <a:r>
              <a:rPr lang="en-GB" sz="1600" b="0" dirty="0"/>
              <a:t>and loss accounts for the last 2 years for which the accounts are closed</a:t>
            </a:r>
          </a:p>
          <a:p>
            <a:pPr lvl="1">
              <a:buClr>
                <a:schemeClr val="accent6"/>
              </a:buClr>
            </a:pPr>
            <a:r>
              <a:rPr lang="en-GB" sz="1600" b="0" dirty="0" smtClean="0"/>
              <a:t>Balance </a:t>
            </a:r>
            <a:r>
              <a:rPr lang="en-GB" sz="1600" b="0" dirty="0"/>
              <a:t>sheet</a:t>
            </a:r>
          </a:p>
          <a:p>
            <a:pPr lvl="1">
              <a:buClr>
                <a:schemeClr val="accent6"/>
              </a:buClr>
            </a:pPr>
            <a:r>
              <a:rPr lang="en-GB" sz="1600" b="0" dirty="0" smtClean="0"/>
              <a:t>Financial </a:t>
            </a:r>
            <a:r>
              <a:rPr lang="en-GB" sz="1600" b="0" dirty="0"/>
              <a:t>viability form</a:t>
            </a:r>
          </a:p>
        </p:txBody>
      </p:sp>
    </p:spTree>
    <p:extLst>
      <p:ext uri="{BB962C8B-B14F-4D97-AF65-F5344CB8AC3E}">
        <p14:creationId xmlns:p14="http://schemas.microsoft.com/office/powerpoint/2010/main" val="3144729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4925" y="1052513"/>
            <a:ext cx="5689600" cy="863600"/>
          </a:xfrm>
        </p:spPr>
        <p:txBody>
          <a:bodyPr/>
          <a:lstStyle/>
          <a:p>
            <a:pPr indent="0" eaLnBrk="1" hangingPunct="1"/>
            <a:r>
              <a:rPr lang="fr-LU" smtClean="0"/>
              <a:t>Declarations of Honour</a:t>
            </a:r>
            <a:endParaRPr lang="en-GB" smtClean="0"/>
          </a:p>
        </p:txBody>
      </p:sp>
      <p:sp>
        <p:nvSpPr>
          <p:cNvPr id="36867" name="Rectangle 3"/>
          <p:cNvSpPr>
            <a:spLocks noGrp="1" noChangeArrowheads="1"/>
          </p:cNvSpPr>
          <p:nvPr>
            <p:ph type="body" idx="1"/>
          </p:nvPr>
        </p:nvSpPr>
        <p:spPr>
          <a:xfrm>
            <a:off x="250825" y="1989138"/>
            <a:ext cx="5473700" cy="3959225"/>
          </a:xfrm>
        </p:spPr>
        <p:txBody>
          <a:bodyPr/>
          <a:lstStyle/>
          <a:p>
            <a:pPr marL="450850" indent="-450850" eaLnBrk="1" hangingPunct="1">
              <a:buFont typeface="Wingdings" pitchFamily="2" charset="2"/>
              <a:buChar char="Ø"/>
            </a:pPr>
            <a:r>
              <a:rPr lang="en-US" u="sng" dirty="0" smtClean="0"/>
              <a:t>Original of the Declaration </a:t>
            </a:r>
            <a:r>
              <a:rPr lang="en-US" dirty="0" smtClean="0"/>
              <a:t>of </a:t>
            </a:r>
            <a:r>
              <a:rPr lang="en-US" dirty="0" err="1" smtClean="0"/>
              <a:t>Honour</a:t>
            </a:r>
            <a:r>
              <a:rPr lang="en-US" dirty="0" smtClean="0"/>
              <a:t>, duly signed and stamped, is required from the </a:t>
            </a:r>
            <a:r>
              <a:rPr lang="en-US" u="sng" dirty="0" smtClean="0"/>
              <a:t>main applicant</a:t>
            </a:r>
          </a:p>
          <a:p>
            <a:pPr marL="450850" indent="-450850" eaLnBrk="1" hangingPunct="1">
              <a:buFont typeface="Wingdings" pitchFamily="2" charset="2"/>
              <a:buChar char="Ø"/>
            </a:pPr>
            <a:endParaRPr lang="en-US" dirty="0" smtClean="0"/>
          </a:p>
          <a:p>
            <a:pPr marL="450850" indent="-450850" eaLnBrk="1" hangingPunct="1">
              <a:buFont typeface="Wingdings" pitchFamily="2" charset="2"/>
              <a:buChar char="Ø"/>
            </a:pPr>
            <a:r>
              <a:rPr lang="en-US" u="sng" dirty="0" smtClean="0"/>
              <a:t>Original of the Declaration </a:t>
            </a:r>
            <a:r>
              <a:rPr lang="en-US" dirty="0" smtClean="0"/>
              <a:t>of </a:t>
            </a:r>
            <a:r>
              <a:rPr lang="en-US" dirty="0" err="1" smtClean="0"/>
              <a:t>Honour</a:t>
            </a:r>
            <a:r>
              <a:rPr lang="en-US" dirty="0" smtClean="0"/>
              <a:t>, duly signed and stamped,  is required from the </a:t>
            </a:r>
            <a:r>
              <a:rPr lang="en-US" u="sng" dirty="0" smtClean="0"/>
              <a:t>associated applicants</a:t>
            </a:r>
          </a:p>
        </p:txBody>
      </p:sp>
      <p:pic>
        <p:nvPicPr>
          <p:cNvPr id="368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5963" y="1341438"/>
            <a:ext cx="3160712" cy="4464050"/>
          </a:xfrm>
          <a:prstGeom prst="rect">
            <a:avLst/>
          </a:prstGeom>
          <a:noFill/>
          <a:ln w="317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5441581"/>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61950" y="1268413"/>
            <a:ext cx="5218113" cy="863600"/>
          </a:xfrm>
        </p:spPr>
        <p:txBody>
          <a:bodyPr/>
          <a:lstStyle/>
          <a:p>
            <a:pPr indent="0" eaLnBrk="1" hangingPunct="1"/>
            <a:r>
              <a:rPr lang="fr-LU" smtClean="0"/>
              <a:t>Obligatory checklist</a:t>
            </a:r>
            <a:endParaRPr lang="en-GB" smtClean="0"/>
          </a:p>
        </p:txBody>
      </p:sp>
      <p:sp>
        <p:nvSpPr>
          <p:cNvPr id="37891" name="Rectangle 3"/>
          <p:cNvSpPr>
            <a:spLocks noGrp="1" noChangeArrowheads="1"/>
          </p:cNvSpPr>
          <p:nvPr>
            <p:ph type="body" idx="1"/>
          </p:nvPr>
        </p:nvSpPr>
        <p:spPr>
          <a:xfrm>
            <a:off x="250825" y="2276475"/>
            <a:ext cx="4895850" cy="1871663"/>
          </a:xfrm>
        </p:spPr>
        <p:txBody>
          <a:bodyPr/>
          <a:lstStyle/>
          <a:p>
            <a:pPr marL="450850" indent="-450850" eaLnBrk="1" hangingPunct="1">
              <a:buFont typeface="Wingdings" pitchFamily="2" charset="2"/>
              <a:buChar char="Ø"/>
            </a:pPr>
            <a:r>
              <a:rPr lang="en-US" dirty="0" smtClean="0"/>
              <a:t>Original of the obligatory checklist, duly ticked and signed, is required from the main applicant</a:t>
            </a:r>
          </a:p>
        </p:txBody>
      </p:sp>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063" y="1125538"/>
            <a:ext cx="3308350" cy="4679950"/>
          </a:xfrm>
          <a:prstGeom prst="rect">
            <a:avLst/>
          </a:prstGeom>
          <a:noFill/>
          <a:ln w="317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chemeClr val="accent1"/>
                </a:solidFill>
              </a14:hiddenFill>
            </a:ext>
          </a:extLst>
        </p:spPr>
      </p:pic>
      <p:sp>
        <p:nvSpPr>
          <p:cNvPr id="37893" name="Rectangle 5"/>
          <p:cNvSpPr>
            <a:spLocks noChangeArrowheads="1"/>
          </p:cNvSpPr>
          <p:nvPr/>
        </p:nvSpPr>
        <p:spPr bwMode="auto">
          <a:xfrm>
            <a:off x="6732588" y="1412875"/>
            <a:ext cx="649287" cy="1444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989115467"/>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New Financial </a:t>
            </a:r>
            <a:r>
              <a:rPr lang="fr-BE" dirty="0" err="1" smtClean="0"/>
              <a:t>Regulation</a:t>
            </a:r>
            <a:r>
              <a:rPr lang="fr-BE" dirty="0"/>
              <a:t> </a:t>
            </a:r>
            <a:r>
              <a:rPr lang="fr-BE" dirty="0" smtClean="0"/>
              <a:t>(FR)</a:t>
            </a:r>
            <a:r>
              <a:rPr lang="fr-BE" dirty="0"/>
              <a:t> </a:t>
            </a:r>
            <a:r>
              <a:rPr lang="fr-BE" dirty="0" smtClean="0"/>
              <a:t>– </a:t>
            </a:r>
            <a:br>
              <a:rPr lang="fr-BE" dirty="0" smtClean="0"/>
            </a:br>
            <a:r>
              <a:rPr lang="fr-BE" dirty="0" smtClean="0"/>
              <a:t>Financial Changes</a:t>
            </a:r>
            <a:endParaRPr lang="en-GB" dirty="0"/>
          </a:p>
        </p:txBody>
      </p:sp>
      <p:sp>
        <p:nvSpPr>
          <p:cNvPr id="3" name="Content Placeholder 2"/>
          <p:cNvSpPr>
            <a:spLocks noGrp="1"/>
          </p:cNvSpPr>
          <p:nvPr>
            <p:ph idx="1"/>
          </p:nvPr>
        </p:nvSpPr>
        <p:spPr>
          <a:xfrm>
            <a:off x="457200" y="2492375"/>
            <a:ext cx="8229600" cy="3960961"/>
          </a:xfrm>
        </p:spPr>
        <p:txBody>
          <a:bodyPr/>
          <a:lstStyle/>
          <a:p>
            <a:pPr>
              <a:buClr>
                <a:schemeClr val="accent6"/>
              </a:buClr>
            </a:pPr>
            <a:r>
              <a:rPr lang="fr-BE" sz="1600" dirty="0" err="1"/>
              <a:t>Low</a:t>
            </a:r>
            <a:r>
              <a:rPr lang="fr-BE" sz="1600" dirty="0"/>
              <a:t> value </a:t>
            </a:r>
            <a:r>
              <a:rPr lang="fr-BE" sz="1600" dirty="0" err="1"/>
              <a:t>grants</a:t>
            </a:r>
            <a:r>
              <a:rPr lang="fr-BE" sz="1600" dirty="0"/>
              <a:t> </a:t>
            </a:r>
            <a:r>
              <a:rPr lang="fr-BE" sz="1600" dirty="0" err="1"/>
              <a:t>with</a:t>
            </a:r>
            <a:r>
              <a:rPr lang="fr-BE" sz="1600" dirty="0"/>
              <a:t> a EU contribution of </a:t>
            </a:r>
            <a:br>
              <a:rPr lang="fr-BE" sz="1600" dirty="0"/>
            </a:br>
            <a:r>
              <a:rPr lang="fr-BE" sz="1600" dirty="0"/>
              <a:t>&lt; 60 000 € (per </a:t>
            </a:r>
            <a:r>
              <a:rPr lang="fr-BE" sz="1600" dirty="0" err="1"/>
              <a:t>beneficiary</a:t>
            </a:r>
            <a:r>
              <a:rPr lang="fr-BE" sz="1600" dirty="0"/>
              <a:t>) are exempt </a:t>
            </a:r>
            <a:r>
              <a:rPr lang="fr-BE" sz="1600" dirty="0" err="1"/>
              <a:t>from</a:t>
            </a:r>
            <a:r>
              <a:rPr lang="fr-BE" sz="1600" dirty="0"/>
              <a:t> the </a:t>
            </a:r>
            <a:r>
              <a:rPr lang="fr-BE" sz="1600" u="sng" dirty="0"/>
              <a:t>no-profit </a:t>
            </a:r>
            <a:r>
              <a:rPr lang="fr-BE" sz="1600" u="sng" dirty="0" err="1" smtClean="0"/>
              <a:t>rule</a:t>
            </a:r>
            <a:endParaRPr lang="fr-BE" sz="1600" u="sng" dirty="0" smtClean="0"/>
          </a:p>
          <a:p>
            <a:pPr>
              <a:buClr>
                <a:schemeClr val="accent6"/>
              </a:buClr>
            </a:pPr>
            <a:r>
              <a:rPr lang="fr-BE" sz="1600" u="sng" dirty="0" smtClean="0"/>
              <a:t>No </a:t>
            </a:r>
            <a:r>
              <a:rPr lang="fr-BE" sz="1600" u="sng" dirty="0" err="1"/>
              <a:t>financial</a:t>
            </a:r>
            <a:r>
              <a:rPr lang="fr-BE" sz="1600" u="sng" dirty="0"/>
              <a:t> </a:t>
            </a:r>
            <a:r>
              <a:rPr lang="fr-BE" sz="1600" u="sng" dirty="0" err="1"/>
              <a:t>guarantees</a:t>
            </a:r>
            <a:r>
              <a:rPr lang="fr-BE" sz="1600" u="sng" dirty="0"/>
              <a:t> </a:t>
            </a:r>
            <a:r>
              <a:rPr lang="fr-BE" sz="1600" dirty="0" err="1"/>
              <a:t>will</a:t>
            </a:r>
            <a:r>
              <a:rPr lang="fr-BE" sz="1600" dirty="0"/>
              <a:t> </a:t>
            </a:r>
            <a:r>
              <a:rPr lang="fr-BE" sz="1600" dirty="0" err="1"/>
              <a:t>be</a:t>
            </a:r>
            <a:r>
              <a:rPr lang="fr-BE" sz="1600" dirty="0"/>
              <a:t> </a:t>
            </a:r>
            <a:r>
              <a:rPr lang="fr-BE" sz="1600" dirty="0" err="1"/>
              <a:t>requested</a:t>
            </a:r>
            <a:r>
              <a:rPr lang="fr-BE" sz="1600" dirty="0"/>
              <a:t> for </a:t>
            </a:r>
            <a:r>
              <a:rPr lang="fr-BE" sz="1600" dirty="0" err="1"/>
              <a:t>grants</a:t>
            </a:r>
            <a:r>
              <a:rPr lang="fr-BE" sz="1600" dirty="0"/>
              <a:t> / </a:t>
            </a:r>
            <a:r>
              <a:rPr lang="fr-BE" sz="1600" dirty="0" err="1"/>
              <a:t>beneficiaries</a:t>
            </a:r>
            <a:r>
              <a:rPr lang="fr-BE" sz="1600" dirty="0"/>
              <a:t> </a:t>
            </a:r>
            <a:r>
              <a:rPr lang="fr-BE" sz="1600" dirty="0" err="1"/>
              <a:t>asking</a:t>
            </a:r>
            <a:r>
              <a:rPr lang="fr-BE" sz="1600" dirty="0"/>
              <a:t> for &lt; 60 000€</a:t>
            </a:r>
          </a:p>
          <a:p>
            <a:pPr>
              <a:buClr>
                <a:schemeClr val="accent6"/>
              </a:buClr>
            </a:pPr>
            <a:r>
              <a:rPr lang="en-GB" sz="1600" dirty="0"/>
              <a:t>P</a:t>
            </a:r>
            <a:r>
              <a:rPr lang="en-GB" sz="1600" dirty="0" smtClean="0"/>
              <a:t>ayment </a:t>
            </a:r>
            <a:r>
              <a:rPr lang="en-GB" sz="1600" dirty="0"/>
              <a:t>of </a:t>
            </a:r>
            <a:r>
              <a:rPr lang="en-GB" sz="1600" u="sng" dirty="0"/>
              <a:t>pre-financing upon entry into force </a:t>
            </a:r>
            <a:r>
              <a:rPr lang="en-GB" sz="1600" dirty="0"/>
              <a:t>of the grant agreement </a:t>
            </a:r>
            <a:r>
              <a:rPr lang="en-GB" sz="1600" dirty="0" smtClean="0"/>
              <a:t>instead of starting date.</a:t>
            </a:r>
            <a:endParaRPr lang="fr-BE" sz="1600" dirty="0" smtClean="0"/>
          </a:p>
          <a:p>
            <a:pPr>
              <a:buClr>
                <a:schemeClr val="accent6"/>
              </a:buClr>
            </a:pPr>
            <a:r>
              <a:rPr lang="en-GB" sz="1600" dirty="0" smtClean="0"/>
              <a:t>Time </a:t>
            </a:r>
            <a:r>
              <a:rPr lang="en-GB" sz="1600" u="sng" dirty="0"/>
              <a:t>limit for payments </a:t>
            </a:r>
            <a:r>
              <a:rPr lang="en-GB" sz="1600" dirty="0"/>
              <a:t>reduced from 90 to </a:t>
            </a:r>
            <a:r>
              <a:rPr lang="en-GB" sz="1600" u="sng" dirty="0"/>
              <a:t>60 days </a:t>
            </a:r>
            <a:r>
              <a:rPr lang="en-GB" sz="1600" dirty="0" smtClean="0"/>
              <a:t>(for </a:t>
            </a:r>
            <a:r>
              <a:rPr lang="en-GB" sz="1600" dirty="0"/>
              <a:t>all </a:t>
            </a:r>
            <a:r>
              <a:rPr lang="en-GB" sz="1600" dirty="0" smtClean="0"/>
              <a:t>instruments)</a:t>
            </a:r>
            <a:endParaRPr lang="fr-BE" sz="1600" dirty="0"/>
          </a:p>
          <a:p>
            <a:pPr>
              <a:buClr>
                <a:schemeClr val="accent6"/>
              </a:buClr>
            </a:pPr>
            <a:r>
              <a:rPr lang="fr-BE" sz="1600" u="sng" dirty="0" smtClean="0"/>
              <a:t>VAT</a:t>
            </a:r>
            <a:r>
              <a:rPr lang="fr-BE" sz="1600" dirty="0" smtClean="0"/>
              <a:t> </a:t>
            </a:r>
            <a:r>
              <a:rPr lang="fr-BE" sz="1600" dirty="0" err="1" smtClean="0"/>
              <a:t>is</a:t>
            </a:r>
            <a:r>
              <a:rPr lang="fr-BE" sz="1600" dirty="0" smtClean="0"/>
              <a:t> </a:t>
            </a:r>
            <a:r>
              <a:rPr lang="fr-BE" sz="1600" dirty="0" err="1" smtClean="0"/>
              <a:t>now</a:t>
            </a:r>
            <a:r>
              <a:rPr lang="fr-BE" sz="1600" dirty="0" smtClean="0"/>
              <a:t> </a:t>
            </a:r>
            <a:r>
              <a:rPr lang="fr-BE" sz="1600" dirty="0" err="1" smtClean="0"/>
              <a:t>eligible</a:t>
            </a:r>
            <a:r>
              <a:rPr lang="fr-BE" sz="1600" dirty="0" smtClean="0"/>
              <a:t> </a:t>
            </a:r>
            <a:r>
              <a:rPr lang="fr-BE" sz="1600" dirty="0" err="1" smtClean="0"/>
              <a:t>cost</a:t>
            </a:r>
            <a:r>
              <a:rPr lang="fr-BE" sz="1600" dirty="0" smtClean="0"/>
              <a:t>, </a:t>
            </a:r>
            <a:r>
              <a:rPr lang="fr-BE" sz="1600" dirty="0" err="1" smtClean="0"/>
              <a:t>except</a:t>
            </a:r>
            <a:r>
              <a:rPr lang="fr-BE" sz="1600" dirty="0" smtClean="0"/>
              <a:t> if </a:t>
            </a:r>
            <a:r>
              <a:rPr lang="fr-BE" sz="1600" dirty="0" err="1" smtClean="0"/>
              <a:t>deductible</a:t>
            </a:r>
            <a:endParaRPr lang="fr-BE" sz="1600" dirty="0" smtClean="0"/>
          </a:p>
          <a:p>
            <a:pPr>
              <a:buClr>
                <a:schemeClr val="accent6"/>
              </a:buClr>
            </a:pPr>
            <a:r>
              <a:rPr lang="fr-BE" sz="1600" u="sng" dirty="0" err="1" smtClean="0"/>
              <a:t>Travel</a:t>
            </a:r>
            <a:r>
              <a:rPr lang="fr-BE" sz="1600" u="sng" dirty="0" smtClean="0"/>
              <a:t> </a:t>
            </a:r>
            <a:r>
              <a:rPr lang="fr-BE" sz="1600" u="sng" dirty="0" err="1" smtClean="0"/>
              <a:t>costs</a:t>
            </a:r>
            <a:r>
              <a:rPr lang="fr-BE" sz="1600" u="sng" dirty="0" smtClean="0"/>
              <a:t> </a:t>
            </a:r>
            <a:r>
              <a:rPr lang="fr-BE" sz="1600" u="sng" dirty="0" err="1" smtClean="0"/>
              <a:t>according</a:t>
            </a:r>
            <a:r>
              <a:rPr lang="fr-BE" sz="1600" u="sng" dirty="0" smtClean="0"/>
              <a:t> to </a:t>
            </a:r>
            <a:r>
              <a:rPr lang="fr-BE" sz="1600" u="sng" dirty="0" err="1" smtClean="0"/>
              <a:t>own</a:t>
            </a:r>
            <a:r>
              <a:rPr lang="fr-BE" sz="1600" u="sng" dirty="0" smtClean="0"/>
              <a:t> </a:t>
            </a:r>
            <a:r>
              <a:rPr lang="fr-BE" sz="1600" u="sng" dirty="0" err="1" smtClean="0"/>
              <a:t>rules</a:t>
            </a:r>
            <a:r>
              <a:rPr lang="fr-BE" sz="1600" dirty="0" smtClean="0"/>
              <a:t>, to </a:t>
            </a:r>
            <a:r>
              <a:rPr lang="fr-BE" sz="1600" dirty="0" err="1" smtClean="0"/>
              <a:t>upper</a:t>
            </a:r>
            <a:r>
              <a:rPr lang="fr-BE" sz="1600" dirty="0" smtClean="0"/>
              <a:t> </a:t>
            </a:r>
            <a:r>
              <a:rPr lang="fr-BE" sz="1600" dirty="0" err="1" smtClean="0"/>
              <a:t>limit</a:t>
            </a:r>
            <a:r>
              <a:rPr lang="fr-BE" sz="1600" dirty="0" smtClean="0"/>
              <a:t> of EC </a:t>
            </a:r>
            <a:r>
              <a:rPr lang="fr-BE" sz="1600" dirty="0" err="1" smtClean="0"/>
              <a:t>rules</a:t>
            </a:r>
            <a:endParaRPr lang="fr-BE" sz="1600" dirty="0"/>
          </a:p>
          <a:p>
            <a:pPr>
              <a:buClr>
                <a:schemeClr val="accent6"/>
              </a:buClr>
            </a:pPr>
            <a:r>
              <a:rPr lang="fr-BE" sz="1600" dirty="0" smtClean="0"/>
              <a:t>Budget </a:t>
            </a:r>
            <a:r>
              <a:rPr lang="fr-BE" sz="1600" dirty="0" err="1" smtClean="0"/>
              <a:t>transfers</a:t>
            </a:r>
            <a:r>
              <a:rPr lang="fr-BE" sz="1600" dirty="0" smtClean="0"/>
              <a:t> </a:t>
            </a:r>
            <a:r>
              <a:rPr lang="fr-BE" sz="1600" dirty="0" err="1" smtClean="0"/>
              <a:t>between</a:t>
            </a:r>
            <a:r>
              <a:rPr lang="fr-BE" sz="1600" dirty="0" smtClean="0"/>
              <a:t> </a:t>
            </a:r>
            <a:r>
              <a:rPr lang="fr-BE" sz="1600" dirty="0" err="1" smtClean="0"/>
              <a:t>categories</a:t>
            </a:r>
            <a:r>
              <a:rPr lang="fr-BE" sz="1600" dirty="0" smtClean="0"/>
              <a:t> have </a:t>
            </a:r>
            <a:r>
              <a:rPr lang="fr-BE" sz="1600" u="sng" dirty="0" smtClean="0"/>
              <a:t>no % </a:t>
            </a:r>
            <a:r>
              <a:rPr lang="fr-BE" sz="1600" u="sng" dirty="0" err="1" smtClean="0"/>
              <a:t>limit</a:t>
            </a:r>
            <a:r>
              <a:rPr lang="fr-BE" sz="1600" u="sng" dirty="0" smtClean="0"/>
              <a:t> as </a:t>
            </a:r>
            <a:r>
              <a:rPr lang="fr-BE" sz="1600" u="sng" dirty="0" err="1" smtClean="0"/>
              <a:t>before</a:t>
            </a:r>
            <a:endParaRPr lang="fr-BE" sz="1600" u="sng" dirty="0" smtClean="0"/>
          </a:p>
          <a:p>
            <a:pPr>
              <a:buClr>
                <a:schemeClr val="accent6"/>
              </a:buClr>
            </a:pPr>
            <a:r>
              <a:rPr lang="fr-BE" sz="1600" u="sng" dirty="0" smtClean="0"/>
              <a:t>Exchange rates: </a:t>
            </a:r>
            <a:r>
              <a:rPr lang="en-GB" sz="1600" dirty="0"/>
              <a:t>average exchange rate used between the first day and the last day of the reporting period</a:t>
            </a:r>
            <a:endParaRPr lang="fr-BE" sz="1600" dirty="0"/>
          </a:p>
          <a:p>
            <a:pPr>
              <a:buClr>
                <a:schemeClr val="accent6"/>
              </a:buClr>
            </a:pPr>
            <a:r>
              <a:rPr lang="fr-BE" sz="1600" dirty="0"/>
              <a:t>No </a:t>
            </a:r>
            <a:r>
              <a:rPr lang="fr-BE" sz="1600" dirty="0" err="1"/>
              <a:t>reporting</a:t>
            </a:r>
            <a:r>
              <a:rPr lang="fr-BE" sz="1600" dirty="0"/>
              <a:t> on </a:t>
            </a:r>
            <a:r>
              <a:rPr lang="fr-BE" sz="1600" u="sng" dirty="0" err="1"/>
              <a:t>interest</a:t>
            </a:r>
            <a:r>
              <a:rPr lang="fr-BE" sz="1600" u="sng" dirty="0"/>
              <a:t> </a:t>
            </a:r>
            <a:r>
              <a:rPr lang="fr-BE" sz="1600" u="sng" dirty="0" err="1"/>
              <a:t>received</a:t>
            </a:r>
            <a:r>
              <a:rPr lang="fr-BE" sz="1600" u="sng" dirty="0"/>
              <a:t> on the </a:t>
            </a:r>
            <a:r>
              <a:rPr lang="fr-BE" sz="1600" u="sng" dirty="0" err="1"/>
              <a:t>pre-financing</a:t>
            </a:r>
            <a:endParaRPr lang="en-GB" sz="1600" u="sng" dirty="0"/>
          </a:p>
          <a:p>
            <a:pPr marL="0" indent="0">
              <a:buNone/>
            </a:pPr>
            <a:endParaRPr lang="en-GB" sz="1600" dirty="0"/>
          </a:p>
        </p:txBody>
      </p:sp>
    </p:spTree>
    <p:extLst>
      <p:ext uri="{BB962C8B-B14F-4D97-AF65-F5344CB8AC3E}">
        <p14:creationId xmlns:p14="http://schemas.microsoft.com/office/powerpoint/2010/main" val="30208926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title"/>
          </p:nvPr>
        </p:nvSpPr>
        <p:spPr/>
        <p:txBody>
          <a:bodyPr/>
          <a:lstStyle/>
          <a:p>
            <a:pPr indent="0" eaLnBrk="1" hangingPunct="1"/>
            <a:r>
              <a:rPr lang="fr-LU" smtClean="0"/>
              <a:t>Key documents</a:t>
            </a:r>
            <a:endParaRPr lang="en-GB" smtClean="0"/>
          </a:p>
        </p:txBody>
      </p:sp>
      <p:sp>
        <p:nvSpPr>
          <p:cNvPr id="33795" name="Rectangle 8"/>
          <p:cNvSpPr>
            <a:spLocks noGrp="1" noChangeArrowheads="1"/>
          </p:cNvSpPr>
          <p:nvPr>
            <p:ph type="body" idx="1"/>
          </p:nvPr>
        </p:nvSpPr>
        <p:spPr/>
        <p:txBody>
          <a:bodyPr/>
          <a:lstStyle/>
          <a:p>
            <a:pPr eaLnBrk="1" hangingPunct="1">
              <a:lnSpc>
                <a:spcPct val="80000"/>
              </a:lnSpc>
              <a:spcBef>
                <a:spcPts val="600"/>
              </a:spcBef>
            </a:pPr>
            <a:r>
              <a:rPr lang="en-GB" sz="2000" b="1" dirty="0" smtClean="0"/>
              <a:t>Application form </a:t>
            </a:r>
            <a:r>
              <a:rPr lang="en-GB" sz="2000" dirty="0" smtClean="0"/>
              <a:t>(</a:t>
            </a:r>
            <a:r>
              <a:rPr lang="en-GB" sz="2000" b="1" dirty="0" smtClean="0"/>
              <a:t>Adobe Reader 9.5</a:t>
            </a:r>
            <a:r>
              <a:rPr lang="en-GB" sz="2000" dirty="0" smtClean="0"/>
              <a:t> is required) </a:t>
            </a:r>
          </a:p>
          <a:p>
            <a:pPr eaLnBrk="1" hangingPunct="1">
              <a:lnSpc>
                <a:spcPct val="80000"/>
              </a:lnSpc>
              <a:spcBef>
                <a:spcPts val="600"/>
              </a:spcBef>
            </a:pPr>
            <a:r>
              <a:rPr lang="en-GB" sz="2000" dirty="0" smtClean="0"/>
              <a:t>Decision establishing the </a:t>
            </a:r>
            <a:r>
              <a:rPr lang="en-GB" sz="2000" b="1" dirty="0" smtClean="0"/>
              <a:t>second programme</a:t>
            </a:r>
            <a:r>
              <a:rPr lang="en-GB" sz="2000" dirty="0" smtClean="0"/>
              <a:t> of Community action in the field of health 2008-2013 </a:t>
            </a:r>
          </a:p>
          <a:p>
            <a:pPr eaLnBrk="1" hangingPunct="1">
              <a:lnSpc>
                <a:spcPct val="80000"/>
              </a:lnSpc>
              <a:spcBef>
                <a:spcPts val="600"/>
              </a:spcBef>
            </a:pPr>
            <a:r>
              <a:rPr lang="en-GB" sz="2000" dirty="0" smtClean="0"/>
              <a:t>Annual work plan and its annexes </a:t>
            </a:r>
          </a:p>
          <a:p>
            <a:pPr eaLnBrk="1" hangingPunct="1">
              <a:lnSpc>
                <a:spcPct val="80000"/>
              </a:lnSpc>
              <a:spcBef>
                <a:spcPts val="600"/>
              </a:spcBef>
            </a:pPr>
            <a:r>
              <a:rPr lang="en-GB" sz="2000" b="1" dirty="0" smtClean="0"/>
              <a:t>Call for proposals for projects</a:t>
            </a:r>
            <a:endParaRPr lang="en-GB" sz="2000" dirty="0" smtClean="0"/>
          </a:p>
          <a:p>
            <a:pPr eaLnBrk="1" hangingPunct="1">
              <a:lnSpc>
                <a:spcPct val="80000"/>
              </a:lnSpc>
              <a:spcBef>
                <a:spcPts val="600"/>
              </a:spcBef>
            </a:pPr>
            <a:r>
              <a:rPr lang="en-GB" sz="2000" b="1" dirty="0" smtClean="0"/>
              <a:t>Guide for applicants</a:t>
            </a:r>
            <a:r>
              <a:rPr lang="en-GB" sz="2000" dirty="0" smtClean="0"/>
              <a:t> – available soon </a:t>
            </a:r>
          </a:p>
          <a:p>
            <a:pPr eaLnBrk="1" hangingPunct="1">
              <a:lnSpc>
                <a:spcPct val="80000"/>
              </a:lnSpc>
              <a:spcBef>
                <a:spcPts val="600"/>
              </a:spcBef>
            </a:pPr>
            <a:r>
              <a:rPr lang="en-GB" sz="2000" b="1" dirty="0" smtClean="0"/>
              <a:t>Model grant agreement</a:t>
            </a:r>
          </a:p>
          <a:p>
            <a:pPr eaLnBrk="1" hangingPunct="1">
              <a:lnSpc>
                <a:spcPct val="80000"/>
              </a:lnSpc>
              <a:spcBef>
                <a:spcPts val="600"/>
              </a:spcBef>
            </a:pPr>
            <a:r>
              <a:rPr lang="en-GB" sz="2000" b="1" dirty="0" smtClean="0"/>
              <a:t>Financial Regulation and its implementing rules</a:t>
            </a:r>
            <a:r>
              <a:rPr lang="en-GB" sz="2000" dirty="0" smtClean="0"/>
              <a:t>  (</a:t>
            </a:r>
            <a:r>
              <a:rPr lang="en-GB" sz="2000" dirty="0" smtClean="0">
                <a:solidFill>
                  <a:srgbClr val="009999"/>
                </a:solidFill>
                <a:hlinkClick r:id="rId2"/>
              </a:rPr>
              <a:t>http://ec.europa.eu/eahc/management/legislation.html</a:t>
            </a:r>
            <a:r>
              <a:rPr lang="en-GB" sz="2000" dirty="0" smtClean="0"/>
              <a:t>)</a:t>
            </a:r>
          </a:p>
          <a:p>
            <a:pPr eaLnBrk="1" hangingPunct="1">
              <a:lnSpc>
                <a:spcPct val="80000"/>
              </a:lnSpc>
              <a:spcBef>
                <a:spcPts val="600"/>
              </a:spcBef>
            </a:pPr>
            <a:r>
              <a:rPr lang="en-GB" sz="2000" dirty="0" smtClean="0"/>
              <a:t>All documents will be on the EAHC web-site once the Call is launched</a:t>
            </a:r>
            <a:endParaRPr lang="de-DE" sz="2000" dirty="0" smtClean="0"/>
          </a:p>
        </p:txBody>
      </p:sp>
    </p:spTree>
    <p:extLst>
      <p:ext uri="{BB962C8B-B14F-4D97-AF65-F5344CB8AC3E}">
        <p14:creationId xmlns:p14="http://schemas.microsoft.com/office/powerpoint/2010/main" val="17101614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124744"/>
            <a:ext cx="8229600" cy="936625"/>
          </a:xfrm>
        </p:spPr>
        <p:txBody>
          <a:bodyPr/>
          <a:lstStyle/>
          <a:p>
            <a:r>
              <a:rPr lang="fr-BE" dirty="0" smtClean="0"/>
              <a:t>Application </a:t>
            </a:r>
            <a:r>
              <a:rPr lang="fr-BE" dirty="0" err="1" smtClean="0"/>
              <a:t>Form</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19762702"/>
              </p:ext>
            </p:extLst>
          </p:nvPr>
        </p:nvGraphicFramePr>
        <p:xfrm>
          <a:off x="323528" y="2097896"/>
          <a:ext cx="8589640" cy="3851384"/>
        </p:xfrm>
        <a:graphic>
          <a:graphicData uri="http://schemas.openxmlformats.org/drawingml/2006/table">
            <a:tbl>
              <a:tblPr firstRow="1" bandRow="1">
                <a:tableStyleId>{5C22544A-7EE6-4342-B048-85BDC9FD1C3A}</a:tableStyleId>
              </a:tblPr>
              <a:tblGrid>
                <a:gridCol w="4294820"/>
                <a:gridCol w="4294820"/>
              </a:tblGrid>
              <a:tr h="370840">
                <a:tc>
                  <a:txBody>
                    <a:bodyPr/>
                    <a:lstStyle/>
                    <a:p>
                      <a:r>
                        <a:rPr lang="fr-BE" sz="1600" dirty="0" err="1" smtClean="0">
                          <a:solidFill>
                            <a:schemeClr val="tx1"/>
                          </a:solidFill>
                        </a:rPr>
                        <a:t>Generic</a:t>
                      </a:r>
                      <a:r>
                        <a:rPr lang="fr-BE" sz="1600" baseline="0" dirty="0" smtClean="0">
                          <a:solidFill>
                            <a:schemeClr val="tx1"/>
                          </a:solidFill>
                        </a:rPr>
                        <a:t> Application </a:t>
                      </a:r>
                      <a:r>
                        <a:rPr lang="fr-BE" sz="1600" baseline="0" dirty="0" err="1" smtClean="0">
                          <a:solidFill>
                            <a:schemeClr val="tx1"/>
                          </a:solidFill>
                        </a:rPr>
                        <a:t>Form</a:t>
                      </a:r>
                      <a:endParaRPr lang="en-GB" sz="1600" dirty="0">
                        <a:solidFill>
                          <a:schemeClr val="tx1"/>
                        </a:solidFill>
                      </a:endParaRPr>
                    </a:p>
                  </a:txBody>
                  <a:tcPr/>
                </a:tc>
                <a:tc>
                  <a:txBody>
                    <a:bodyPr/>
                    <a:lstStyle/>
                    <a:p>
                      <a:r>
                        <a:rPr lang="fr-BE" sz="1600" dirty="0" err="1" smtClean="0">
                          <a:solidFill>
                            <a:schemeClr val="tx1"/>
                          </a:solidFill>
                        </a:rPr>
                        <a:t>Specific</a:t>
                      </a:r>
                      <a:r>
                        <a:rPr lang="fr-BE" sz="1600" dirty="0" smtClean="0">
                          <a:solidFill>
                            <a:schemeClr val="tx1"/>
                          </a:solidFill>
                        </a:rPr>
                        <a:t> Application</a:t>
                      </a:r>
                      <a:r>
                        <a:rPr lang="fr-BE" sz="1600" baseline="0" dirty="0" smtClean="0">
                          <a:solidFill>
                            <a:schemeClr val="tx1"/>
                          </a:solidFill>
                        </a:rPr>
                        <a:t> </a:t>
                      </a:r>
                      <a:r>
                        <a:rPr lang="fr-BE" sz="1600" baseline="0" dirty="0" err="1" smtClean="0">
                          <a:solidFill>
                            <a:schemeClr val="tx1"/>
                          </a:solidFill>
                        </a:rPr>
                        <a:t>Form</a:t>
                      </a:r>
                      <a:endParaRPr lang="en-GB" sz="1600" dirty="0">
                        <a:solidFill>
                          <a:schemeClr val="tx1"/>
                        </a:solidFill>
                      </a:endParaRPr>
                    </a:p>
                  </a:txBody>
                  <a:tcPr/>
                </a:tc>
              </a:tr>
              <a:tr h="370840">
                <a:tc>
                  <a:txBody>
                    <a:bodyPr/>
                    <a:lstStyle/>
                    <a:p>
                      <a:r>
                        <a:rPr lang="en-GB" sz="1600" dirty="0" smtClean="0"/>
                        <a:t>Improve access to early diagnosis of HIV/AIDS and timely treatment and care of most vulnerable groups and in priority regions </a:t>
                      </a:r>
                      <a:endParaRPr lang="en-GB" sz="1600" dirty="0"/>
                    </a:p>
                  </a:txBody>
                  <a:tcPr/>
                </a:tc>
                <a:tc>
                  <a:txBody>
                    <a:bodyPr/>
                    <a:lstStyle/>
                    <a:p>
                      <a:r>
                        <a:rPr lang="en-GB" sz="1600" dirty="0" smtClean="0"/>
                        <a:t>Application form for: pilot network of cooperation between paediatric oncology centres is to implement and further develop the European standards of care for children with cancer. </a:t>
                      </a:r>
                      <a:endParaRPr lang="en-GB" sz="1600" dirty="0"/>
                    </a:p>
                  </a:txBody>
                  <a:tcPr/>
                </a:tc>
              </a:tr>
              <a:tr h="370840">
                <a:tc>
                  <a:txBody>
                    <a:bodyPr/>
                    <a:lstStyle/>
                    <a:p>
                      <a:r>
                        <a:rPr lang="en-GB" sz="1600" dirty="0" smtClean="0"/>
                        <a:t>Addressing chronic diseases and promoting healthy ageing across the life cycle </a:t>
                      </a:r>
                      <a:endParaRPr lang="en-GB" sz="1600" dirty="0"/>
                    </a:p>
                  </a:txBody>
                  <a:tcPr/>
                </a:tc>
                <a:tc>
                  <a:txBody>
                    <a:bodyPr/>
                    <a:lstStyle/>
                    <a:p>
                      <a:r>
                        <a:rPr lang="en-GB" sz="1600" dirty="0" smtClean="0"/>
                        <a:t>Application form for: pilot network of cooperation between highly specialised neurology, clinical neurophysiology and neurosurgery centres</a:t>
                      </a:r>
                      <a:endParaRPr lang="en-GB" sz="1600" dirty="0"/>
                    </a:p>
                  </a:txBody>
                  <a:tcPr/>
                </a:tc>
              </a:tr>
              <a:tr h="1103104">
                <a:tc>
                  <a:txBody>
                    <a:bodyPr/>
                    <a:lstStyle/>
                    <a:p>
                      <a:r>
                        <a:rPr lang="en-GB" sz="1600" dirty="0" smtClean="0"/>
                        <a:t>Supporting the priorities of the European Innovation Partnership on Active and Healthy Ageing </a:t>
                      </a:r>
                      <a:endParaRPr lang="en-GB" sz="1600" dirty="0"/>
                    </a:p>
                  </a:txBody>
                  <a:tcPr/>
                </a:tc>
                <a:tc>
                  <a:txBody>
                    <a:bodyPr/>
                    <a:lstStyle/>
                    <a:p>
                      <a:r>
                        <a:rPr lang="en-GB" sz="1600" dirty="0" smtClean="0"/>
                        <a:t>Application form for: support to an information network on lung mesothelioma</a:t>
                      </a:r>
                      <a:endParaRPr lang="en-GB" sz="1600" dirty="0"/>
                    </a:p>
                  </a:txBody>
                  <a:tcPr/>
                </a:tc>
              </a:tr>
            </a:tbl>
          </a:graphicData>
        </a:graphic>
      </p:graphicFrame>
    </p:spTree>
    <p:extLst>
      <p:ext uri="{BB962C8B-B14F-4D97-AF65-F5344CB8AC3E}">
        <p14:creationId xmlns:p14="http://schemas.microsoft.com/office/powerpoint/2010/main" val="22853322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196231"/>
            <a:ext cx="8229600" cy="936625"/>
          </a:xfrm>
        </p:spPr>
        <p:txBody>
          <a:bodyPr/>
          <a:lstStyle/>
          <a:p>
            <a:r>
              <a:rPr lang="fr-BE" dirty="0" err="1" smtClean="0"/>
              <a:t>Timetable</a:t>
            </a:r>
            <a:r>
              <a:rPr lang="fr-BE" dirty="0" smtClean="0"/>
              <a:t> (Call for </a:t>
            </a:r>
            <a:r>
              <a:rPr lang="fr-BE" dirty="0" err="1" smtClean="0"/>
              <a:t>proposals</a:t>
            </a:r>
            <a:r>
              <a:rPr lang="fr-BE" dirty="0" smtClean="0"/>
              <a:t>)</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091559216"/>
              </p:ext>
            </p:extLst>
          </p:nvPr>
        </p:nvGraphicFramePr>
        <p:xfrm>
          <a:off x="395536" y="2118930"/>
          <a:ext cx="8424936" cy="4262864"/>
        </p:xfrm>
        <a:graphic>
          <a:graphicData uri="http://schemas.openxmlformats.org/drawingml/2006/table">
            <a:tbl>
              <a:tblPr firstRow="1" bandRow="1">
                <a:tableStyleId>{5C22544A-7EE6-4342-B048-85BDC9FD1C3A}</a:tableStyleId>
              </a:tblPr>
              <a:tblGrid>
                <a:gridCol w="4104456"/>
                <a:gridCol w="4320480"/>
              </a:tblGrid>
              <a:tr h="330793">
                <a:tc>
                  <a:txBody>
                    <a:bodyPr/>
                    <a:lstStyle/>
                    <a:p>
                      <a:r>
                        <a:rPr lang="en-GB" sz="1600" b="0" i="0" u="none" strike="noStrike" kern="1200" baseline="0" dirty="0" smtClean="0">
                          <a:solidFill>
                            <a:schemeClr val="tx2"/>
                          </a:solidFill>
                          <a:latin typeface="+mn-lt"/>
                          <a:ea typeface="+mn-ea"/>
                          <a:cs typeface="+mn-cs"/>
                        </a:rPr>
                        <a:t>Stages</a:t>
                      </a:r>
                      <a:endParaRPr lang="en-GB" sz="1600" dirty="0">
                        <a:solidFill>
                          <a:schemeClr val="tx2"/>
                        </a:solidFill>
                      </a:endParaRPr>
                    </a:p>
                  </a:txBody>
                  <a:tcPr/>
                </a:tc>
                <a:tc>
                  <a:txBody>
                    <a:bodyPr/>
                    <a:lstStyle/>
                    <a:p>
                      <a:r>
                        <a:rPr lang="en-GB" sz="1600" b="0" i="0" u="none" strike="noStrike" kern="1200" baseline="0" dirty="0" smtClean="0">
                          <a:solidFill>
                            <a:schemeClr val="tx2"/>
                          </a:solidFill>
                          <a:latin typeface="+mn-lt"/>
                          <a:ea typeface="+mn-ea"/>
                          <a:cs typeface="+mn-cs"/>
                        </a:rPr>
                        <a:t>Date/period</a:t>
                      </a:r>
                      <a:endParaRPr lang="en-GB" sz="1600" dirty="0">
                        <a:solidFill>
                          <a:schemeClr val="tx2"/>
                        </a:solidFill>
                      </a:endParaRPr>
                    </a:p>
                  </a:txBody>
                  <a:tcPr/>
                </a:tc>
              </a:tr>
              <a:tr h="361657">
                <a:tc>
                  <a:txBody>
                    <a:bodyPr/>
                    <a:lstStyle/>
                    <a:p>
                      <a:r>
                        <a:rPr lang="en-GB" sz="1600" dirty="0" smtClean="0"/>
                        <a:t>Publication of the call: </a:t>
                      </a:r>
                      <a:endParaRPr lang="en-GB" sz="16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i="0" dirty="0" smtClean="0"/>
                        <a:t>20/12/2012</a:t>
                      </a:r>
                    </a:p>
                  </a:txBody>
                  <a:tcPr/>
                </a:tc>
              </a:tr>
              <a:tr h="578887">
                <a:tc>
                  <a:txBody>
                    <a:bodyPr/>
                    <a:lstStyle/>
                    <a:p>
                      <a:r>
                        <a:rPr lang="en-GB" sz="1600" b="1" i="0" u="none" strike="noStrike" kern="1200" baseline="0" dirty="0" smtClean="0">
                          <a:solidFill>
                            <a:srgbClr val="FF0000"/>
                          </a:solidFill>
                          <a:latin typeface="+mn-lt"/>
                          <a:ea typeface="+mn-ea"/>
                          <a:cs typeface="+mn-cs"/>
                        </a:rPr>
                        <a:t>Deadline for submitting applications</a:t>
                      </a:r>
                      <a:endParaRPr lang="en-GB" sz="1600" b="1" dirty="0">
                        <a:solidFill>
                          <a:srgbClr val="FF0000"/>
                        </a:solidFill>
                      </a:endParaRPr>
                    </a:p>
                  </a:txBody>
                  <a:tcPr/>
                </a:tc>
                <a:tc>
                  <a:txBody>
                    <a:bodyPr/>
                    <a:lstStyle/>
                    <a:p>
                      <a:pPr algn="ctr"/>
                      <a:r>
                        <a:rPr lang="en-GB" sz="1600" b="1" i="0" u="none" strike="noStrike" kern="1200" baseline="0" dirty="0" smtClean="0">
                          <a:solidFill>
                            <a:srgbClr val="FF0000"/>
                          </a:solidFill>
                          <a:latin typeface="+mn-lt"/>
                          <a:ea typeface="+mn-ea"/>
                          <a:cs typeface="+mn-cs"/>
                        </a:rPr>
                        <a:t>22/03/2013 </a:t>
                      </a:r>
                    </a:p>
                    <a:p>
                      <a:pPr algn="ctr"/>
                      <a:r>
                        <a:rPr lang="en-GB" sz="1600" b="1" i="0" u="none" strike="noStrike" kern="1200" baseline="0" dirty="0" smtClean="0">
                          <a:solidFill>
                            <a:srgbClr val="FF0000"/>
                          </a:solidFill>
                          <a:latin typeface="+mn-lt"/>
                          <a:ea typeface="+mn-ea"/>
                          <a:cs typeface="+mn-cs"/>
                        </a:rPr>
                        <a:t>(date of post stamp)</a:t>
                      </a:r>
                      <a:endParaRPr lang="en-GB" sz="1600" b="1" dirty="0">
                        <a:solidFill>
                          <a:srgbClr val="FF0000"/>
                        </a:solidFill>
                      </a:endParaRPr>
                    </a:p>
                  </a:txBody>
                  <a:tcPr/>
                </a:tc>
              </a:tr>
              <a:tr h="330793">
                <a:tc>
                  <a:txBody>
                    <a:bodyPr/>
                    <a:lstStyle/>
                    <a:p>
                      <a:r>
                        <a:rPr lang="en-GB" sz="1600" b="0" i="0" u="none" strike="noStrike" kern="1200" baseline="0" dirty="0" smtClean="0">
                          <a:solidFill>
                            <a:schemeClr val="dk1"/>
                          </a:solidFill>
                          <a:latin typeface="+mn-lt"/>
                          <a:ea typeface="+mn-ea"/>
                          <a:cs typeface="+mn-cs"/>
                        </a:rPr>
                        <a:t>Evaluation period (indicative)</a:t>
                      </a:r>
                      <a:endParaRPr lang="en-GB" sz="1600" dirty="0"/>
                    </a:p>
                  </a:txBody>
                  <a:tcPr/>
                </a:tc>
                <a:tc>
                  <a:txBody>
                    <a:bodyPr/>
                    <a:lstStyle/>
                    <a:p>
                      <a:pPr algn="ctr"/>
                      <a:r>
                        <a:rPr lang="en-GB" sz="1600" b="0" i="0" u="none" strike="noStrike" kern="1200" baseline="0" dirty="0" smtClean="0">
                          <a:solidFill>
                            <a:schemeClr val="dk1"/>
                          </a:solidFill>
                          <a:latin typeface="+mn-lt"/>
                          <a:ea typeface="+mn-ea"/>
                          <a:cs typeface="+mn-cs"/>
                        </a:rPr>
                        <a:t>25/03/2013 – 21/06/2013</a:t>
                      </a:r>
                      <a:endParaRPr lang="en-GB" sz="1600" dirty="0"/>
                    </a:p>
                  </a:txBody>
                  <a:tcPr/>
                </a:tc>
              </a:tr>
              <a:tr h="578887">
                <a:tc>
                  <a:txBody>
                    <a:bodyPr/>
                    <a:lstStyle/>
                    <a:p>
                      <a:r>
                        <a:rPr lang="en-GB" sz="1600" b="0" i="0" u="none" strike="noStrike" kern="1200" baseline="0" dirty="0" smtClean="0">
                          <a:solidFill>
                            <a:schemeClr val="dk1"/>
                          </a:solidFill>
                          <a:latin typeface="+mn-lt"/>
                          <a:ea typeface="+mn-ea"/>
                          <a:cs typeface="+mn-cs"/>
                        </a:rPr>
                        <a:t>Additional information request (completion of the application)</a:t>
                      </a:r>
                      <a:endParaRPr lang="en-GB" sz="16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 06/2013</a:t>
                      </a:r>
                      <a:endParaRPr lang="en-GB" sz="1600" dirty="0" smtClean="0"/>
                    </a:p>
                    <a:p>
                      <a:pPr algn="ctr"/>
                      <a:endParaRPr lang="en-GB" sz="1600" dirty="0"/>
                    </a:p>
                  </a:txBody>
                  <a:tcPr/>
                </a:tc>
              </a:tr>
              <a:tr h="578887">
                <a:tc>
                  <a:txBody>
                    <a:bodyPr/>
                    <a:lstStyle/>
                    <a:p>
                      <a:r>
                        <a:rPr lang="en-GB" sz="1600" b="0" i="0" u="none" strike="noStrike" kern="1200" baseline="0" dirty="0" smtClean="0">
                          <a:solidFill>
                            <a:schemeClr val="dk1"/>
                          </a:solidFill>
                          <a:latin typeface="+mn-lt"/>
                          <a:ea typeface="+mn-ea"/>
                          <a:cs typeface="+mn-cs"/>
                        </a:rPr>
                        <a:t>Information letter to applicants for adjustments to proposal</a:t>
                      </a:r>
                      <a:endParaRPr lang="en-GB" sz="1600" dirty="0"/>
                    </a:p>
                  </a:txBody>
                  <a:tcPr/>
                </a:tc>
                <a:tc>
                  <a:txBody>
                    <a:bodyPr/>
                    <a:lstStyle/>
                    <a:p>
                      <a:pPr algn="ctr"/>
                      <a:r>
                        <a:rPr lang="en-GB" sz="1600" b="0" i="0" u="none" strike="noStrike" kern="1200" baseline="0" dirty="0" smtClean="0">
                          <a:solidFill>
                            <a:schemeClr val="dk1"/>
                          </a:solidFill>
                          <a:latin typeface="+mn-lt"/>
                          <a:ea typeface="+mn-ea"/>
                          <a:cs typeface="+mn-cs"/>
                        </a:rPr>
                        <a:t>≥ </a:t>
                      </a:r>
                      <a:r>
                        <a:rPr lang="en-GB" sz="1600" b="0" i="0" u="none" strike="noStrike" kern="1200" baseline="0" dirty="0" smtClean="0">
                          <a:solidFill>
                            <a:schemeClr val="dk1"/>
                          </a:solidFill>
                          <a:latin typeface="+mn-lt"/>
                          <a:ea typeface="+mn-ea"/>
                          <a:cs typeface="+mn-cs"/>
                        </a:rPr>
                        <a:t>07/2013 – 09/2013</a:t>
                      </a:r>
                      <a:endParaRPr lang="en-GB" sz="1600" dirty="0"/>
                    </a:p>
                  </a:txBody>
                  <a:tcPr/>
                </a:tc>
              </a:tr>
              <a:tr h="330793">
                <a:tc>
                  <a:txBody>
                    <a:bodyPr/>
                    <a:lstStyle/>
                    <a:p>
                      <a:r>
                        <a:rPr lang="en-GB" sz="1600" b="0" i="0" u="none" strike="noStrike" kern="1200" baseline="0" dirty="0" smtClean="0">
                          <a:solidFill>
                            <a:schemeClr val="dk1"/>
                          </a:solidFill>
                          <a:latin typeface="+mn-lt"/>
                          <a:ea typeface="+mn-ea"/>
                          <a:cs typeface="+mn-cs"/>
                        </a:rPr>
                        <a:t>Official letter (award decision)</a:t>
                      </a:r>
                      <a:endParaRPr lang="en-GB" sz="1600" dirty="0"/>
                    </a:p>
                  </a:txBody>
                  <a:tcPr/>
                </a:tc>
                <a:tc>
                  <a:txBody>
                    <a:bodyPr/>
                    <a:lstStyle/>
                    <a:p>
                      <a:pPr algn="ctr"/>
                      <a:r>
                        <a:rPr lang="en-GB" sz="1600" b="0" i="0" u="none" strike="noStrike" kern="1200" baseline="0" dirty="0" smtClean="0">
                          <a:solidFill>
                            <a:schemeClr val="dk1"/>
                          </a:solidFill>
                          <a:latin typeface="+mn-lt"/>
                          <a:ea typeface="+mn-ea"/>
                          <a:cs typeface="+mn-cs"/>
                        </a:rPr>
                        <a:t>≤ </a:t>
                      </a:r>
                      <a:r>
                        <a:rPr lang="en-GB" sz="1600" b="0" i="0" u="none" strike="noStrike" kern="1200" baseline="0" dirty="0" smtClean="0">
                          <a:solidFill>
                            <a:schemeClr val="dk1"/>
                          </a:solidFill>
                          <a:latin typeface="+mn-lt"/>
                          <a:ea typeface="+mn-ea"/>
                          <a:cs typeface="+mn-cs"/>
                        </a:rPr>
                        <a:t>09/2013</a:t>
                      </a:r>
                      <a:endParaRPr lang="en-GB" sz="1600" dirty="0"/>
                    </a:p>
                  </a:txBody>
                  <a:tcPr/>
                </a:tc>
              </a:tr>
              <a:tr h="578887">
                <a:tc>
                  <a:txBody>
                    <a:bodyPr/>
                    <a:lstStyle/>
                    <a:p>
                      <a:r>
                        <a:rPr lang="en-GB" sz="1600" b="0" i="0" u="none" strike="noStrike" kern="1200" baseline="0" dirty="0" smtClean="0">
                          <a:solidFill>
                            <a:schemeClr val="dk1"/>
                          </a:solidFill>
                          <a:latin typeface="+mn-lt"/>
                          <a:ea typeface="+mn-ea"/>
                          <a:cs typeface="+mn-cs"/>
                        </a:rPr>
                        <a:t>Signature of grant agreement (indicative)</a:t>
                      </a:r>
                      <a:endParaRPr lang="en-GB" sz="1600" dirty="0"/>
                    </a:p>
                  </a:txBody>
                  <a:tcPr/>
                </a:tc>
                <a:tc>
                  <a:txBody>
                    <a:bodyPr/>
                    <a:lstStyle/>
                    <a:p>
                      <a:pPr algn="ctr"/>
                      <a:r>
                        <a:rPr lang="en-GB" sz="1600" b="0" i="0" u="none" strike="noStrike" kern="1200" baseline="0" dirty="0" smtClean="0">
                          <a:solidFill>
                            <a:schemeClr val="dk1"/>
                          </a:solidFill>
                          <a:latin typeface="+mn-lt"/>
                          <a:ea typeface="+mn-ea"/>
                          <a:cs typeface="+mn-cs"/>
                        </a:rPr>
                        <a:t>≤ </a:t>
                      </a:r>
                      <a:r>
                        <a:rPr lang="en-GB" sz="1600" b="0" i="0" u="none" strike="noStrike" kern="1200" baseline="0" dirty="0" smtClean="0">
                          <a:solidFill>
                            <a:schemeClr val="dk1"/>
                          </a:solidFill>
                          <a:latin typeface="+mn-lt"/>
                          <a:ea typeface="+mn-ea"/>
                          <a:cs typeface="+mn-cs"/>
                        </a:rPr>
                        <a:t>12/2013</a:t>
                      </a:r>
                      <a:endParaRPr lang="en-GB" sz="1600" dirty="0"/>
                    </a:p>
                  </a:txBody>
                  <a:tcPr/>
                </a:tc>
              </a:tr>
              <a:tr h="578887">
                <a:tc>
                  <a:txBody>
                    <a:bodyPr/>
                    <a:lstStyle/>
                    <a:p>
                      <a:r>
                        <a:rPr lang="en-GB" sz="1600" b="0" i="0" u="none" strike="noStrike" kern="1200" baseline="0" dirty="0" smtClean="0">
                          <a:solidFill>
                            <a:schemeClr val="dk1"/>
                          </a:solidFill>
                          <a:latin typeface="+mn-lt"/>
                          <a:ea typeface="+mn-ea"/>
                          <a:cs typeface="+mn-cs"/>
                        </a:rPr>
                        <a:t>Starting date of the action (indicative)</a:t>
                      </a:r>
                      <a:endParaRPr lang="en-GB" sz="1600" dirty="0"/>
                    </a:p>
                  </a:txBody>
                  <a:tcPr/>
                </a:tc>
                <a:tc>
                  <a:txBody>
                    <a:bodyPr/>
                    <a:lstStyle/>
                    <a:p>
                      <a:pPr algn="ctr"/>
                      <a:r>
                        <a:rPr lang="en-GB" sz="1600" b="0" i="0" u="none" strike="noStrike" kern="1200" baseline="0" dirty="0" smtClean="0">
                          <a:solidFill>
                            <a:schemeClr val="dk1"/>
                          </a:solidFill>
                          <a:latin typeface="+mn-lt"/>
                          <a:ea typeface="+mn-ea"/>
                          <a:cs typeface="+mn-cs"/>
                        </a:rPr>
                        <a:t>≥ 01/01/2014</a:t>
                      </a:r>
                      <a:endParaRPr lang="en-GB" sz="1600" dirty="0"/>
                    </a:p>
                  </a:txBody>
                  <a:tcPr/>
                </a:tc>
              </a:tr>
            </a:tbl>
          </a:graphicData>
        </a:graphic>
      </p:graphicFrame>
    </p:spTree>
    <p:extLst>
      <p:ext uri="{BB962C8B-B14F-4D97-AF65-F5344CB8AC3E}">
        <p14:creationId xmlns:p14="http://schemas.microsoft.com/office/powerpoint/2010/main" val="23915892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515197"/>
            <a:ext cx="8171185" cy="1362075"/>
          </a:xfrm>
        </p:spPr>
        <p:txBody>
          <a:bodyPr/>
          <a:lstStyle/>
          <a:p>
            <a:r>
              <a:rPr lang="fr-BE" dirty="0" smtClean="0"/>
              <a:t>Open </a:t>
            </a:r>
            <a:r>
              <a:rPr lang="fr-BE" dirty="0" smtClean="0"/>
              <a:t>Calls</a:t>
            </a:r>
            <a:br>
              <a:rPr lang="fr-BE" dirty="0" smtClean="0"/>
            </a:br>
            <a:r>
              <a:rPr lang="fr-BE" dirty="0" smtClean="0"/>
              <a:t>for </a:t>
            </a:r>
            <a:r>
              <a:rPr lang="fr-BE" dirty="0" smtClean="0"/>
              <a:t>Tenders</a:t>
            </a:r>
            <a:endParaRPr lang="en-GB" dirty="0"/>
          </a:p>
        </p:txBody>
      </p:sp>
    </p:spTree>
    <p:extLst>
      <p:ext uri="{BB962C8B-B14F-4D97-AF65-F5344CB8AC3E}">
        <p14:creationId xmlns:p14="http://schemas.microsoft.com/office/powerpoint/2010/main" val="15398025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980207"/>
            <a:ext cx="8229600" cy="936625"/>
          </a:xfrm>
        </p:spPr>
        <p:txBody>
          <a:bodyPr/>
          <a:lstStyle/>
          <a:p>
            <a:r>
              <a:rPr lang="fr-BE" dirty="0" err="1" smtClean="0"/>
              <a:t>Priorities</a:t>
            </a:r>
            <a:endParaRPr lang="en-GB" dirty="0"/>
          </a:p>
        </p:txBody>
      </p:sp>
      <p:sp>
        <p:nvSpPr>
          <p:cNvPr id="3" name="Content Placeholder 2"/>
          <p:cNvSpPr>
            <a:spLocks noGrp="1"/>
          </p:cNvSpPr>
          <p:nvPr>
            <p:ph idx="1"/>
          </p:nvPr>
        </p:nvSpPr>
        <p:spPr>
          <a:xfrm>
            <a:off x="251520" y="1844825"/>
            <a:ext cx="8435280" cy="4680520"/>
          </a:xfrm>
        </p:spPr>
        <p:txBody>
          <a:bodyPr/>
          <a:lstStyle/>
          <a:p>
            <a:pPr>
              <a:buClr>
                <a:schemeClr val="accent6"/>
              </a:buClr>
            </a:pPr>
            <a:r>
              <a:rPr lang="fr-BE" sz="1600" dirty="0"/>
              <a:t>4.2.2.1 </a:t>
            </a:r>
            <a:r>
              <a:rPr lang="en-GB" sz="1600" dirty="0"/>
              <a:t>Training packages for health professionals to improve access to and quality of </a:t>
            </a:r>
            <a:r>
              <a:rPr lang="en-GB" sz="1600" u="sng" dirty="0"/>
              <a:t>health services for migrants and ethnic </a:t>
            </a:r>
            <a:r>
              <a:rPr lang="en-GB" sz="1600" u="sng" dirty="0" smtClean="0"/>
              <a:t>minorities</a:t>
            </a:r>
          </a:p>
          <a:p>
            <a:pPr>
              <a:buClr>
                <a:schemeClr val="accent6"/>
              </a:buClr>
            </a:pPr>
            <a:r>
              <a:rPr lang="fr-BE" sz="1600" dirty="0"/>
              <a:t>4.2.2.2 </a:t>
            </a:r>
            <a:r>
              <a:rPr lang="en-GB" sz="1600" dirty="0"/>
              <a:t>Support action on effective use of Cohesion and </a:t>
            </a:r>
            <a:r>
              <a:rPr lang="en-GB" sz="1600" u="sng" dirty="0"/>
              <a:t>Structural Funds for health </a:t>
            </a:r>
            <a:r>
              <a:rPr lang="en-GB" sz="1600" u="sng" dirty="0" smtClean="0"/>
              <a:t>investments</a:t>
            </a:r>
          </a:p>
          <a:p>
            <a:pPr>
              <a:buClr>
                <a:schemeClr val="accent6"/>
              </a:buClr>
            </a:pPr>
            <a:r>
              <a:rPr lang="fr-BE" sz="1600" dirty="0"/>
              <a:t>4.2.2.4 </a:t>
            </a:r>
            <a:r>
              <a:rPr lang="fr-BE" sz="1600" u="sng" dirty="0" err="1"/>
              <a:t>Health</a:t>
            </a:r>
            <a:r>
              <a:rPr lang="fr-BE" sz="1600" u="sng" dirty="0"/>
              <a:t> </a:t>
            </a:r>
            <a:r>
              <a:rPr lang="fr-BE" sz="1600" u="sng" dirty="0" err="1"/>
              <a:t>Technology</a:t>
            </a:r>
            <a:r>
              <a:rPr lang="fr-BE" sz="1600" u="sng" dirty="0"/>
              <a:t> </a:t>
            </a:r>
            <a:r>
              <a:rPr lang="fr-BE" sz="1600" u="sng" dirty="0" err="1"/>
              <a:t>Assessment</a:t>
            </a:r>
            <a:r>
              <a:rPr lang="fr-BE" sz="1600" u="sng" dirty="0"/>
              <a:t> (HTA): </a:t>
            </a:r>
            <a:r>
              <a:rPr lang="fr-BE" sz="1600" dirty="0" err="1"/>
              <a:t>early</a:t>
            </a:r>
            <a:r>
              <a:rPr lang="fr-BE" sz="1600" dirty="0"/>
              <a:t> dialogue pilots on </a:t>
            </a:r>
            <a:r>
              <a:rPr lang="fr-BE" sz="1600" dirty="0" err="1"/>
              <a:t>pharmaceuticals</a:t>
            </a:r>
            <a:r>
              <a:rPr lang="fr-BE" sz="1600" dirty="0"/>
              <a:t> and </a:t>
            </a:r>
            <a:r>
              <a:rPr lang="fr-BE" sz="1600" dirty="0" err="1"/>
              <a:t>medical</a:t>
            </a:r>
            <a:r>
              <a:rPr lang="fr-BE" sz="1600" dirty="0"/>
              <a:t> </a:t>
            </a:r>
            <a:r>
              <a:rPr lang="fr-BE" sz="1600" dirty="0" err="1"/>
              <a:t>devices</a:t>
            </a:r>
            <a:r>
              <a:rPr lang="fr-BE" sz="1600" dirty="0"/>
              <a:t> </a:t>
            </a:r>
            <a:endParaRPr lang="fr-BE" sz="1600" dirty="0" smtClean="0"/>
          </a:p>
          <a:p>
            <a:pPr>
              <a:buClr>
                <a:schemeClr val="accent6"/>
              </a:buClr>
            </a:pPr>
            <a:r>
              <a:rPr lang="fr-BE" sz="1600" dirty="0" smtClean="0"/>
              <a:t>4.2.2.5 </a:t>
            </a:r>
            <a:r>
              <a:rPr lang="fr-BE" sz="1600" dirty="0" err="1"/>
              <a:t>Overview</a:t>
            </a:r>
            <a:r>
              <a:rPr lang="fr-BE" sz="1600" dirty="0"/>
              <a:t> of the </a:t>
            </a:r>
            <a:r>
              <a:rPr lang="fr-BE" sz="1600" dirty="0" err="1"/>
              <a:t>legal</a:t>
            </a:r>
            <a:r>
              <a:rPr lang="fr-BE" sz="1600" dirty="0"/>
              <a:t> </a:t>
            </a:r>
            <a:r>
              <a:rPr lang="fr-BE" sz="1600" dirty="0" err="1"/>
              <a:t>framework</a:t>
            </a:r>
            <a:r>
              <a:rPr lang="fr-BE" sz="1600" dirty="0"/>
              <a:t> for </a:t>
            </a:r>
            <a:r>
              <a:rPr lang="fr-BE" sz="1600" u="sng" dirty="0" err="1"/>
              <a:t>electronic</a:t>
            </a:r>
            <a:r>
              <a:rPr lang="fr-BE" sz="1600" u="sng" dirty="0"/>
              <a:t> </a:t>
            </a:r>
            <a:r>
              <a:rPr lang="fr-BE" sz="1600" u="sng" dirty="0" err="1" smtClean="0"/>
              <a:t>health</a:t>
            </a:r>
            <a:r>
              <a:rPr lang="fr-BE" sz="1600" u="sng" dirty="0" smtClean="0"/>
              <a:t> </a:t>
            </a:r>
            <a:r>
              <a:rPr lang="fr-BE" sz="1600" u="sng" dirty="0"/>
              <a:t>records </a:t>
            </a:r>
            <a:r>
              <a:rPr lang="fr-BE" sz="1600" dirty="0"/>
              <a:t>in the </a:t>
            </a:r>
            <a:r>
              <a:rPr lang="fr-BE" sz="1600" dirty="0" err="1"/>
              <a:t>Member</a:t>
            </a:r>
            <a:r>
              <a:rPr lang="fr-BE" sz="1600" dirty="0"/>
              <a:t> </a:t>
            </a:r>
            <a:r>
              <a:rPr lang="fr-BE" sz="1600" dirty="0" smtClean="0"/>
              <a:t>States</a:t>
            </a:r>
          </a:p>
          <a:p>
            <a:pPr>
              <a:buClr>
                <a:schemeClr val="accent6"/>
              </a:buClr>
            </a:pPr>
            <a:r>
              <a:rPr lang="fr-BE" sz="1600" dirty="0"/>
              <a:t>4.2.2.6 </a:t>
            </a:r>
            <a:r>
              <a:rPr lang="fr-BE" sz="1600" dirty="0" err="1"/>
              <a:t>Empowering</a:t>
            </a:r>
            <a:r>
              <a:rPr lang="fr-BE" sz="1600" dirty="0"/>
              <a:t> patients in the </a:t>
            </a:r>
            <a:r>
              <a:rPr lang="fr-BE" sz="1600" u="sng" dirty="0"/>
              <a:t>management of </a:t>
            </a:r>
            <a:r>
              <a:rPr lang="fr-BE" sz="1600" u="sng" dirty="0" err="1"/>
              <a:t>chronic</a:t>
            </a:r>
            <a:r>
              <a:rPr lang="fr-BE" sz="1600" u="sng" dirty="0"/>
              <a:t> </a:t>
            </a:r>
            <a:r>
              <a:rPr lang="fr-BE" sz="1600" u="sng" dirty="0" err="1" smtClean="0"/>
              <a:t>diseases</a:t>
            </a:r>
            <a:endParaRPr lang="fr-BE" sz="1600" u="sng" dirty="0" smtClean="0"/>
          </a:p>
          <a:p>
            <a:pPr>
              <a:buClr>
                <a:schemeClr val="accent6"/>
              </a:buClr>
            </a:pPr>
            <a:r>
              <a:rPr lang="fr-BE" sz="1600" dirty="0"/>
              <a:t>4.2.2.9 </a:t>
            </a:r>
            <a:r>
              <a:rPr lang="fr-BE" sz="1600" dirty="0" err="1"/>
              <a:t>Review</a:t>
            </a:r>
            <a:r>
              <a:rPr lang="fr-BE" sz="1600" dirty="0"/>
              <a:t> and </a:t>
            </a:r>
            <a:r>
              <a:rPr lang="fr-BE" sz="1600" dirty="0" err="1"/>
              <a:t>mapping</a:t>
            </a:r>
            <a:r>
              <a:rPr lang="fr-BE" sz="1600" dirty="0"/>
              <a:t> of </a:t>
            </a:r>
            <a:r>
              <a:rPr lang="fr-BE" sz="1600" dirty="0" smtClean="0"/>
              <a:t>the </a:t>
            </a:r>
            <a:r>
              <a:rPr lang="fr-BE" sz="1600" u="sng" dirty="0" err="1" smtClean="0"/>
              <a:t>continuous</a:t>
            </a:r>
            <a:r>
              <a:rPr lang="fr-BE" sz="1600" u="sng" dirty="0" smtClean="0"/>
              <a:t> </a:t>
            </a:r>
            <a:r>
              <a:rPr lang="fr-BE" sz="1600" u="sng" dirty="0" err="1"/>
              <a:t>professional</a:t>
            </a:r>
            <a:r>
              <a:rPr lang="fr-BE" sz="1600" u="sng" dirty="0"/>
              <a:t> </a:t>
            </a:r>
            <a:r>
              <a:rPr lang="fr-BE" sz="1600" u="sng" dirty="0" err="1"/>
              <a:t>development</a:t>
            </a:r>
            <a:r>
              <a:rPr lang="fr-BE" sz="1600" u="sng" dirty="0"/>
              <a:t> of </a:t>
            </a:r>
            <a:r>
              <a:rPr lang="fr-BE" sz="1600" u="sng" dirty="0" err="1"/>
              <a:t>health</a:t>
            </a:r>
            <a:r>
              <a:rPr lang="fr-BE" sz="1600" u="sng" dirty="0"/>
              <a:t> </a:t>
            </a:r>
            <a:r>
              <a:rPr lang="fr-BE" sz="1600" u="sng" dirty="0" err="1" smtClean="0"/>
              <a:t>workers</a:t>
            </a:r>
            <a:endParaRPr lang="fr-BE" sz="1600" u="sng" dirty="0" smtClean="0"/>
          </a:p>
          <a:p>
            <a:pPr>
              <a:buClr>
                <a:schemeClr val="accent6"/>
              </a:buClr>
            </a:pPr>
            <a:r>
              <a:rPr lang="fr-BE" sz="1600" dirty="0"/>
              <a:t>4.3.3.4 Life-</a:t>
            </a:r>
            <a:r>
              <a:rPr lang="fr-BE" sz="1600" dirty="0" err="1"/>
              <a:t>tabel</a:t>
            </a:r>
            <a:r>
              <a:rPr lang="fr-BE" sz="1600" dirty="0"/>
              <a:t> </a:t>
            </a:r>
            <a:r>
              <a:rPr lang="fr-BE" sz="1600" dirty="0" err="1"/>
              <a:t>analysis</a:t>
            </a:r>
            <a:r>
              <a:rPr lang="fr-BE" sz="1600" dirty="0"/>
              <a:t>: </a:t>
            </a:r>
            <a:r>
              <a:rPr lang="fr-BE" sz="1600" u="sng" dirty="0" err="1"/>
              <a:t>Health</a:t>
            </a:r>
            <a:r>
              <a:rPr lang="fr-BE" sz="1600" u="sng" dirty="0"/>
              <a:t> system </a:t>
            </a:r>
            <a:r>
              <a:rPr lang="fr-BE" sz="1600" u="sng" dirty="0" err="1"/>
              <a:t>cost-effectiveness</a:t>
            </a:r>
            <a:r>
              <a:rPr lang="fr-BE" sz="1600" u="sng" dirty="0"/>
              <a:t> </a:t>
            </a:r>
            <a:r>
              <a:rPr lang="fr-BE" sz="1600" u="sng" dirty="0" err="1"/>
              <a:t>assessment</a:t>
            </a:r>
            <a:r>
              <a:rPr lang="fr-BE" sz="1600" u="sng" dirty="0"/>
              <a:t> </a:t>
            </a:r>
            <a:r>
              <a:rPr lang="fr-BE" sz="1600" dirty="0" err="1"/>
              <a:t>across</a:t>
            </a:r>
            <a:r>
              <a:rPr lang="fr-BE" sz="1600" dirty="0"/>
              <a:t> </a:t>
            </a:r>
            <a:r>
              <a:rPr lang="fr-BE" sz="1600" dirty="0" err="1"/>
              <a:t>Member</a:t>
            </a:r>
            <a:r>
              <a:rPr lang="fr-BE" sz="1600" dirty="0"/>
              <a:t> </a:t>
            </a:r>
            <a:r>
              <a:rPr lang="fr-BE" sz="1600" dirty="0" smtClean="0"/>
              <a:t>States</a:t>
            </a:r>
          </a:p>
          <a:p>
            <a:pPr>
              <a:buClr>
                <a:schemeClr val="accent6"/>
              </a:buClr>
            </a:pPr>
            <a:r>
              <a:rPr lang="fr-BE" sz="1600" dirty="0"/>
              <a:t>4.1.4.3 Good practices in the </a:t>
            </a:r>
            <a:r>
              <a:rPr lang="fr-BE" sz="1600" dirty="0" err="1"/>
              <a:t>field</a:t>
            </a:r>
            <a:r>
              <a:rPr lang="fr-BE" sz="1600" dirty="0"/>
              <a:t> of</a:t>
            </a:r>
            <a:r>
              <a:rPr lang="fr-BE" sz="1600" u="sng" dirty="0"/>
              <a:t> </a:t>
            </a:r>
            <a:r>
              <a:rPr lang="fr-BE" sz="1600" u="sng" dirty="0" err="1"/>
              <a:t>blood</a:t>
            </a:r>
            <a:r>
              <a:rPr lang="fr-BE" sz="1600" u="sng" dirty="0"/>
              <a:t> </a:t>
            </a:r>
            <a:r>
              <a:rPr lang="fr-BE" sz="1600" u="sng" dirty="0" smtClean="0"/>
              <a:t>transfusion</a:t>
            </a:r>
          </a:p>
          <a:p>
            <a:pPr>
              <a:buClr>
                <a:schemeClr val="accent6"/>
              </a:buClr>
            </a:pPr>
            <a:r>
              <a:rPr lang="fr-BE" sz="1600" dirty="0"/>
              <a:t>4.2.3.3 </a:t>
            </a:r>
            <a:r>
              <a:rPr lang="fr-BE" sz="1600" u="sng" dirty="0"/>
              <a:t>Tobacco </a:t>
            </a:r>
            <a:r>
              <a:rPr lang="fr-BE" sz="1600" u="sng" dirty="0" err="1" smtClean="0"/>
              <a:t>studies</a:t>
            </a:r>
            <a:r>
              <a:rPr lang="fr-BE" sz="1600" u="sng" dirty="0" smtClean="0"/>
              <a:t> </a:t>
            </a:r>
            <a:r>
              <a:rPr lang="fr-BE" sz="1600" dirty="0" smtClean="0"/>
              <a:t>(Framework </a:t>
            </a:r>
            <a:r>
              <a:rPr lang="fr-BE" sz="1600" dirty="0" err="1" smtClean="0"/>
              <a:t>contract</a:t>
            </a:r>
            <a:r>
              <a:rPr lang="fr-BE" sz="1600" dirty="0" smtClean="0"/>
              <a:t> and 3-4 </a:t>
            </a:r>
            <a:r>
              <a:rPr lang="fr-BE" sz="1600" dirty="0" err="1" smtClean="0"/>
              <a:t>contracts</a:t>
            </a:r>
            <a:r>
              <a:rPr lang="fr-BE" sz="1600" dirty="0" smtClean="0"/>
              <a:t>)</a:t>
            </a:r>
          </a:p>
          <a:p>
            <a:pPr>
              <a:buClr>
                <a:schemeClr val="accent6"/>
              </a:buClr>
            </a:pPr>
            <a:r>
              <a:rPr lang="fr-BE" sz="1600" dirty="0"/>
              <a:t>4.3.3.1 </a:t>
            </a:r>
            <a:r>
              <a:rPr lang="fr-BE" sz="1600" u="sng" dirty="0" err="1"/>
              <a:t>Health</a:t>
            </a:r>
            <a:r>
              <a:rPr lang="fr-BE" sz="1600" u="sng" dirty="0"/>
              <a:t> Reports</a:t>
            </a:r>
            <a:r>
              <a:rPr lang="fr-BE" sz="1600" dirty="0"/>
              <a:t> and </a:t>
            </a:r>
            <a:r>
              <a:rPr lang="fr-BE" sz="1600" dirty="0" err="1"/>
              <a:t>Economic</a:t>
            </a:r>
            <a:r>
              <a:rPr lang="fr-BE" sz="1600" dirty="0"/>
              <a:t> </a:t>
            </a:r>
            <a:r>
              <a:rPr lang="fr-BE" sz="1600" dirty="0" err="1" smtClean="0"/>
              <a:t>Analysis</a:t>
            </a:r>
            <a:r>
              <a:rPr lang="fr-BE" sz="1600" dirty="0" smtClean="0"/>
              <a:t> (Open Call for Framework </a:t>
            </a:r>
            <a:r>
              <a:rPr lang="fr-BE" sz="1600" dirty="0" err="1" smtClean="0"/>
              <a:t>Contracts</a:t>
            </a:r>
            <a:r>
              <a:rPr lang="fr-BE" sz="1600" dirty="0" smtClean="0"/>
              <a:t>)</a:t>
            </a:r>
            <a:endParaRPr lang="en-GB" sz="1600" b="1" dirty="0"/>
          </a:p>
        </p:txBody>
      </p:sp>
    </p:spTree>
    <p:extLst>
      <p:ext uri="{BB962C8B-B14F-4D97-AF65-F5344CB8AC3E}">
        <p14:creationId xmlns:p14="http://schemas.microsoft.com/office/powerpoint/2010/main" val="20524576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4.2.2.1 </a:t>
            </a:r>
            <a:r>
              <a:rPr lang="en-GB" sz="1600" dirty="0" smtClean="0"/>
              <a:t>Training packages for health professionals to improve access to and quality of health services for migrants and ethnic minorities</a:t>
            </a:r>
            <a:endParaRPr lang="en-GB" sz="1600" dirty="0"/>
          </a:p>
        </p:txBody>
      </p:sp>
      <p:sp>
        <p:nvSpPr>
          <p:cNvPr id="3" name="Content Placeholder 2"/>
          <p:cNvSpPr>
            <a:spLocks noGrp="1"/>
          </p:cNvSpPr>
          <p:nvPr>
            <p:ph idx="1"/>
          </p:nvPr>
        </p:nvSpPr>
        <p:spPr/>
        <p:txBody>
          <a:bodyPr/>
          <a:lstStyle/>
          <a:p>
            <a:pPr>
              <a:buClr>
                <a:schemeClr val="accent6"/>
              </a:buClr>
              <a:buFont typeface="Arial" pitchFamily="34" charset="0"/>
              <a:buChar char="•"/>
            </a:pPr>
            <a:r>
              <a:rPr lang="en-GB" sz="1400" dirty="0" smtClean="0"/>
              <a:t>seeks </a:t>
            </a:r>
            <a:r>
              <a:rPr lang="en-GB" sz="1400" u="sng" dirty="0"/>
              <a:t>to improve access to and quality of health services for migrants and ethnic minorities </a:t>
            </a:r>
            <a:r>
              <a:rPr lang="en-GB" sz="1400" dirty="0"/>
              <a:t>through </a:t>
            </a:r>
            <a:r>
              <a:rPr lang="en-GB" sz="1400" dirty="0" smtClean="0"/>
              <a:t>improved training </a:t>
            </a:r>
            <a:r>
              <a:rPr lang="en-GB" sz="1400" dirty="0"/>
              <a:t>of health </a:t>
            </a:r>
            <a:r>
              <a:rPr lang="en-GB" sz="1400" dirty="0" smtClean="0"/>
              <a:t>professionals</a:t>
            </a:r>
          </a:p>
          <a:p>
            <a:pPr>
              <a:buClr>
                <a:schemeClr val="accent6"/>
              </a:buClr>
              <a:buFont typeface="Arial" pitchFamily="34" charset="0"/>
              <a:buChar char="•"/>
            </a:pPr>
            <a:r>
              <a:rPr lang="en-GB" sz="1400" dirty="0" smtClean="0"/>
              <a:t>will </a:t>
            </a:r>
            <a:r>
              <a:rPr lang="en-GB" sz="1400" u="sng" dirty="0"/>
              <a:t>develop training packages</a:t>
            </a:r>
            <a:r>
              <a:rPr lang="en-GB" sz="1400" dirty="0"/>
              <a:t>, pilot training and disseminate good </a:t>
            </a:r>
            <a:r>
              <a:rPr lang="en-GB" sz="1400" dirty="0" smtClean="0"/>
              <a:t>practices</a:t>
            </a:r>
          </a:p>
          <a:p>
            <a:pPr>
              <a:buClr>
                <a:schemeClr val="accent6"/>
              </a:buClr>
              <a:buFont typeface="Arial" pitchFamily="34" charset="0"/>
              <a:buChar char="•"/>
            </a:pPr>
            <a:r>
              <a:rPr lang="en-GB" sz="1400" u="sng" dirty="0" smtClean="0"/>
              <a:t>targets </a:t>
            </a:r>
            <a:r>
              <a:rPr lang="en-GB" sz="1400" u="sng" dirty="0"/>
              <a:t>national authorities, providers of health services </a:t>
            </a:r>
            <a:r>
              <a:rPr lang="en-GB" sz="1400" dirty="0"/>
              <a:t>and organisations representing migrants and ethnic </a:t>
            </a:r>
            <a:r>
              <a:rPr lang="en-GB" sz="1400" dirty="0" smtClean="0"/>
              <a:t>minorities</a:t>
            </a:r>
            <a:endParaRPr lang="en-GB" sz="1400" dirty="0"/>
          </a:p>
          <a:p>
            <a:pPr>
              <a:buClr>
                <a:schemeClr val="accent6"/>
              </a:buClr>
              <a:buFont typeface="Arial" pitchFamily="34" charset="0"/>
              <a:buChar char="•"/>
            </a:pPr>
            <a:r>
              <a:rPr lang="en-GB" sz="1400" dirty="0" smtClean="0"/>
              <a:t>will </a:t>
            </a:r>
            <a:r>
              <a:rPr lang="en-GB" sz="1400" u="sng" dirty="0"/>
              <a:t>review</a:t>
            </a:r>
            <a:r>
              <a:rPr lang="en-GB" sz="1400" dirty="0"/>
              <a:t> existing training material, </a:t>
            </a:r>
            <a:r>
              <a:rPr lang="en-GB" sz="1400" u="sng" dirty="0"/>
              <a:t>identify</a:t>
            </a:r>
            <a:r>
              <a:rPr lang="en-GB" sz="1400" dirty="0"/>
              <a:t> gaps and needs, </a:t>
            </a:r>
            <a:r>
              <a:rPr lang="en-GB" sz="1400" u="sng" dirty="0"/>
              <a:t>create</a:t>
            </a:r>
            <a:r>
              <a:rPr lang="en-GB" sz="1400" dirty="0"/>
              <a:t> core modules for new training </a:t>
            </a:r>
            <a:r>
              <a:rPr lang="en-GB" sz="1400" dirty="0" smtClean="0"/>
              <a:t>material and </a:t>
            </a:r>
            <a:r>
              <a:rPr lang="en-GB" sz="1400" u="sng" dirty="0"/>
              <a:t>adapt</a:t>
            </a:r>
            <a:r>
              <a:rPr lang="en-GB" sz="1400" dirty="0"/>
              <a:t> it to specific national contexts. </a:t>
            </a:r>
            <a:endParaRPr lang="en-GB" sz="1400" dirty="0" smtClean="0"/>
          </a:p>
          <a:p>
            <a:pPr>
              <a:buClr>
                <a:schemeClr val="accent6"/>
              </a:buClr>
              <a:buFont typeface="Arial" pitchFamily="34" charset="0"/>
              <a:buChar char="•"/>
            </a:pPr>
            <a:r>
              <a:rPr lang="en-GB" sz="1400" u="sng" dirty="0" smtClean="0"/>
              <a:t>Piloting </a:t>
            </a:r>
            <a:r>
              <a:rPr lang="en-GB" sz="1400" dirty="0"/>
              <a:t>will be conducted </a:t>
            </a:r>
            <a:r>
              <a:rPr lang="en-GB" sz="1400" u="sng" dirty="0"/>
              <a:t>in at least five countries</a:t>
            </a:r>
            <a:r>
              <a:rPr lang="en-GB" sz="1400" dirty="0"/>
              <a:t> participating in </a:t>
            </a:r>
            <a:r>
              <a:rPr lang="en-GB" sz="1400" dirty="0" smtClean="0"/>
              <a:t>the programme</a:t>
            </a:r>
          </a:p>
          <a:p>
            <a:pPr>
              <a:buClr>
                <a:schemeClr val="accent6"/>
              </a:buClr>
              <a:buFont typeface="Arial" pitchFamily="34" charset="0"/>
              <a:buChar char="•"/>
            </a:pPr>
            <a:r>
              <a:rPr lang="en-GB" sz="1400" dirty="0" smtClean="0"/>
              <a:t>This </a:t>
            </a:r>
            <a:r>
              <a:rPr lang="en-GB" sz="1400" dirty="0"/>
              <a:t>action contributes to the implementation of Commission Communication COM(2009) 567 final </a:t>
            </a:r>
            <a:r>
              <a:rPr lang="en-GB" sz="1400" dirty="0" smtClean="0"/>
              <a:t>of 20 </a:t>
            </a:r>
            <a:r>
              <a:rPr lang="en-GB" sz="1400" dirty="0"/>
              <a:t>October 2009 </a:t>
            </a:r>
            <a:r>
              <a:rPr lang="en-GB" sz="1400" i="0" dirty="0"/>
              <a:t>Solidarity in health: reducing health inequalities in the </a:t>
            </a:r>
            <a:r>
              <a:rPr lang="en-GB" sz="1400" i="0" dirty="0" smtClean="0"/>
              <a:t>EU</a:t>
            </a:r>
            <a:r>
              <a:rPr lang="en-GB" sz="1400" dirty="0" smtClean="0"/>
              <a:t>, </a:t>
            </a:r>
            <a:r>
              <a:rPr lang="en-GB" sz="1400" dirty="0"/>
              <a:t>which calls for EU-level action and </a:t>
            </a:r>
            <a:r>
              <a:rPr lang="en-GB" sz="1400" dirty="0" smtClean="0"/>
              <a:t>professional training </a:t>
            </a:r>
            <a:r>
              <a:rPr lang="en-GB" sz="1400" dirty="0"/>
              <a:t>tools to address health inequalities through the health programme, ESF and other mechanisms. </a:t>
            </a:r>
            <a:r>
              <a:rPr lang="en-GB" sz="1400" dirty="0" smtClean="0"/>
              <a:t>It also responds </a:t>
            </a:r>
            <a:r>
              <a:rPr lang="en-GB" sz="1400" dirty="0"/>
              <a:t>to the EU 2020 priority of reducing health inequalities to foster inclusive growth. </a:t>
            </a:r>
            <a:endParaRPr lang="en-GB" sz="1400" dirty="0" smtClean="0"/>
          </a:p>
          <a:p>
            <a:pPr>
              <a:buClr>
                <a:schemeClr val="accent6"/>
              </a:buClr>
              <a:buFont typeface="Arial" pitchFamily="34" charset="0"/>
              <a:buChar char="•"/>
            </a:pPr>
            <a:r>
              <a:rPr lang="en-GB" sz="1400" dirty="0" smtClean="0"/>
              <a:t>The </a:t>
            </a:r>
            <a:r>
              <a:rPr lang="en-GB" sz="1400" dirty="0"/>
              <a:t>indicative number </a:t>
            </a:r>
            <a:r>
              <a:rPr lang="en-GB" sz="1400" dirty="0" smtClean="0"/>
              <a:t>of contracts </a:t>
            </a:r>
            <a:r>
              <a:rPr lang="en-GB" sz="1400" dirty="0"/>
              <a:t>envisaged is 1</a:t>
            </a:r>
            <a:r>
              <a:rPr lang="en-GB" sz="1400" dirty="0" smtClean="0"/>
              <a:t>.</a:t>
            </a:r>
          </a:p>
          <a:p>
            <a:pPr>
              <a:buClr>
                <a:schemeClr val="accent6"/>
              </a:buClr>
              <a:buFont typeface="Arial" pitchFamily="34" charset="0"/>
              <a:buChar char="•"/>
            </a:pPr>
            <a:endParaRPr lang="en-GB" sz="1400" dirty="0"/>
          </a:p>
          <a:p>
            <a:pPr marL="0" indent="0">
              <a:buClr>
                <a:schemeClr val="accent6"/>
              </a:buClr>
              <a:buNone/>
            </a:pPr>
            <a:r>
              <a:rPr lang="en-GB" sz="1400" b="1" dirty="0"/>
              <a:t>[Call for tenders]</a:t>
            </a:r>
          </a:p>
        </p:txBody>
      </p:sp>
    </p:spTree>
    <p:extLst>
      <p:ext uri="{BB962C8B-B14F-4D97-AF65-F5344CB8AC3E}">
        <p14:creationId xmlns:p14="http://schemas.microsoft.com/office/powerpoint/2010/main" val="721091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4.2.2.2 </a:t>
            </a:r>
            <a:r>
              <a:rPr lang="en-GB" sz="1600" dirty="0" smtClean="0"/>
              <a:t>Support action on effective use of Cohesion and Structural Funds for health investments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seeks </a:t>
            </a:r>
            <a:r>
              <a:rPr lang="en-GB" sz="1400" dirty="0"/>
              <a:t>to promote </a:t>
            </a:r>
            <a:r>
              <a:rPr lang="en-GB" sz="1400" u="sng" dirty="0"/>
              <a:t>effective securing and use of funding for health</a:t>
            </a:r>
            <a:r>
              <a:rPr lang="en-GB" sz="1400" dirty="0"/>
              <a:t> by Member States and regions under </a:t>
            </a:r>
            <a:r>
              <a:rPr lang="en-GB" sz="1400" dirty="0" smtClean="0"/>
              <a:t>the Structural </a:t>
            </a:r>
            <a:r>
              <a:rPr lang="en-GB" sz="1400" dirty="0"/>
              <a:t>Funds’ programming in the period 2014-2020, in order </a:t>
            </a:r>
            <a:r>
              <a:rPr lang="en-GB" sz="1400" u="sng" dirty="0"/>
              <a:t>to enhance health systems’ effectiveness, quality </a:t>
            </a:r>
            <a:r>
              <a:rPr lang="en-GB" sz="1400" u="sng" dirty="0" smtClean="0"/>
              <a:t>and sustainability</a:t>
            </a:r>
            <a:r>
              <a:rPr lang="en-GB" sz="1400" u="sng" dirty="0"/>
              <a:t>. </a:t>
            </a:r>
            <a:endParaRPr lang="en-GB" sz="1400" u="sng" dirty="0" smtClean="0"/>
          </a:p>
          <a:p>
            <a:pPr>
              <a:buClr>
                <a:schemeClr val="accent6"/>
              </a:buClr>
              <a:buFont typeface="Arial" pitchFamily="34" charset="0"/>
              <a:buChar char="•"/>
            </a:pPr>
            <a:r>
              <a:rPr lang="en-GB" sz="1400" dirty="0" smtClean="0"/>
              <a:t>It </a:t>
            </a:r>
            <a:r>
              <a:rPr lang="en-GB" sz="1400" dirty="0"/>
              <a:t>responds to the </a:t>
            </a:r>
            <a:r>
              <a:rPr lang="en-GB" sz="1400" i="0" dirty="0"/>
              <a:t>Council conclusions: towards modern, responsible and sustainable health </a:t>
            </a:r>
            <a:r>
              <a:rPr lang="en-GB" sz="1400" i="0" dirty="0" smtClean="0"/>
              <a:t>systems </a:t>
            </a:r>
            <a:r>
              <a:rPr lang="en-GB" sz="1400" dirty="0" smtClean="0"/>
              <a:t>(2011/C </a:t>
            </a:r>
            <a:r>
              <a:rPr lang="en-GB" sz="1400" dirty="0"/>
              <a:t>202/04) of 6 June </a:t>
            </a:r>
            <a:r>
              <a:rPr lang="en-GB" sz="1400" dirty="0" smtClean="0"/>
              <a:t>2011, </a:t>
            </a:r>
            <a:r>
              <a:rPr lang="en-GB" sz="1400" dirty="0"/>
              <a:t>and </a:t>
            </a:r>
            <a:r>
              <a:rPr lang="en-GB" sz="1400" u="sng" dirty="0"/>
              <a:t>follows on from </a:t>
            </a:r>
            <a:r>
              <a:rPr lang="en-GB" sz="1400" dirty="0"/>
              <a:t>the work of the Health Systems Reflection </a:t>
            </a:r>
            <a:r>
              <a:rPr lang="en-GB" sz="1400" dirty="0" smtClean="0"/>
              <a:t>Process Subgroup </a:t>
            </a:r>
            <a:r>
              <a:rPr lang="en-GB" sz="1400" dirty="0"/>
              <a:t>on the effective use of Structural Funds. </a:t>
            </a:r>
            <a:endParaRPr lang="en-GB" sz="1400" dirty="0" smtClean="0"/>
          </a:p>
          <a:p>
            <a:pPr>
              <a:buClr>
                <a:schemeClr val="accent6"/>
              </a:buClr>
              <a:buFont typeface="Arial" pitchFamily="34" charset="0"/>
              <a:buChar char="•"/>
            </a:pPr>
            <a:r>
              <a:rPr lang="en-GB" sz="1400" dirty="0" smtClean="0"/>
              <a:t>aims </a:t>
            </a:r>
            <a:r>
              <a:rPr lang="en-GB" sz="1400" dirty="0"/>
              <a:t>at </a:t>
            </a:r>
            <a:r>
              <a:rPr lang="en-GB" sz="1400" u="sng" dirty="0"/>
              <a:t>building knowledge about the use of </a:t>
            </a:r>
            <a:r>
              <a:rPr lang="en-GB" sz="1400" u="sng" dirty="0" smtClean="0"/>
              <a:t>Structural Funds </a:t>
            </a:r>
            <a:r>
              <a:rPr lang="en-GB" sz="1400" u="sng" dirty="0"/>
              <a:t>for health </a:t>
            </a:r>
            <a:r>
              <a:rPr lang="en-GB" sz="1400" dirty="0"/>
              <a:t>in the new programming period, disseminating this knowledge: and building expertise on </a:t>
            </a:r>
            <a:r>
              <a:rPr lang="en-GB" sz="1400" dirty="0" smtClean="0"/>
              <a:t>Structural Funds</a:t>
            </a:r>
            <a:r>
              <a:rPr lang="en-GB" sz="1400" dirty="0"/>
              <a:t>, in particular </a:t>
            </a:r>
            <a:r>
              <a:rPr lang="en-GB" sz="1400" u="sng" dirty="0"/>
              <a:t>among the health ministries and other relevant health bodies</a:t>
            </a:r>
            <a:r>
              <a:rPr lang="en-GB" sz="1400" dirty="0"/>
              <a:t>. </a:t>
            </a:r>
            <a:endParaRPr lang="en-GB" sz="1400" dirty="0" smtClean="0"/>
          </a:p>
          <a:p>
            <a:pPr>
              <a:buClr>
                <a:schemeClr val="accent6"/>
              </a:buClr>
              <a:buFont typeface="Arial" pitchFamily="34" charset="0"/>
              <a:buChar char="•"/>
            </a:pPr>
            <a:r>
              <a:rPr lang="en-GB" sz="1400" dirty="0" smtClean="0"/>
              <a:t>outcomes </a:t>
            </a:r>
            <a:r>
              <a:rPr lang="en-GB" sz="1400" dirty="0"/>
              <a:t>are expected to be: (</a:t>
            </a:r>
            <a:r>
              <a:rPr lang="en-GB" sz="1400" dirty="0" smtClean="0"/>
              <a:t>a) </a:t>
            </a:r>
            <a:r>
              <a:rPr lang="en-GB" sz="1400" u="sng" dirty="0" smtClean="0"/>
              <a:t>mapping </a:t>
            </a:r>
            <a:r>
              <a:rPr lang="en-GB" sz="1400" u="sng" dirty="0"/>
              <a:t>of the use </a:t>
            </a:r>
            <a:r>
              <a:rPr lang="en-GB" sz="1400" dirty="0"/>
              <a:t>of Structural Funds in health; (b</a:t>
            </a:r>
            <a:r>
              <a:rPr lang="en-GB" sz="1400" u="sng" dirty="0"/>
              <a:t>) compilation of successful practices</a:t>
            </a:r>
            <a:r>
              <a:rPr lang="en-GB" sz="1400" dirty="0"/>
              <a:t>; and (c) a </a:t>
            </a:r>
            <a:r>
              <a:rPr lang="en-GB" sz="1400" u="sng" dirty="0"/>
              <a:t>set of tools </a:t>
            </a:r>
            <a:r>
              <a:rPr lang="en-GB" sz="1400" u="sng" dirty="0" smtClean="0"/>
              <a:t>for achieving </a:t>
            </a:r>
            <a:r>
              <a:rPr lang="en-GB" sz="1400" u="sng" dirty="0"/>
              <a:t>sustainable and effective investments in health</a:t>
            </a:r>
            <a:r>
              <a:rPr lang="en-GB" sz="1400" dirty="0"/>
              <a:t>, including health promotion and prevention of diseases, </a:t>
            </a:r>
            <a:r>
              <a:rPr lang="en-GB" sz="1400" dirty="0" smtClean="0"/>
              <a:t>through the </a:t>
            </a:r>
            <a:r>
              <a:rPr lang="en-GB" sz="1400" dirty="0"/>
              <a:t>Structural Funds, for actors in the health sector and sectors impacting on health at national and regional level. </a:t>
            </a:r>
            <a:endParaRPr lang="en-GB" sz="1400" dirty="0" smtClean="0"/>
          </a:p>
          <a:p>
            <a:pPr>
              <a:buClr>
                <a:schemeClr val="accent6"/>
              </a:buClr>
              <a:buFont typeface="Arial" pitchFamily="34" charset="0"/>
              <a:buChar char="•"/>
            </a:pPr>
            <a:r>
              <a:rPr lang="en-GB" sz="1400" dirty="0" smtClean="0"/>
              <a:t>planned </a:t>
            </a:r>
            <a:r>
              <a:rPr lang="en-GB" sz="1400" dirty="0"/>
              <a:t>duration of the action is </a:t>
            </a:r>
            <a:r>
              <a:rPr lang="en-GB" sz="1400" u="sng" dirty="0"/>
              <a:t>18 months</a:t>
            </a:r>
            <a:r>
              <a:rPr lang="en-GB" sz="1400" dirty="0"/>
              <a:t>.</a:t>
            </a:r>
          </a:p>
          <a:p>
            <a:pPr marL="0" indent="0">
              <a:buClr>
                <a:schemeClr val="accent6"/>
              </a:buClr>
              <a:buNone/>
            </a:pPr>
            <a:endParaRPr lang="en-GB" sz="1400" b="1" dirty="0" smtClean="0"/>
          </a:p>
          <a:p>
            <a:pPr marL="0" indent="0">
              <a:buClr>
                <a:schemeClr val="accent6"/>
              </a:buClr>
              <a:buNone/>
            </a:pPr>
            <a:r>
              <a:rPr lang="en-GB" sz="1400" b="1" dirty="0" smtClean="0"/>
              <a:t>[</a:t>
            </a:r>
            <a:r>
              <a:rPr lang="en-GB" sz="1400" b="1" dirty="0"/>
              <a:t>Call for </a:t>
            </a:r>
            <a:r>
              <a:rPr lang="en-GB" sz="1400" b="1" dirty="0" smtClean="0"/>
              <a:t>tenders/Framework </a:t>
            </a:r>
            <a:r>
              <a:rPr lang="en-GB" sz="1400" b="1" dirty="0"/>
              <a:t>contract]</a:t>
            </a:r>
          </a:p>
        </p:txBody>
      </p:sp>
    </p:spTree>
    <p:extLst>
      <p:ext uri="{BB962C8B-B14F-4D97-AF65-F5344CB8AC3E}">
        <p14:creationId xmlns:p14="http://schemas.microsoft.com/office/powerpoint/2010/main" val="9119474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4.2.2.4 </a:t>
            </a:r>
            <a:r>
              <a:rPr lang="fr-BE" sz="1600" dirty="0" err="1" smtClean="0"/>
              <a:t>Health</a:t>
            </a:r>
            <a:r>
              <a:rPr lang="fr-BE" sz="1600" dirty="0"/>
              <a:t> </a:t>
            </a:r>
            <a:r>
              <a:rPr lang="fr-BE" sz="1600" dirty="0" err="1" smtClean="0"/>
              <a:t>Technology</a:t>
            </a:r>
            <a:r>
              <a:rPr lang="fr-BE" sz="1600" dirty="0" smtClean="0"/>
              <a:t> </a:t>
            </a:r>
            <a:r>
              <a:rPr lang="fr-BE" sz="1600" dirty="0" err="1" smtClean="0"/>
              <a:t>Assessment</a:t>
            </a:r>
            <a:r>
              <a:rPr lang="fr-BE" sz="1600" dirty="0" smtClean="0"/>
              <a:t> (HTA): </a:t>
            </a:r>
            <a:r>
              <a:rPr lang="fr-BE" sz="1600" dirty="0" err="1" smtClean="0"/>
              <a:t>early</a:t>
            </a:r>
            <a:r>
              <a:rPr lang="fr-BE" sz="1600" dirty="0" smtClean="0"/>
              <a:t> dialogue pilots on </a:t>
            </a:r>
            <a:r>
              <a:rPr lang="fr-BE" sz="1600" dirty="0" err="1" smtClean="0"/>
              <a:t>pharmaceuticals</a:t>
            </a:r>
            <a:r>
              <a:rPr lang="fr-BE" sz="1600" dirty="0" smtClean="0"/>
              <a:t> and </a:t>
            </a:r>
            <a:r>
              <a:rPr lang="fr-BE" sz="1600" dirty="0" err="1" smtClean="0"/>
              <a:t>medical</a:t>
            </a:r>
            <a:r>
              <a:rPr lang="fr-BE" sz="1600" dirty="0" smtClean="0"/>
              <a:t> </a:t>
            </a:r>
            <a:r>
              <a:rPr lang="fr-BE" sz="1600" dirty="0" err="1" smtClean="0"/>
              <a:t>devices</a:t>
            </a:r>
            <a:r>
              <a:rPr lang="fr-BE" sz="1600" dirty="0" smtClean="0"/>
              <a:t> </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a:t>Directive 2011/24/EU sets up a voluntary network that connects national authorities or bodies responsible for health technology assessment to support and facilitate cooperation among Member </a:t>
            </a:r>
            <a:r>
              <a:rPr lang="en-GB" sz="1400" dirty="0" smtClean="0"/>
              <a:t>States</a:t>
            </a:r>
          </a:p>
          <a:p>
            <a:pPr>
              <a:buClr>
                <a:schemeClr val="accent6"/>
              </a:buClr>
              <a:buFont typeface="Arial" pitchFamily="34" charset="0"/>
              <a:buChar char="•"/>
            </a:pPr>
            <a:r>
              <a:rPr lang="en-GB" sz="1400" dirty="0" smtClean="0"/>
              <a:t>contributes </a:t>
            </a:r>
            <a:r>
              <a:rPr lang="en-GB" sz="1400" dirty="0"/>
              <a:t>to such cooperation through the </a:t>
            </a:r>
            <a:r>
              <a:rPr lang="en-GB" sz="1400" u="sng" dirty="0"/>
              <a:t>conduct of early dialogue pilots on pharmaceuticals and medical devices</a:t>
            </a:r>
            <a:r>
              <a:rPr lang="en-GB" sz="1400" dirty="0"/>
              <a:t>. </a:t>
            </a:r>
            <a:endParaRPr lang="en-GB" sz="1400" dirty="0" smtClean="0"/>
          </a:p>
          <a:p>
            <a:pPr>
              <a:buClr>
                <a:schemeClr val="accent6"/>
              </a:buClr>
              <a:buFont typeface="Arial" pitchFamily="34" charset="0"/>
              <a:buChar char="•"/>
            </a:pPr>
            <a:r>
              <a:rPr lang="en-GB" sz="1400" dirty="0" smtClean="0"/>
              <a:t>aim </a:t>
            </a:r>
            <a:r>
              <a:rPr lang="en-GB" sz="1400" dirty="0"/>
              <a:t>to facilitate the dialogue between industry and regulators, multiple HTA bodies and payers in the course of health technology development. </a:t>
            </a:r>
            <a:endParaRPr lang="en-GB" sz="1400" dirty="0" smtClean="0"/>
          </a:p>
          <a:p>
            <a:pPr>
              <a:buClr>
                <a:schemeClr val="accent6"/>
              </a:buClr>
              <a:buFont typeface="Arial" pitchFamily="34" charset="0"/>
              <a:buChar char="•"/>
            </a:pPr>
            <a:r>
              <a:rPr lang="en-GB" sz="1400" dirty="0" smtClean="0"/>
              <a:t>purpose </a:t>
            </a:r>
            <a:r>
              <a:rPr lang="en-GB" sz="1400" dirty="0"/>
              <a:t>is to </a:t>
            </a:r>
            <a:r>
              <a:rPr lang="en-GB" sz="1400" u="sng" dirty="0"/>
              <a:t>ensure business predictability for industry as regards market access </a:t>
            </a:r>
            <a:r>
              <a:rPr lang="en-GB" sz="1400" u="sng" dirty="0" err="1" smtClean="0"/>
              <a:t>after market</a:t>
            </a:r>
            <a:r>
              <a:rPr lang="en-GB" sz="1400" u="sng" dirty="0" smtClean="0"/>
              <a:t> </a:t>
            </a:r>
            <a:r>
              <a:rPr lang="en-GB" sz="1400" u="sng" dirty="0"/>
              <a:t>authorisation (MA) or CE licensing</a:t>
            </a:r>
            <a:r>
              <a:rPr lang="en-GB" sz="1400" dirty="0"/>
              <a:t>; rationalisation of requirements for various actors; complementarity with the scientific advice provided by the European Medicines Agency; and preparation of post MA or CE marking requirements. </a:t>
            </a:r>
            <a:endParaRPr lang="en-GB" sz="1400" dirty="0" smtClean="0"/>
          </a:p>
          <a:p>
            <a:pPr>
              <a:buClr>
                <a:schemeClr val="accent6"/>
              </a:buClr>
              <a:buFont typeface="Arial" pitchFamily="34" charset="0"/>
              <a:buChar char="•"/>
            </a:pPr>
            <a:r>
              <a:rPr lang="en-GB" sz="1400" dirty="0" smtClean="0"/>
              <a:t>aims </a:t>
            </a:r>
            <a:r>
              <a:rPr lang="en-GB" sz="1400" dirty="0"/>
              <a:t>to conduct up to </a:t>
            </a:r>
            <a:r>
              <a:rPr lang="en-GB" sz="1400" u="sng" dirty="0"/>
              <a:t>10 early dialogue pilots.</a:t>
            </a:r>
            <a:r>
              <a:rPr lang="en-GB" sz="1400" dirty="0"/>
              <a:t> </a:t>
            </a:r>
            <a:endParaRPr lang="en-GB" sz="1400" dirty="0" smtClean="0"/>
          </a:p>
          <a:p>
            <a:pPr>
              <a:buClr>
                <a:schemeClr val="accent6"/>
              </a:buClr>
              <a:buFont typeface="Arial" pitchFamily="34" charset="0"/>
              <a:buChar char="•"/>
            </a:pPr>
            <a:r>
              <a:rPr lang="en-GB" sz="1400" dirty="0" smtClean="0"/>
              <a:t>In addition, it responds </a:t>
            </a:r>
            <a:r>
              <a:rPr lang="en-GB" sz="1400" dirty="0"/>
              <a:t>to the Council conclusions on innovation in the medical devices sector (2011/C 202/03). </a:t>
            </a:r>
            <a:endParaRPr lang="en-GB" sz="1400" dirty="0" smtClean="0"/>
          </a:p>
          <a:p>
            <a:pPr>
              <a:buClr>
                <a:schemeClr val="accent6"/>
              </a:buClr>
              <a:buFont typeface="Arial" pitchFamily="34" charset="0"/>
              <a:buChar char="•"/>
            </a:pPr>
            <a:r>
              <a:rPr lang="en-GB" sz="1400" dirty="0" smtClean="0"/>
              <a:t>The </a:t>
            </a:r>
            <a:r>
              <a:rPr lang="en-GB" sz="1400" dirty="0"/>
              <a:t>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1543159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4.2.2.5 </a:t>
            </a:r>
            <a:r>
              <a:rPr lang="fr-BE" sz="1600" dirty="0" err="1" smtClean="0"/>
              <a:t>Overview</a:t>
            </a:r>
            <a:r>
              <a:rPr lang="fr-BE" sz="1600" dirty="0" smtClean="0"/>
              <a:t> of the </a:t>
            </a:r>
            <a:r>
              <a:rPr lang="fr-BE" sz="1600" dirty="0" err="1" smtClean="0"/>
              <a:t>legal</a:t>
            </a:r>
            <a:r>
              <a:rPr lang="fr-BE" sz="1600" dirty="0" smtClean="0"/>
              <a:t> </a:t>
            </a:r>
            <a:r>
              <a:rPr lang="fr-BE" sz="1600" dirty="0" err="1" smtClean="0"/>
              <a:t>framework</a:t>
            </a:r>
            <a:r>
              <a:rPr lang="fr-BE" sz="1600" dirty="0" smtClean="0"/>
              <a:t> for </a:t>
            </a:r>
            <a:r>
              <a:rPr lang="fr-BE" sz="1600" dirty="0" err="1" smtClean="0"/>
              <a:t>electronic</a:t>
            </a:r>
            <a:r>
              <a:rPr lang="fr-BE" sz="1600" dirty="0" smtClean="0"/>
              <a:t> </a:t>
            </a:r>
            <a:r>
              <a:rPr lang="fr-BE" sz="1600" dirty="0" err="1" smtClean="0"/>
              <a:t>healht</a:t>
            </a:r>
            <a:r>
              <a:rPr lang="fr-BE" sz="1600" dirty="0" smtClean="0"/>
              <a:t> records in the </a:t>
            </a:r>
            <a:r>
              <a:rPr lang="fr-BE" sz="1600" dirty="0" err="1" smtClean="0"/>
              <a:t>Member</a:t>
            </a:r>
            <a:r>
              <a:rPr lang="fr-BE" sz="1600" dirty="0" smtClean="0"/>
              <a:t> States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a:t>The </a:t>
            </a:r>
            <a:r>
              <a:rPr lang="en-GB" sz="1400" dirty="0" err="1"/>
              <a:t>eHealth</a:t>
            </a:r>
            <a:r>
              <a:rPr lang="en-GB" sz="1400" dirty="0"/>
              <a:t> network is working towards interoperability guidelines for </a:t>
            </a:r>
            <a:r>
              <a:rPr lang="en-GB" sz="1400" dirty="0" err="1"/>
              <a:t>eHealth</a:t>
            </a:r>
            <a:r>
              <a:rPr lang="en-GB" sz="1400" dirty="0"/>
              <a:t> providing a framework at legal, organisational, semantic and technical levels. </a:t>
            </a:r>
            <a:endParaRPr lang="en-GB" sz="1400" dirty="0" smtClean="0"/>
          </a:p>
          <a:p>
            <a:pPr>
              <a:buClr>
                <a:schemeClr val="accent6"/>
              </a:buClr>
              <a:buFont typeface="Arial" pitchFamily="34" charset="0"/>
              <a:buChar char="•"/>
            </a:pPr>
            <a:r>
              <a:rPr lang="en-GB" sz="1400" u="sng" dirty="0" smtClean="0"/>
              <a:t>aims </a:t>
            </a:r>
            <a:r>
              <a:rPr lang="en-GB" sz="1400" u="sng" dirty="0"/>
              <a:t>to enhance and secure seamless </a:t>
            </a:r>
            <a:r>
              <a:rPr lang="en-GB" sz="1400" u="sng" dirty="0" err="1"/>
              <a:t>eHealth</a:t>
            </a:r>
            <a:r>
              <a:rPr lang="en-GB" sz="1400" u="sng" dirty="0"/>
              <a:t> services at European level</a:t>
            </a:r>
            <a:r>
              <a:rPr lang="en-GB" sz="1400" dirty="0"/>
              <a:t>, covering the electronic exchange of patient summary sets of data, </a:t>
            </a:r>
            <a:r>
              <a:rPr lang="en-GB" sz="1400" dirty="0" err="1"/>
              <a:t>ePrescription</a:t>
            </a:r>
            <a:r>
              <a:rPr lang="en-GB" sz="1400" dirty="0"/>
              <a:t> and </a:t>
            </a:r>
            <a:r>
              <a:rPr lang="en-GB" sz="1400" dirty="0" err="1"/>
              <a:t>eIdentification</a:t>
            </a:r>
            <a:r>
              <a:rPr lang="en-GB" sz="1400" dirty="0"/>
              <a:t> for health, thereby ensuring the safety and continuity of cross-border health care for citizens. </a:t>
            </a:r>
            <a:endParaRPr lang="en-GB" sz="1400" dirty="0" smtClean="0"/>
          </a:p>
          <a:p>
            <a:pPr>
              <a:buClr>
                <a:schemeClr val="accent6"/>
              </a:buClr>
              <a:buFont typeface="Arial" pitchFamily="34" charset="0"/>
              <a:buChar char="•"/>
            </a:pPr>
            <a:r>
              <a:rPr lang="en-GB" sz="1400" dirty="0" smtClean="0"/>
              <a:t>Results of ‘European </a:t>
            </a:r>
            <a:r>
              <a:rPr lang="en-GB" sz="1400" dirty="0"/>
              <a:t>Patients Smart Open Services’ (EPSOS) project on cross-border </a:t>
            </a:r>
            <a:r>
              <a:rPr lang="en-GB" sz="1400" dirty="0" err="1"/>
              <a:t>eHealth</a:t>
            </a:r>
            <a:r>
              <a:rPr lang="en-GB" sz="1400" dirty="0"/>
              <a:t> services has demonstrated that one of the </a:t>
            </a:r>
            <a:r>
              <a:rPr lang="en-GB" sz="1400" u="sng" dirty="0"/>
              <a:t>key barriers to the sustainability of piloted </a:t>
            </a:r>
            <a:r>
              <a:rPr lang="en-GB" sz="1400" u="sng" dirty="0" err="1"/>
              <a:t>eHealth</a:t>
            </a:r>
            <a:r>
              <a:rPr lang="en-GB" sz="1400" u="sng" dirty="0"/>
              <a:t> services is the legal interoperability challenge</a:t>
            </a:r>
            <a:r>
              <a:rPr lang="en-GB" sz="1400" dirty="0"/>
              <a:t>.</a:t>
            </a:r>
          </a:p>
          <a:p>
            <a:pPr>
              <a:buClr>
                <a:schemeClr val="accent6"/>
              </a:buClr>
              <a:buFont typeface="Arial" pitchFamily="34" charset="0"/>
              <a:buChar char="•"/>
            </a:pPr>
            <a:r>
              <a:rPr lang="en-GB" sz="1400" dirty="0" smtClean="0"/>
              <a:t>expected </a:t>
            </a:r>
            <a:r>
              <a:rPr lang="en-GB" sz="1400" dirty="0"/>
              <a:t>outcome of this action is a study that will </a:t>
            </a:r>
            <a:r>
              <a:rPr lang="en-GB" sz="1400" u="sng" dirty="0"/>
              <a:t>examine in detail and provide an overview of the regulatory frameworks at national level on electronic health records </a:t>
            </a:r>
            <a:r>
              <a:rPr lang="en-GB" sz="1400" dirty="0"/>
              <a:t>(EHR) and </a:t>
            </a:r>
            <a:r>
              <a:rPr lang="en-GB" sz="1400" u="sng" dirty="0"/>
              <a:t>provide recommendations </a:t>
            </a:r>
            <a:r>
              <a:rPr lang="en-GB" sz="1400" u="sng" dirty="0" smtClean="0"/>
              <a:t> </a:t>
            </a:r>
            <a:r>
              <a:rPr lang="en-GB" sz="1400" dirty="0" smtClean="0"/>
              <a:t>to </a:t>
            </a:r>
            <a:r>
              <a:rPr lang="en-GB" sz="1400" dirty="0"/>
              <a:t>facilitate the work of the </a:t>
            </a:r>
            <a:r>
              <a:rPr lang="en-GB" sz="1400" dirty="0" err="1"/>
              <a:t>eHealth</a:t>
            </a:r>
            <a:r>
              <a:rPr lang="en-GB" sz="1400" dirty="0"/>
              <a:t> network on the legal layer of </a:t>
            </a:r>
            <a:r>
              <a:rPr lang="en-GB" sz="1400" dirty="0" err="1"/>
              <a:t>eHealth</a:t>
            </a:r>
            <a:r>
              <a:rPr lang="en-GB" sz="1400" dirty="0"/>
              <a:t> interoperability. </a:t>
            </a:r>
            <a:endParaRPr lang="en-GB" sz="1400" dirty="0" smtClean="0"/>
          </a:p>
          <a:p>
            <a:pPr>
              <a:buClr>
                <a:schemeClr val="accent6"/>
              </a:buClr>
              <a:buFont typeface="Arial" pitchFamily="34" charset="0"/>
              <a:buChar char="•"/>
            </a:pPr>
            <a:r>
              <a:rPr lang="en-GB" sz="1400" dirty="0" smtClean="0"/>
              <a:t>The </a:t>
            </a:r>
            <a:r>
              <a:rPr lang="en-GB" sz="1400" dirty="0"/>
              <a:t>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1175179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4.2.2.6 </a:t>
            </a:r>
            <a:r>
              <a:rPr lang="fr-BE" sz="1600" dirty="0" err="1" smtClean="0"/>
              <a:t>Empowering</a:t>
            </a:r>
            <a:r>
              <a:rPr lang="fr-BE" sz="1600" dirty="0" smtClean="0"/>
              <a:t> patients in the management of </a:t>
            </a:r>
            <a:r>
              <a:rPr lang="fr-BE" sz="1600" dirty="0" err="1" smtClean="0"/>
              <a:t>chronic</a:t>
            </a:r>
            <a:r>
              <a:rPr lang="fr-BE" sz="1600" dirty="0" smtClean="0"/>
              <a:t> </a:t>
            </a:r>
            <a:r>
              <a:rPr lang="fr-BE" sz="1600" dirty="0" err="1" smtClean="0"/>
              <a:t>diseases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seeks </a:t>
            </a:r>
            <a:r>
              <a:rPr lang="en-GB" sz="1400" dirty="0"/>
              <a:t>to help </a:t>
            </a:r>
            <a:r>
              <a:rPr lang="en-GB" sz="1400" u="sng" dirty="0"/>
              <a:t>understand the concept of patient empowerment </a:t>
            </a:r>
            <a:r>
              <a:rPr lang="en-GB" sz="1400" dirty="0"/>
              <a:t>and identify inherent advantages and barriers through </a:t>
            </a:r>
            <a:r>
              <a:rPr lang="en-GB" sz="1400" u="sng" dirty="0"/>
              <a:t>detailed mapping of existing initiatives in the self-management of chronic diseases</a:t>
            </a:r>
            <a:r>
              <a:rPr lang="en-GB" sz="1400" dirty="0"/>
              <a:t>. </a:t>
            </a:r>
            <a:endParaRPr lang="en-GB" sz="1400" dirty="0" smtClean="0"/>
          </a:p>
          <a:p>
            <a:pPr>
              <a:buClr>
                <a:schemeClr val="accent6"/>
              </a:buClr>
              <a:buFont typeface="Arial" pitchFamily="34" charset="0"/>
              <a:buChar char="•"/>
            </a:pPr>
            <a:r>
              <a:rPr lang="en-GB" sz="1400" dirty="0" smtClean="0"/>
              <a:t>Patient </a:t>
            </a:r>
            <a:r>
              <a:rPr lang="en-GB" sz="1400" dirty="0"/>
              <a:t>empowerment is a core value of a modern patient-centred health system, as advocated by the </a:t>
            </a:r>
            <a:r>
              <a:rPr lang="en-GB" sz="1400" i="0" dirty="0"/>
              <a:t>Council conclusions on common values and principles in European Union health systems (2006/C </a:t>
            </a:r>
            <a:r>
              <a:rPr lang="en-GB" sz="1400" i="0" dirty="0" smtClean="0"/>
              <a:t>146/01)</a:t>
            </a:r>
            <a:r>
              <a:rPr lang="en-GB" sz="1400" dirty="0" smtClean="0"/>
              <a:t>. </a:t>
            </a:r>
          </a:p>
          <a:p>
            <a:pPr>
              <a:buClr>
                <a:schemeClr val="accent6"/>
              </a:buClr>
              <a:buFont typeface="Arial" pitchFamily="34" charset="0"/>
              <a:buChar char="•"/>
            </a:pPr>
            <a:r>
              <a:rPr lang="en-GB" sz="1400" dirty="0" smtClean="0"/>
              <a:t>should </a:t>
            </a:r>
            <a:r>
              <a:rPr lang="en-GB" sz="1400" dirty="0"/>
              <a:t>result in: (a) a </a:t>
            </a:r>
            <a:r>
              <a:rPr lang="en-GB" sz="1400" u="sng" dirty="0"/>
              <a:t>catalogue of successful patient empowerment strategies </a:t>
            </a:r>
            <a:r>
              <a:rPr lang="en-GB" sz="1400" dirty="0"/>
              <a:t>and actions; (b</a:t>
            </a:r>
            <a:r>
              <a:rPr lang="en-GB" sz="1400" u="sng" dirty="0"/>
              <a:t>) identification of barriers to and advantages </a:t>
            </a:r>
            <a:r>
              <a:rPr lang="en-GB" sz="1400" dirty="0"/>
              <a:t>of patient empowerment; (c) a </a:t>
            </a:r>
            <a:r>
              <a:rPr lang="en-GB" sz="1400" u="sng" dirty="0"/>
              <a:t>method to validate transferability </a:t>
            </a:r>
            <a:r>
              <a:rPr lang="en-GB" sz="1400" dirty="0"/>
              <a:t>of good practices on patient empowerment; and (d) </a:t>
            </a:r>
            <a:r>
              <a:rPr lang="en-GB" sz="1400" u="sng" dirty="0"/>
              <a:t>scenarios of EU collaboration </a:t>
            </a:r>
            <a:r>
              <a:rPr lang="en-GB" sz="1400" dirty="0"/>
              <a:t>on patient empowerment. </a:t>
            </a:r>
            <a:endParaRPr lang="en-GB" sz="1400" dirty="0" smtClean="0"/>
          </a:p>
          <a:p>
            <a:pPr>
              <a:buClr>
                <a:schemeClr val="accent6"/>
              </a:buClr>
              <a:buFont typeface="Arial" pitchFamily="34" charset="0"/>
              <a:buChar char="•"/>
            </a:pPr>
            <a:r>
              <a:rPr lang="en-GB" sz="1400" dirty="0"/>
              <a:t>e</a:t>
            </a:r>
            <a:r>
              <a:rPr lang="en-GB" sz="1400" dirty="0" smtClean="0"/>
              <a:t>stimated </a:t>
            </a:r>
            <a:r>
              <a:rPr lang="en-GB" sz="1400" u="sng" dirty="0"/>
              <a:t>time frame for delivery </a:t>
            </a:r>
            <a:r>
              <a:rPr lang="en-GB" sz="1400" dirty="0"/>
              <a:t>of the resulting study is </a:t>
            </a:r>
            <a:r>
              <a:rPr lang="en-GB" sz="1400" u="sng" dirty="0"/>
              <a:t>mid-2014</a:t>
            </a:r>
            <a:r>
              <a:rPr lang="en-GB" sz="1400" dirty="0" smtClean="0"/>
              <a:t>.</a:t>
            </a:r>
          </a:p>
          <a:p>
            <a:pPr>
              <a:buClr>
                <a:schemeClr val="accent6"/>
              </a:buClr>
              <a:buFont typeface="Arial" pitchFamily="34" charset="0"/>
              <a:buChar char="•"/>
            </a:pPr>
            <a:r>
              <a:rPr lang="en-GB" sz="1400" dirty="0" smtClean="0"/>
              <a:t>outcomes </a:t>
            </a:r>
            <a:r>
              <a:rPr lang="en-GB" sz="1400" u="sng" dirty="0"/>
              <a:t>will feed into the chronic disease reflection process based on the Council conclusions </a:t>
            </a:r>
            <a:r>
              <a:rPr lang="en-GB" sz="1400" dirty="0"/>
              <a:t>‘Innovative approaches for chronic diseases in public health and health care systems’, with the aim of facilitating the provision of high-quality and sustainable health care. </a:t>
            </a:r>
          </a:p>
          <a:p>
            <a:pPr>
              <a:buClr>
                <a:schemeClr val="accent6"/>
              </a:buClr>
              <a:buFont typeface="Arial" pitchFamily="34" charset="0"/>
              <a:buChar char="•"/>
            </a:pPr>
            <a:r>
              <a:rPr lang="en-GB" sz="1400" dirty="0" smtClean="0"/>
              <a:t>The </a:t>
            </a:r>
            <a:r>
              <a:rPr lang="en-GB" sz="1400" dirty="0"/>
              <a:t>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41915018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4.2.2.9 </a:t>
            </a:r>
            <a:r>
              <a:rPr lang="fr-BE" sz="1600" dirty="0" err="1" smtClean="0"/>
              <a:t>Review</a:t>
            </a:r>
            <a:r>
              <a:rPr lang="fr-BE" sz="1600" dirty="0" smtClean="0"/>
              <a:t> and </a:t>
            </a:r>
            <a:r>
              <a:rPr lang="fr-BE" sz="1600" dirty="0" err="1" smtClean="0"/>
              <a:t>mapping</a:t>
            </a:r>
            <a:r>
              <a:rPr lang="fr-BE" sz="1600" dirty="0" smtClean="0"/>
              <a:t> of </a:t>
            </a:r>
            <a:r>
              <a:rPr lang="fr-BE" sz="1600" dirty="0" err="1" smtClean="0"/>
              <a:t>hte</a:t>
            </a:r>
            <a:r>
              <a:rPr lang="fr-BE" sz="1600" dirty="0" smtClean="0"/>
              <a:t> </a:t>
            </a:r>
            <a:r>
              <a:rPr lang="fr-BE" sz="1600" dirty="0" err="1" smtClean="0"/>
              <a:t>continuous</a:t>
            </a:r>
            <a:r>
              <a:rPr lang="fr-BE" sz="1600" dirty="0" smtClean="0"/>
              <a:t> </a:t>
            </a:r>
            <a:r>
              <a:rPr lang="fr-BE" sz="1600" dirty="0" err="1" smtClean="0"/>
              <a:t>professional</a:t>
            </a:r>
            <a:r>
              <a:rPr lang="fr-BE" sz="1600" dirty="0" smtClean="0"/>
              <a:t> </a:t>
            </a:r>
            <a:r>
              <a:rPr lang="fr-BE" sz="1600" dirty="0" err="1" smtClean="0"/>
              <a:t>development</a:t>
            </a:r>
            <a:r>
              <a:rPr lang="fr-BE" sz="1600" dirty="0" smtClean="0"/>
              <a:t> of </a:t>
            </a:r>
            <a:r>
              <a:rPr lang="fr-BE" sz="1600" dirty="0" err="1" smtClean="0"/>
              <a:t>health</a:t>
            </a:r>
            <a:r>
              <a:rPr lang="fr-BE" sz="1600" dirty="0" smtClean="0"/>
              <a:t> </a:t>
            </a:r>
            <a:r>
              <a:rPr lang="fr-BE" sz="1600" dirty="0" err="1" smtClean="0"/>
              <a:t>workers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seeks </a:t>
            </a:r>
            <a:r>
              <a:rPr lang="en-GB" sz="1400" dirty="0"/>
              <a:t>to </a:t>
            </a:r>
            <a:r>
              <a:rPr lang="en-GB" sz="1400" u="sng" dirty="0"/>
              <a:t>review and map the continuous professional development of health </a:t>
            </a:r>
            <a:r>
              <a:rPr lang="en-GB" sz="1400" u="sng" dirty="0" smtClean="0"/>
              <a:t>workers</a:t>
            </a:r>
          </a:p>
          <a:p>
            <a:pPr>
              <a:buClr>
                <a:schemeClr val="accent6"/>
              </a:buClr>
              <a:buFont typeface="Arial" pitchFamily="34" charset="0"/>
              <a:buChar char="•"/>
            </a:pPr>
            <a:r>
              <a:rPr lang="en-GB" sz="1400" dirty="0" smtClean="0"/>
              <a:t>Given </a:t>
            </a:r>
            <a:r>
              <a:rPr lang="en-GB" sz="1400" dirty="0"/>
              <a:t>growing concerns about shortages of skilled health professionals and with demographic change increasing the demand for services, </a:t>
            </a:r>
            <a:r>
              <a:rPr lang="en-GB" sz="1400" u="sng" dirty="0"/>
              <a:t>Member States have to find ways to ensure sustainability of their health workforce</a:t>
            </a:r>
            <a:r>
              <a:rPr lang="en-GB" sz="1400" dirty="0"/>
              <a:t>. </a:t>
            </a:r>
            <a:endParaRPr lang="en-GB" sz="1400" dirty="0" smtClean="0"/>
          </a:p>
          <a:p>
            <a:pPr>
              <a:buClr>
                <a:schemeClr val="accent6"/>
              </a:buClr>
              <a:buFont typeface="Arial" pitchFamily="34" charset="0"/>
              <a:buChar char="•"/>
            </a:pPr>
            <a:r>
              <a:rPr lang="en-GB" sz="1400" dirty="0" smtClean="0"/>
              <a:t>As </a:t>
            </a:r>
            <a:r>
              <a:rPr lang="en-GB" sz="1400" dirty="0"/>
              <a:t>highlighted in the action plan for the EU health workforce, access to lifelong learning and continuous professional development (CPD) plays an important role in keeping professional skills up to date, ensuring quality of care and also as a means to motivate and retain staff. </a:t>
            </a:r>
            <a:r>
              <a:rPr lang="en-GB" sz="1400" u="sng" dirty="0" smtClean="0"/>
              <a:t>CPD </a:t>
            </a:r>
            <a:r>
              <a:rPr lang="en-GB" sz="1400" u="sng" dirty="0"/>
              <a:t>systems and regulations vary significantly across the EU </a:t>
            </a:r>
            <a:r>
              <a:rPr lang="en-GB" sz="1400" dirty="0"/>
              <a:t>and country-specific data remain scarce. </a:t>
            </a:r>
            <a:endParaRPr lang="en-GB" sz="1400" dirty="0" smtClean="0"/>
          </a:p>
          <a:p>
            <a:pPr>
              <a:buClr>
                <a:schemeClr val="accent6"/>
              </a:buClr>
              <a:buFont typeface="Arial" pitchFamily="34" charset="0"/>
              <a:buChar char="•"/>
            </a:pPr>
            <a:r>
              <a:rPr lang="en-GB" sz="1400" u="sng" dirty="0" smtClean="0"/>
              <a:t>will </a:t>
            </a:r>
            <a:r>
              <a:rPr lang="en-GB" sz="1400" u="sng" dirty="0"/>
              <a:t>review and map national systems, governance and practices in place to ensure the continuous professional development of health workers </a:t>
            </a:r>
            <a:r>
              <a:rPr lang="en-GB" sz="1400" dirty="0"/>
              <a:t>with the aim of promoting good practice. </a:t>
            </a:r>
            <a:endParaRPr lang="en-GB" sz="1400" dirty="0" smtClean="0"/>
          </a:p>
          <a:p>
            <a:pPr>
              <a:buClr>
                <a:schemeClr val="accent6"/>
              </a:buClr>
              <a:buFont typeface="Arial" pitchFamily="34" charset="0"/>
              <a:buChar char="•"/>
            </a:pPr>
            <a:r>
              <a:rPr lang="en-GB" sz="1400" u="sng" dirty="0" smtClean="0"/>
              <a:t>concluding </a:t>
            </a:r>
            <a:r>
              <a:rPr lang="en-GB" sz="1400" u="sng" dirty="0"/>
              <a:t>workshop with national experts and professional organisations </a:t>
            </a:r>
            <a:r>
              <a:rPr lang="en-GB" sz="1400" dirty="0"/>
              <a:t>will also be organised. </a:t>
            </a:r>
            <a:endParaRPr lang="en-GB" sz="1400" dirty="0" smtClean="0"/>
          </a:p>
          <a:p>
            <a:pPr>
              <a:buClr>
                <a:schemeClr val="accent6"/>
              </a:buClr>
              <a:buFont typeface="Arial" pitchFamily="34" charset="0"/>
              <a:buChar char="•"/>
            </a:pPr>
            <a:r>
              <a:rPr lang="en-GB" sz="1400" dirty="0" smtClean="0"/>
              <a:t>The </a:t>
            </a:r>
            <a:r>
              <a:rPr lang="en-GB" sz="1400" dirty="0"/>
              <a:t>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1745205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4.3.3.4 Life-</a:t>
            </a:r>
            <a:r>
              <a:rPr lang="fr-BE" sz="1600" dirty="0" err="1" smtClean="0"/>
              <a:t>tabel</a:t>
            </a:r>
            <a:r>
              <a:rPr lang="fr-BE" sz="1600" dirty="0" smtClean="0"/>
              <a:t> </a:t>
            </a:r>
            <a:r>
              <a:rPr lang="fr-BE" sz="1600" dirty="0" err="1" smtClean="0"/>
              <a:t>analysis</a:t>
            </a:r>
            <a:r>
              <a:rPr lang="fr-BE" sz="1600" dirty="0" smtClean="0"/>
              <a:t>: </a:t>
            </a:r>
            <a:r>
              <a:rPr lang="fr-BE" sz="1600" dirty="0" err="1" smtClean="0"/>
              <a:t>Health</a:t>
            </a:r>
            <a:r>
              <a:rPr lang="fr-BE" sz="1600" dirty="0" smtClean="0"/>
              <a:t> system </a:t>
            </a:r>
            <a:r>
              <a:rPr lang="fr-BE" sz="1600" dirty="0" err="1" smtClean="0"/>
              <a:t>cost-effectiveness</a:t>
            </a:r>
            <a:r>
              <a:rPr lang="fr-BE" sz="1600" dirty="0" smtClean="0"/>
              <a:t> </a:t>
            </a:r>
            <a:r>
              <a:rPr lang="fr-BE" sz="1600" dirty="0" err="1" smtClean="0"/>
              <a:t>assessment</a:t>
            </a:r>
            <a:r>
              <a:rPr lang="fr-BE" sz="1600" dirty="0" smtClean="0"/>
              <a:t> </a:t>
            </a:r>
            <a:r>
              <a:rPr lang="fr-BE" sz="1600" dirty="0" err="1" smtClean="0"/>
              <a:t>across</a:t>
            </a:r>
            <a:r>
              <a:rPr lang="fr-BE" sz="1600" dirty="0" smtClean="0"/>
              <a:t> </a:t>
            </a:r>
            <a:r>
              <a:rPr lang="fr-BE" sz="1600" dirty="0" err="1" smtClean="0"/>
              <a:t>Member</a:t>
            </a:r>
            <a:r>
              <a:rPr lang="fr-BE" sz="1600" dirty="0" smtClean="0"/>
              <a:t> States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seeks </a:t>
            </a:r>
            <a:r>
              <a:rPr lang="en-GB" sz="1400" dirty="0"/>
              <a:t>to </a:t>
            </a:r>
            <a:r>
              <a:rPr lang="en-GB" sz="1400" u="sng" dirty="0"/>
              <a:t>provide a health system cost-effectiveness assessment </a:t>
            </a:r>
            <a:r>
              <a:rPr lang="en-GB" sz="1400" dirty="0"/>
              <a:t>across Member </a:t>
            </a:r>
            <a:r>
              <a:rPr lang="en-GB" sz="1400" dirty="0" smtClean="0"/>
              <a:t>States</a:t>
            </a:r>
          </a:p>
          <a:p>
            <a:pPr>
              <a:buClr>
                <a:schemeClr val="accent6"/>
              </a:buClr>
              <a:buFont typeface="Arial" pitchFamily="34" charset="0"/>
              <a:buChar char="•"/>
            </a:pPr>
            <a:r>
              <a:rPr lang="en-GB" sz="1400" dirty="0" smtClean="0"/>
              <a:t>aims </a:t>
            </a:r>
            <a:r>
              <a:rPr lang="en-GB" sz="1400" dirty="0"/>
              <a:t>to </a:t>
            </a:r>
            <a:r>
              <a:rPr lang="en-GB" sz="1400" u="sng" dirty="0"/>
              <a:t>disentangle some of the complexities inherent to health system performance measurements</a:t>
            </a:r>
            <a:r>
              <a:rPr lang="en-GB" sz="1400" dirty="0"/>
              <a:t> at population </a:t>
            </a:r>
            <a:r>
              <a:rPr lang="en-GB" sz="1400" dirty="0" smtClean="0"/>
              <a:t>level </a:t>
            </a:r>
          </a:p>
          <a:p>
            <a:pPr>
              <a:buClr>
                <a:schemeClr val="accent6"/>
              </a:buClr>
              <a:buFont typeface="Arial" pitchFamily="34" charset="0"/>
              <a:buChar char="•"/>
            </a:pPr>
            <a:r>
              <a:rPr lang="en-GB" sz="1400" dirty="0" smtClean="0"/>
              <a:t>responds </a:t>
            </a:r>
            <a:r>
              <a:rPr lang="en-GB" sz="1400" dirty="0"/>
              <a:t>to the </a:t>
            </a:r>
            <a:r>
              <a:rPr lang="en-GB" sz="1400" i="0" dirty="0"/>
              <a:t>Council conclusions of 6 June 2011 on moving towards modern, responsive and sustainable health systems</a:t>
            </a:r>
            <a:r>
              <a:rPr lang="en-GB" sz="1400" dirty="0"/>
              <a:t>, which invited the Member States and the Commission to </a:t>
            </a:r>
            <a:r>
              <a:rPr lang="en-GB" sz="1400" u="sng" dirty="0"/>
              <a:t>cooperate in measuring and monitoring the effectiveness of health </a:t>
            </a:r>
            <a:r>
              <a:rPr lang="en-GB" sz="1400" u="sng" dirty="0" smtClean="0"/>
              <a:t>investments</a:t>
            </a:r>
            <a:endParaRPr lang="en-GB" sz="1400" u="sng" dirty="0"/>
          </a:p>
          <a:p>
            <a:pPr>
              <a:buClr>
                <a:schemeClr val="accent6"/>
              </a:buClr>
              <a:buFont typeface="Arial" pitchFamily="34" charset="0"/>
              <a:buChar char="•"/>
            </a:pPr>
            <a:r>
              <a:rPr lang="en-GB" sz="1400" dirty="0" smtClean="0"/>
              <a:t>The </a:t>
            </a:r>
            <a:r>
              <a:rPr lang="en-GB" sz="1400" dirty="0"/>
              <a:t>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29994348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4.1.4.3 Good practices in the </a:t>
            </a:r>
            <a:r>
              <a:rPr lang="fr-BE" sz="1600" dirty="0" err="1" smtClean="0"/>
              <a:t>field</a:t>
            </a:r>
            <a:r>
              <a:rPr lang="fr-BE" sz="1600" dirty="0" smtClean="0"/>
              <a:t> of </a:t>
            </a:r>
            <a:r>
              <a:rPr lang="fr-BE" sz="1600" dirty="0" err="1" smtClean="0"/>
              <a:t>blood</a:t>
            </a:r>
            <a:r>
              <a:rPr lang="fr-BE" sz="1600" dirty="0"/>
              <a:t> </a:t>
            </a:r>
            <a:r>
              <a:rPr lang="fr-BE" sz="1600" dirty="0" smtClean="0"/>
              <a:t>transfusion</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objective </a:t>
            </a:r>
            <a:r>
              <a:rPr lang="en-GB" sz="1400" dirty="0"/>
              <a:t>of this action is to </a:t>
            </a:r>
            <a:r>
              <a:rPr lang="en-GB" sz="1400" u="sng" dirty="0"/>
              <a:t>ensure the efficient use of blood and blood components </a:t>
            </a:r>
            <a:r>
              <a:rPr lang="en-GB" sz="1400" dirty="0"/>
              <a:t>and to help hospitals reach self- sufficiency therein through the implementation of best practices. </a:t>
            </a:r>
            <a:endParaRPr lang="en-GB" sz="1400" dirty="0" smtClean="0"/>
          </a:p>
          <a:p>
            <a:pPr>
              <a:buClr>
                <a:schemeClr val="accent6"/>
              </a:buClr>
              <a:buFont typeface="Arial" pitchFamily="34" charset="0"/>
              <a:buChar char="•"/>
            </a:pPr>
            <a:r>
              <a:rPr lang="en-GB" sz="1400" dirty="0" smtClean="0"/>
              <a:t>This </a:t>
            </a:r>
            <a:r>
              <a:rPr lang="en-GB" sz="1400" dirty="0"/>
              <a:t>action will: (a) </a:t>
            </a:r>
            <a:r>
              <a:rPr lang="en-GB" sz="1400" u="sng" dirty="0"/>
              <a:t>develop a guide on the criteria, parameters and material for the implementation of best practices</a:t>
            </a:r>
            <a:r>
              <a:rPr lang="en-GB" sz="1400" dirty="0"/>
              <a:t> and for the evaluation of the process; (b) develop a </a:t>
            </a:r>
            <a:r>
              <a:rPr lang="en-GB" sz="1400" u="sng" dirty="0"/>
              <a:t>Web-portal as a forum for the exchange of best practices </a:t>
            </a:r>
            <a:r>
              <a:rPr lang="en-GB" sz="1400" dirty="0"/>
              <a:t>and national outcomes and consultation; (c) establish a </a:t>
            </a:r>
            <a:r>
              <a:rPr lang="en-GB" sz="1400" u="sng" dirty="0"/>
              <a:t>network of benchmark hospitals in the EU on efficient blood transfusion management</a:t>
            </a:r>
            <a:r>
              <a:rPr lang="en-GB" sz="1400" dirty="0"/>
              <a:t>; and (d) develop a </a:t>
            </a:r>
            <a:r>
              <a:rPr lang="en-GB" sz="1400" u="sng" dirty="0"/>
              <a:t>training programme for trainers</a:t>
            </a:r>
            <a:r>
              <a:rPr lang="en-GB" sz="1400" dirty="0"/>
              <a:t>. </a:t>
            </a:r>
            <a:endParaRPr lang="en-GB" sz="1400" dirty="0" smtClean="0"/>
          </a:p>
          <a:p>
            <a:pPr>
              <a:buClr>
                <a:schemeClr val="accent6"/>
              </a:buClr>
              <a:buFont typeface="Arial" pitchFamily="34" charset="0"/>
              <a:buChar char="•"/>
            </a:pPr>
            <a:r>
              <a:rPr lang="en-GB" sz="1400" dirty="0" smtClean="0"/>
              <a:t>This </a:t>
            </a:r>
            <a:r>
              <a:rPr lang="en-GB" sz="1400" dirty="0"/>
              <a:t>action will help Member States comply with the requirements of Directive 2002/98/EC</a:t>
            </a:r>
            <a:r>
              <a:rPr lang="en-GB" sz="1400" dirty="0" smtClean="0"/>
              <a:t>.</a:t>
            </a:r>
          </a:p>
          <a:p>
            <a:pPr>
              <a:buClr>
                <a:schemeClr val="accent6"/>
              </a:buClr>
              <a:buFont typeface="Arial" pitchFamily="34" charset="0"/>
              <a:buChar char="•"/>
            </a:pPr>
            <a:r>
              <a:rPr lang="en-GB" sz="1400" dirty="0" smtClean="0"/>
              <a:t>The indicative number of contracts envisaged is 1.</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39103654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4.2.3.3 Tobacco </a:t>
            </a:r>
            <a:r>
              <a:rPr lang="fr-BE" sz="1600" dirty="0" err="1" smtClean="0"/>
              <a:t>studies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objective </a:t>
            </a:r>
            <a:r>
              <a:rPr lang="en-GB" sz="1400" dirty="0"/>
              <a:t>of this action is to </a:t>
            </a:r>
            <a:r>
              <a:rPr lang="en-GB" sz="1400" u="sng" dirty="0"/>
              <a:t>gather information and knowledge to support EU tobacco control policies in general, and tobacco product regulation in particular</a:t>
            </a:r>
            <a:r>
              <a:rPr lang="en-GB" sz="1400" dirty="0"/>
              <a:t>, with emphasis on the implementation of Directive 2001/37/EC of the European Parliament and of the Council of 5 June 2001 on the approximation of the laws, regulations and administrative provisions of the Member States concerning the manufacture, presentation and sale of tobacco products ( 1 ), in its current or future form. This action has three work packages</a:t>
            </a:r>
            <a:r>
              <a:rPr lang="en-GB" sz="1400" dirty="0" smtClean="0"/>
              <a:t>.</a:t>
            </a:r>
          </a:p>
          <a:p>
            <a:pPr>
              <a:buClr>
                <a:schemeClr val="accent6"/>
              </a:buClr>
              <a:buFont typeface="Arial" pitchFamily="34" charset="0"/>
              <a:buChar char="•"/>
            </a:pPr>
            <a:r>
              <a:rPr lang="en-GB" sz="1400" dirty="0" smtClean="0"/>
              <a:t>1 </a:t>
            </a:r>
            <a:r>
              <a:rPr lang="en-GB" sz="1400" dirty="0"/>
              <a:t>work package concerns </a:t>
            </a:r>
            <a:r>
              <a:rPr lang="en-GB" sz="1400" u="sng" dirty="0"/>
              <a:t>tracking and tracing </a:t>
            </a:r>
            <a:r>
              <a:rPr lang="en-GB" sz="1400" dirty="0"/>
              <a:t>with the aim being to analyse, describe and possibly help design the standards for a system that will ensure </a:t>
            </a:r>
            <a:r>
              <a:rPr lang="en-GB" sz="1400" u="sng" dirty="0"/>
              <a:t>full traceability of tobacco products and of security features</a:t>
            </a:r>
            <a:r>
              <a:rPr lang="en-GB" sz="1400" dirty="0"/>
              <a:t> allowing the identification of ‘genuine’ products</a:t>
            </a:r>
            <a:r>
              <a:rPr lang="en-GB" sz="1400" dirty="0" smtClean="0"/>
              <a:t>.</a:t>
            </a:r>
          </a:p>
          <a:p>
            <a:pPr>
              <a:buClr>
                <a:schemeClr val="accent6"/>
              </a:buClr>
              <a:buFont typeface="Arial" pitchFamily="34" charset="0"/>
              <a:buChar char="•"/>
            </a:pPr>
            <a:r>
              <a:rPr lang="en-GB" sz="1400" dirty="0" smtClean="0"/>
              <a:t>1 work </a:t>
            </a:r>
            <a:r>
              <a:rPr lang="en-GB" sz="1400" dirty="0"/>
              <a:t>package concerns the </a:t>
            </a:r>
            <a:r>
              <a:rPr lang="en-GB" sz="1400" u="sng" dirty="0"/>
              <a:t>role of additives and packaging in determining consumer </a:t>
            </a:r>
            <a:r>
              <a:rPr lang="en-GB" sz="1400" u="sng" dirty="0" smtClean="0"/>
              <a:t>preferences</a:t>
            </a:r>
          </a:p>
          <a:p>
            <a:pPr>
              <a:buClr>
                <a:schemeClr val="accent6"/>
              </a:buClr>
              <a:buFont typeface="Arial" pitchFamily="34" charset="0"/>
              <a:buChar char="•"/>
            </a:pPr>
            <a:r>
              <a:rPr lang="en-GB" sz="1400" dirty="0" smtClean="0"/>
              <a:t>1 work </a:t>
            </a:r>
            <a:r>
              <a:rPr lang="en-GB" sz="1400" dirty="0"/>
              <a:t>package concerns the </a:t>
            </a:r>
            <a:r>
              <a:rPr lang="en-GB" sz="1400" u="sng" dirty="0"/>
              <a:t>further development of labelling standards for tobacco product packages</a:t>
            </a:r>
          </a:p>
          <a:p>
            <a:pPr>
              <a:buClr>
                <a:schemeClr val="accent6"/>
              </a:buClr>
              <a:buFont typeface="Arial" pitchFamily="34" charset="0"/>
              <a:buChar char="•"/>
            </a:pPr>
            <a:r>
              <a:rPr lang="en-GB" sz="1400" dirty="0" smtClean="0"/>
              <a:t>The </a:t>
            </a:r>
            <a:r>
              <a:rPr lang="en-GB" sz="1400" dirty="0"/>
              <a:t>indicative number of contracts envisaged is 3-4.</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a:t>
            </a:r>
            <a:endParaRPr lang="en-GB" sz="1400" b="1" dirty="0"/>
          </a:p>
        </p:txBody>
      </p:sp>
    </p:spTree>
    <p:extLst>
      <p:ext uri="{BB962C8B-B14F-4D97-AF65-F5344CB8AC3E}">
        <p14:creationId xmlns:p14="http://schemas.microsoft.com/office/powerpoint/2010/main" val="2821332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sz="1600" dirty="0" smtClean="0"/>
              <a:t>4.3.3.1 </a:t>
            </a:r>
            <a:r>
              <a:rPr lang="fr-BE" sz="1600" dirty="0" err="1" smtClean="0"/>
              <a:t>Health</a:t>
            </a:r>
            <a:r>
              <a:rPr lang="fr-BE" sz="1600" dirty="0" smtClean="0"/>
              <a:t> Reports and </a:t>
            </a:r>
            <a:r>
              <a:rPr lang="fr-BE" sz="1600" dirty="0" err="1" smtClean="0"/>
              <a:t>Economic</a:t>
            </a:r>
            <a:r>
              <a:rPr lang="fr-BE" sz="1600" dirty="0" smtClean="0"/>
              <a:t> </a:t>
            </a:r>
            <a:r>
              <a:rPr lang="fr-BE" sz="1600" dirty="0" err="1" smtClean="0"/>
              <a:t>Analysis</a:t>
            </a:r>
            <a:endParaRPr lang="en-GB" sz="1600" dirty="0"/>
          </a:p>
        </p:txBody>
      </p:sp>
      <p:sp>
        <p:nvSpPr>
          <p:cNvPr id="3" name="Content Placeholder 2"/>
          <p:cNvSpPr>
            <a:spLocks noGrp="1"/>
          </p:cNvSpPr>
          <p:nvPr>
            <p:ph idx="1"/>
          </p:nvPr>
        </p:nvSpPr>
        <p:spPr>
          <a:xfrm>
            <a:off x="457200" y="2204864"/>
            <a:ext cx="8229600" cy="3529013"/>
          </a:xfrm>
        </p:spPr>
        <p:txBody>
          <a:bodyPr/>
          <a:lstStyle/>
          <a:p>
            <a:pPr>
              <a:buClr>
                <a:schemeClr val="accent6"/>
              </a:buClr>
              <a:buFont typeface="Arial" pitchFamily="34" charset="0"/>
              <a:buChar char="•"/>
            </a:pPr>
            <a:r>
              <a:rPr lang="en-GB" sz="1400" dirty="0" smtClean="0"/>
              <a:t>objective </a:t>
            </a:r>
            <a:r>
              <a:rPr lang="en-GB" sz="1400" dirty="0"/>
              <a:t>of this action is </a:t>
            </a:r>
            <a:r>
              <a:rPr lang="en-GB" sz="1400" u="sng" dirty="0"/>
              <a:t>to produce information, in the form of reports and economic analysis</a:t>
            </a:r>
            <a:r>
              <a:rPr lang="en-GB" sz="1400" dirty="0"/>
              <a:t>, which is needed at </a:t>
            </a:r>
            <a:r>
              <a:rPr lang="en-GB" sz="1400" u="sng" dirty="0"/>
              <a:t>short notice to support the development or implementation of policies or legislation and the evaluation</a:t>
            </a:r>
            <a:r>
              <a:rPr lang="en-GB" sz="1400" dirty="0"/>
              <a:t> of the effects of policy implementation. </a:t>
            </a:r>
            <a:endParaRPr lang="en-GB" sz="1400" dirty="0" smtClean="0"/>
          </a:p>
          <a:p>
            <a:pPr>
              <a:buClr>
                <a:schemeClr val="accent6"/>
              </a:buClr>
              <a:buFont typeface="Arial" pitchFamily="34" charset="0"/>
              <a:buChar char="•"/>
            </a:pPr>
            <a:r>
              <a:rPr lang="en-GB" sz="1400" dirty="0" smtClean="0"/>
              <a:t>Health </a:t>
            </a:r>
            <a:r>
              <a:rPr lang="en-GB" sz="1400" dirty="0"/>
              <a:t>reports ought </a:t>
            </a:r>
            <a:r>
              <a:rPr lang="en-GB" sz="1400" u="sng" dirty="0"/>
              <a:t>to provide well-structured and sound information on topical issues </a:t>
            </a:r>
            <a:r>
              <a:rPr lang="en-GB" sz="1400" dirty="0"/>
              <a:t>for EU citizens, stakeholders and policy-makers. </a:t>
            </a:r>
            <a:endParaRPr lang="en-GB" sz="1400" dirty="0" smtClean="0"/>
          </a:p>
          <a:p>
            <a:pPr>
              <a:buClr>
                <a:schemeClr val="accent6"/>
              </a:buClr>
              <a:buFont typeface="Arial" pitchFamily="34" charset="0"/>
              <a:buChar char="•"/>
            </a:pPr>
            <a:r>
              <a:rPr lang="en-GB" sz="1400" dirty="0" smtClean="0"/>
              <a:t>Economic </a:t>
            </a:r>
            <a:r>
              <a:rPr lang="en-GB" sz="1400" dirty="0"/>
              <a:t>analysis will provide </a:t>
            </a:r>
            <a:r>
              <a:rPr lang="en-GB" sz="1400" u="sng" dirty="0"/>
              <a:t>information on health and health-related phenomena </a:t>
            </a:r>
            <a:r>
              <a:rPr lang="en-GB" sz="1400" dirty="0"/>
              <a:t>serving as sound evidence for policy-making. </a:t>
            </a:r>
            <a:endParaRPr lang="en-GB" sz="1400" dirty="0" smtClean="0"/>
          </a:p>
          <a:p>
            <a:pPr>
              <a:buClr>
                <a:schemeClr val="accent6"/>
              </a:buClr>
              <a:buFont typeface="Arial" pitchFamily="34" charset="0"/>
              <a:buChar char="•"/>
            </a:pPr>
            <a:r>
              <a:rPr lang="en-GB" sz="1400" dirty="0" smtClean="0"/>
              <a:t>The </a:t>
            </a:r>
            <a:r>
              <a:rPr lang="en-GB" sz="1400" dirty="0"/>
              <a:t>indicative number of contracts envisaged is </a:t>
            </a:r>
            <a:r>
              <a:rPr lang="en-GB" sz="1400" dirty="0" smtClean="0"/>
              <a:t>1-4</a:t>
            </a:r>
            <a:r>
              <a:rPr lang="en-GB" sz="1400" dirty="0"/>
              <a:t>.</a:t>
            </a:r>
            <a:endParaRPr lang="en-GB" sz="1400" b="1" dirty="0" smtClean="0"/>
          </a:p>
          <a:p>
            <a:pPr marL="0" indent="0">
              <a:buClr>
                <a:schemeClr val="accent6"/>
              </a:buClr>
              <a:buNone/>
            </a:pPr>
            <a:endParaRPr lang="en-GB" sz="1400" b="1" dirty="0" smtClean="0"/>
          </a:p>
          <a:p>
            <a:pPr marL="0" indent="0">
              <a:buClr>
                <a:schemeClr val="accent6"/>
              </a:buClr>
              <a:buNone/>
            </a:pPr>
            <a:r>
              <a:rPr lang="en-GB" sz="1400" b="1" dirty="0" smtClean="0"/>
              <a:t>[Call for tenders – Framework contract]</a:t>
            </a:r>
            <a:endParaRPr lang="en-GB" sz="1400" b="1" dirty="0"/>
          </a:p>
        </p:txBody>
      </p:sp>
    </p:spTree>
    <p:extLst>
      <p:ext uri="{BB962C8B-B14F-4D97-AF65-F5344CB8AC3E}">
        <p14:creationId xmlns:p14="http://schemas.microsoft.com/office/powerpoint/2010/main" val="27171856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288" y="1052736"/>
            <a:ext cx="8229600" cy="936625"/>
          </a:xfrm>
        </p:spPr>
        <p:txBody>
          <a:bodyPr/>
          <a:lstStyle/>
          <a:p>
            <a:r>
              <a:rPr lang="fr-BE" dirty="0" err="1" smtClean="0"/>
              <a:t>Timetable</a:t>
            </a:r>
            <a:r>
              <a:rPr lang="fr-BE" dirty="0" smtClean="0"/>
              <a:t> (Open call for tenders)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378257762"/>
              </p:ext>
            </p:extLst>
          </p:nvPr>
        </p:nvGraphicFramePr>
        <p:xfrm>
          <a:off x="395536" y="1952805"/>
          <a:ext cx="8424936" cy="4500531"/>
        </p:xfrm>
        <a:graphic>
          <a:graphicData uri="http://schemas.openxmlformats.org/drawingml/2006/table">
            <a:tbl>
              <a:tblPr firstRow="1" bandRow="1">
                <a:tableStyleId>{5C22544A-7EE6-4342-B048-85BDC9FD1C3A}</a:tableStyleId>
              </a:tblPr>
              <a:tblGrid>
                <a:gridCol w="4104456"/>
                <a:gridCol w="4320480"/>
              </a:tblGrid>
              <a:tr h="305951">
                <a:tc>
                  <a:txBody>
                    <a:bodyPr/>
                    <a:lstStyle/>
                    <a:p>
                      <a:r>
                        <a:rPr lang="en-GB" sz="1600" b="0" i="0" u="none" strike="noStrike" kern="1200" baseline="0" dirty="0" smtClean="0">
                          <a:solidFill>
                            <a:schemeClr val="tx2"/>
                          </a:solidFill>
                          <a:latin typeface="+mn-lt"/>
                          <a:ea typeface="+mn-ea"/>
                          <a:cs typeface="+mn-cs"/>
                        </a:rPr>
                        <a:t>Stages</a:t>
                      </a:r>
                      <a:endParaRPr lang="en-GB" sz="1600" dirty="0">
                        <a:solidFill>
                          <a:schemeClr val="tx2"/>
                        </a:solidFill>
                      </a:endParaRPr>
                    </a:p>
                  </a:txBody>
                  <a:tcPr/>
                </a:tc>
                <a:tc>
                  <a:txBody>
                    <a:bodyPr/>
                    <a:lstStyle/>
                    <a:p>
                      <a:r>
                        <a:rPr lang="en-GB" sz="1600" b="0" i="0" u="none" strike="noStrike" kern="1200" baseline="0" dirty="0" smtClean="0">
                          <a:solidFill>
                            <a:schemeClr val="tx2"/>
                          </a:solidFill>
                          <a:latin typeface="+mn-lt"/>
                          <a:ea typeface="+mn-ea"/>
                          <a:cs typeface="+mn-cs"/>
                        </a:rPr>
                        <a:t>Date/period</a:t>
                      </a:r>
                      <a:endParaRPr lang="en-GB" sz="1600" dirty="0">
                        <a:solidFill>
                          <a:schemeClr val="tx2"/>
                        </a:solidFill>
                      </a:endParaRPr>
                    </a:p>
                  </a:txBody>
                  <a:tcPr/>
                </a:tc>
              </a:tr>
              <a:tr h="315182">
                <a:tc>
                  <a:txBody>
                    <a:bodyPr/>
                    <a:lstStyle/>
                    <a:p>
                      <a:r>
                        <a:rPr lang="fr-BE" sz="1600" dirty="0" smtClean="0"/>
                        <a:t>1st</a:t>
                      </a:r>
                      <a:r>
                        <a:rPr lang="fr-BE" sz="1600" baseline="0" dirty="0" smtClean="0"/>
                        <a:t> Call</a:t>
                      </a:r>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i="0" dirty="0" smtClean="0"/>
                        <a:t>Spring 2013</a:t>
                      </a:r>
                    </a:p>
                  </a:txBody>
                  <a:tcPr/>
                </a:tc>
              </a:tr>
              <a:tr h="504497">
                <a:tc>
                  <a:txBody>
                    <a:bodyPr/>
                    <a:lstStyle/>
                    <a:p>
                      <a:r>
                        <a:rPr lang="en-GB" sz="1600" b="0" i="0" u="none" strike="noStrike" kern="1200" baseline="0" dirty="0" smtClean="0">
                          <a:solidFill>
                            <a:schemeClr val="dk1"/>
                          </a:solidFill>
                          <a:latin typeface="+mn-lt"/>
                          <a:ea typeface="+mn-ea"/>
                          <a:cs typeface="+mn-cs"/>
                        </a:rPr>
                        <a:t>Evaluation </a:t>
                      </a:r>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i="0" dirty="0" smtClean="0"/>
                        <a:t>Summer 2013</a:t>
                      </a:r>
                    </a:p>
                  </a:txBody>
                  <a:tcPr/>
                </a:tc>
              </a:tr>
              <a:tr h="305951">
                <a:tc>
                  <a:txBody>
                    <a:bodyPr/>
                    <a:lstStyle/>
                    <a:p>
                      <a:r>
                        <a:rPr lang="en-GB" sz="1600" b="0" i="0" u="none" strike="noStrike" kern="1200" baseline="0" dirty="0" smtClean="0">
                          <a:solidFill>
                            <a:schemeClr val="dk1"/>
                          </a:solidFill>
                          <a:latin typeface="+mn-lt"/>
                          <a:ea typeface="+mn-ea"/>
                          <a:cs typeface="+mn-cs"/>
                        </a:rPr>
                        <a:t>Official letter (award decision)</a:t>
                      </a:r>
                      <a:endParaRPr lang="en-GB" sz="1600" dirty="0"/>
                    </a:p>
                  </a:txBody>
                  <a:tcPr/>
                </a:tc>
                <a:tc>
                  <a:txBody>
                    <a:bodyPr/>
                    <a:lstStyle/>
                    <a:p>
                      <a:r>
                        <a:rPr lang="en-GB" sz="1600" b="0" i="0" u="none" strike="noStrike" kern="1200" baseline="0" dirty="0" smtClean="0">
                          <a:solidFill>
                            <a:schemeClr val="dk1"/>
                          </a:solidFill>
                          <a:latin typeface="+mn-lt"/>
                          <a:ea typeface="+mn-ea"/>
                          <a:cs typeface="+mn-cs"/>
                        </a:rPr>
                        <a:t>Summer 2013</a:t>
                      </a:r>
                      <a:endParaRPr lang="en-GB" sz="1600" dirty="0"/>
                    </a:p>
                  </a:txBody>
                  <a:tcPr/>
                </a:tc>
              </a:tr>
              <a:tr h="7509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Signature of grant agreement (indicative) and </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Starting date of the action (indicative)</a:t>
                      </a:r>
                      <a:endParaRPr lang="en-GB" sz="1600" dirty="0" smtClean="0"/>
                    </a:p>
                  </a:txBody>
                  <a:tcPr>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Summer/Autumn 2013</a:t>
                      </a:r>
                      <a:endParaRPr lang="en-GB" sz="1600" dirty="0" smtClean="0"/>
                    </a:p>
                  </a:txBody>
                  <a:tcPr>
                    <a:lnB w="12700" cap="flat" cmpd="sng" algn="ctr">
                      <a:solidFill>
                        <a:schemeClr val="tx1"/>
                      </a:solidFill>
                      <a:prstDash val="solid"/>
                      <a:round/>
                      <a:headEnd type="none" w="med" len="med"/>
                      <a:tailEnd type="none" w="med" len="med"/>
                    </a:lnB>
                  </a:tcPr>
                </a:tc>
              </a:tr>
              <a:tr h="504497">
                <a:tc>
                  <a:txBody>
                    <a:bodyPr/>
                    <a:lstStyle/>
                    <a:p>
                      <a:r>
                        <a:rPr lang="fr-BE" sz="1600" dirty="0" smtClean="0"/>
                        <a:t>2nd</a:t>
                      </a:r>
                      <a:r>
                        <a:rPr lang="fr-BE" sz="1600" baseline="0" dirty="0" smtClean="0"/>
                        <a:t> Call</a:t>
                      </a:r>
                      <a:endParaRPr lang="en-GB" sz="1600" dirty="0"/>
                    </a:p>
                  </a:txBody>
                  <a:tcPr>
                    <a:lnT w="12700" cap="flat" cmpd="sng" algn="ctr">
                      <a:solidFill>
                        <a:schemeClr val="tx1"/>
                      </a:solidFill>
                      <a:prstDash val="solid"/>
                      <a:round/>
                      <a:headEnd type="none" w="med" len="med"/>
                      <a:tailEnd type="none" w="med" len="med"/>
                    </a:lnT>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i="0" dirty="0" smtClean="0"/>
                        <a:t>Summer 2013</a:t>
                      </a:r>
                    </a:p>
                  </a:txBody>
                  <a:tcPr>
                    <a:lnT w="12700" cap="flat" cmpd="sng" algn="ctr">
                      <a:solidFill>
                        <a:schemeClr val="tx1"/>
                      </a:solidFill>
                      <a:prstDash val="solid"/>
                      <a:round/>
                      <a:headEnd type="none" w="med" len="med"/>
                      <a:tailEnd type="none" w="med" len="med"/>
                    </a:lnT>
                  </a:tcPr>
                </a:tc>
              </a:tr>
              <a:tr h="305951">
                <a:tc>
                  <a:txBody>
                    <a:bodyPr/>
                    <a:lstStyle/>
                    <a:p>
                      <a:r>
                        <a:rPr lang="en-GB" sz="1600" b="0" i="0" u="none" strike="noStrike" kern="1200" baseline="0" dirty="0" smtClean="0">
                          <a:solidFill>
                            <a:schemeClr val="dk1"/>
                          </a:solidFill>
                          <a:latin typeface="+mn-lt"/>
                          <a:ea typeface="+mn-ea"/>
                          <a:cs typeface="+mn-cs"/>
                        </a:rPr>
                        <a:t>Evaluation </a:t>
                      </a:r>
                      <a:endParaRPr lang="en-GB"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i="0" dirty="0" smtClean="0"/>
                        <a:t>Autumn 2013</a:t>
                      </a:r>
                    </a:p>
                  </a:txBody>
                  <a:tcPr/>
                </a:tc>
              </a:tr>
              <a:tr h="504497">
                <a:tc>
                  <a:txBody>
                    <a:bodyPr/>
                    <a:lstStyle/>
                    <a:p>
                      <a:r>
                        <a:rPr lang="en-GB" sz="1600" b="0" i="0" u="none" strike="noStrike" kern="1200" baseline="0" dirty="0" smtClean="0">
                          <a:solidFill>
                            <a:schemeClr val="dk1"/>
                          </a:solidFill>
                          <a:latin typeface="+mn-lt"/>
                          <a:ea typeface="+mn-ea"/>
                          <a:cs typeface="+mn-cs"/>
                        </a:rPr>
                        <a:t>Official letter (award decision)</a:t>
                      </a:r>
                      <a:endParaRPr lang="en-GB" sz="1600" dirty="0"/>
                    </a:p>
                  </a:txBody>
                  <a:tcPr/>
                </a:tc>
                <a:tc>
                  <a:txBody>
                    <a:bodyPr/>
                    <a:lstStyle/>
                    <a:p>
                      <a:r>
                        <a:rPr lang="en-GB" sz="1600" b="0" i="0" u="none" strike="noStrike" kern="1200" baseline="0" dirty="0" smtClean="0">
                          <a:solidFill>
                            <a:schemeClr val="dk1"/>
                          </a:solidFill>
                          <a:latin typeface="+mn-lt"/>
                          <a:ea typeface="+mn-ea"/>
                          <a:cs typeface="+mn-cs"/>
                        </a:rPr>
                        <a:t>Autumn 2013</a:t>
                      </a:r>
                      <a:endParaRPr lang="en-GB" sz="1600" dirty="0"/>
                    </a:p>
                  </a:txBody>
                  <a:tcPr/>
                </a:tc>
              </a:tr>
              <a:tr h="75097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Signature of grant agreement (indicative) and </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Starting date of the action (indicative)</a:t>
                      </a:r>
                      <a:endParaRPr lang="en-GB" sz="16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dirty="0" smtClean="0">
                          <a:solidFill>
                            <a:schemeClr val="dk1"/>
                          </a:solidFill>
                          <a:latin typeface="+mn-lt"/>
                          <a:ea typeface="+mn-ea"/>
                          <a:cs typeface="+mn-cs"/>
                        </a:rPr>
                        <a:t>Autumn/Winter 2013</a:t>
                      </a:r>
                      <a:endParaRPr lang="en-GB" sz="1600" dirty="0" smtClean="0"/>
                    </a:p>
                  </a:txBody>
                  <a:tcPr/>
                </a:tc>
              </a:tr>
            </a:tbl>
          </a:graphicData>
        </a:graphic>
      </p:graphicFrame>
    </p:spTree>
    <p:extLst>
      <p:ext uri="{BB962C8B-B14F-4D97-AF65-F5344CB8AC3E}">
        <p14:creationId xmlns:p14="http://schemas.microsoft.com/office/powerpoint/2010/main" val="299827574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err="1" smtClean="0"/>
              <a:t>Receive</a:t>
            </a:r>
            <a:r>
              <a:rPr lang="fr-BE" dirty="0" smtClean="0"/>
              <a:t> </a:t>
            </a:r>
            <a:r>
              <a:rPr lang="fr-BE" dirty="0" err="1" smtClean="0"/>
              <a:t>alert</a:t>
            </a:r>
            <a:endParaRPr lang="en-GB" dirty="0"/>
          </a:p>
        </p:txBody>
      </p:sp>
      <p:sp>
        <p:nvSpPr>
          <p:cNvPr id="3" name="Content Placeholder 2"/>
          <p:cNvSpPr>
            <a:spLocks noGrp="1"/>
          </p:cNvSpPr>
          <p:nvPr>
            <p:ph idx="1"/>
          </p:nvPr>
        </p:nvSpPr>
        <p:spPr/>
        <p:txBody>
          <a:bodyPr/>
          <a:lstStyle/>
          <a:p>
            <a:r>
              <a:rPr lang="en-GB" dirty="0"/>
              <a:t>If you wish to be informed when calls for tenders are published, please register with EAHC writing an e-mail to: </a:t>
            </a:r>
            <a:endParaRPr lang="en-GB" dirty="0" smtClean="0"/>
          </a:p>
          <a:p>
            <a:endParaRPr lang="en-GB" dirty="0" smtClean="0"/>
          </a:p>
          <a:p>
            <a:r>
              <a:rPr lang="en-GB" b="1" dirty="0" smtClean="0"/>
              <a:t>EAHC-HP-TENDER@ec.europa.eu</a:t>
            </a:r>
            <a:r>
              <a:rPr lang="en-GB" b="1" dirty="0"/>
              <a:t> </a:t>
            </a:r>
            <a:endParaRPr lang="en-GB" b="1" dirty="0" smtClean="0"/>
          </a:p>
          <a:p>
            <a:endParaRPr lang="en-GB" dirty="0"/>
          </a:p>
          <a:p>
            <a:r>
              <a:rPr lang="en-GB" dirty="0" smtClean="0"/>
              <a:t>with </a:t>
            </a:r>
            <a:r>
              <a:rPr lang="en-GB" dirty="0"/>
              <a:t>subject line: </a:t>
            </a:r>
            <a:endParaRPr lang="en-GB" dirty="0" smtClean="0"/>
          </a:p>
          <a:p>
            <a:r>
              <a:rPr lang="en-GB" b="1" dirty="0" smtClean="0"/>
              <a:t>"</a:t>
            </a:r>
            <a:r>
              <a:rPr lang="en-GB" b="1" dirty="0"/>
              <a:t>please put me on the mailing list</a:t>
            </a:r>
            <a:r>
              <a:rPr lang="en-GB" b="1" dirty="0" smtClean="0"/>
              <a:t>"</a:t>
            </a:r>
            <a:r>
              <a:rPr lang="en-GB" dirty="0" smtClean="0"/>
              <a:t>.</a:t>
            </a:r>
            <a:endParaRPr lang="en-GB" dirty="0"/>
          </a:p>
          <a:p>
            <a:endParaRPr lang="en-GB" dirty="0"/>
          </a:p>
        </p:txBody>
      </p:sp>
    </p:spTree>
    <p:extLst>
      <p:ext uri="{BB962C8B-B14F-4D97-AF65-F5344CB8AC3E}">
        <p14:creationId xmlns:p14="http://schemas.microsoft.com/office/powerpoint/2010/main" val="360517897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err="1" smtClean="0"/>
              <a:t>Further</a:t>
            </a:r>
            <a:r>
              <a:rPr lang="fr-BE" dirty="0" smtClean="0"/>
              <a:t> Info</a:t>
            </a:r>
            <a:endParaRPr lang="en-GB" dirty="0"/>
          </a:p>
        </p:txBody>
      </p:sp>
    </p:spTree>
    <p:extLst>
      <p:ext uri="{BB962C8B-B14F-4D97-AF65-F5344CB8AC3E}">
        <p14:creationId xmlns:p14="http://schemas.microsoft.com/office/powerpoint/2010/main" val="216764431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National Focal Points</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303" y="2204864"/>
            <a:ext cx="7103394" cy="7384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03174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Project </a:t>
            </a:r>
            <a:r>
              <a:rPr lang="fr-BE" dirty="0" err="1" smtClean="0"/>
              <a:t>Database</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304" y="2852936"/>
            <a:ext cx="7620143" cy="792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467439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BE" dirty="0" smtClean="0"/>
              <a:t>Experts for </a:t>
            </a:r>
            <a:r>
              <a:rPr lang="fr-BE" dirty="0" err="1" smtClean="0"/>
              <a:t>evaluation</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380" y="2204864"/>
            <a:ext cx="8280920" cy="8608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620315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r-BE" dirty="0" err="1" smtClean="0"/>
              <a:t>Thank</a:t>
            </a:r>
            <a:r>
              <a:rPr lang="fr-BE" dirty="0" smtClean="0"/>
              <a:t> </a:t>
            </a:r>
            <a:r>
              <a:rPr lang="fr-BE" dirty="0" err="1" smtClean="0"/>
              <a:t>you</a:t>
            </a:r>
            <a:r>
              <a:rPr lang="fr-BE" smtClean="0"/>
              <a:t>!</a:t>
            </a:r>
            <a:endParaRPr lang="en-GB" dirty="0"/>
          </a:p>
        </p:txBody>
      </p:sp>
      <p:sp>
        <p:nvSpPr>
          <p:cNvPr id="3" name="Subtitle 2"/>
          <p:cNvSpPr>
            <a:spLocks noGrp="1"/>
          </p:cNvSpPr>
          <p:nvPr>
            <p:ph type="subTitle" idx="1"/>
          </p:nvPr>
        </p:nvSpPr>
        <p:spPr/>
        <p:txBody>
          <a:bodyPr/>
          <a:lstStyle/>
          <a:p>
            <a:r>
              <a:rPr lang="en-US" b="1" dirty="0" smtClean="0"/>
              <a:t>Georgios </a:t>
            </a:r>
            <a:r>
              <a:rPr lang="en-US" b="1" dirty="0" err="1" smtClean="0"/>
              <a:t>Margetidis</a:t>
            </a:r>
            <a:endParaRPr lang="en-US" b="1" dirty="0" smtClean="0"/>
          </a:p>
          <a:p>
            <a:r>
              <a:rPr lang="en-US" sz="1200" i="1" dirty="0" smtClean="0"/>
              <a:t>Scientific </a:t>
            </a:r>
            <a:r>
              <a:rPr lang="en-US" sz="1200" i="1" dirty="0"/>
              <a:t>Project Officer</a:t>
            </a:r>
            <a:r>
              <a:rPr lang="en-US" b="1" dirty="0"/>
              <a:t/>
            </a:r>
            <a:br>
              <a:rPr lang="en-US" b="1" dirty="0"/>
            </a:br>
            <a:r>
              <a:rPr lang="en-US" b="1" dirty="0"/>
              <a:t> </a:t>
            </a:r>
            <a:br>
              <a:rPr lang="en-US" b="1" dirty="0"/>
            </a:br>
            <a:r>
              <a:rPr lang="en-GB" dirty="0"/>
              <a:t>European Commission</a:t>
            </a:r>
            <a:r>
              <a:rPr lang="en-US" b="1" dirty="0"/>
              <a:t/>
            </a:r>
            <a:br>
              <a:rPr lang="en-US" b="1" dirty="0"/>
            </a:br>
            <a:r>
              <a:rPr lang="en-GB" dirty="0"/>
              <a:t>Executive Agency for Health and Consumers</a:t>
            </a:r>
            <a:r>
              <a:rPr lang="en-US" b="1" dirty="0"/>
              <a:t/>
            </a:r>
            <a:br>
              <a:rPr lang="en-US" b="1" dirty="0"/>
            </a:br>
            <a:r>
              <a:rPr lang="en-GB" dirty="0"/>
              <a:t>Health Unit</a:t>
            </a:r>
            <a:r>
              <a:rPr lang="en-GB" b="1" dirty="0"/>
              <a:t/>
            </a:r>
            <a:br>
              <a:rPr lang="en-GB" b="1" dirty="0"/>
            </a:br>
            <a:r>
              <a:rPr lang="en-GB" b="1" dirty="0"/>
              <a:t/>
            </a:r>
            <a:br>
              <a:rPr lang="en-GB" b="1" dirty="0"/>
            </a:br>
            <a:r>
              <a:rPr lang="en-GB" dirty="0"/>
              <a:t>+352 4301 </a:t>
            </a:r>
            <a:r>
              <a:rPr lang="en-GB" dirty="0" smtClean="0"/>
              <a:t>37228</a:t>
            </a:r>
            <a:r>
              <a:rPr lang="en-GB" b="1" dirty="0"/>
              <a:t/>
            </a:r>
            <a:br>
              <a:rPr lang="en-GB" b="1" dirty="0"/>
            </a:br>
            <a:r>
              <a:rPr lang="en-GB" dirty="0" smtClean="0"/>
              <a:t>georgios.margetidis@ec.europa.eu</a:t>
            </a:r>
            <a:r>
              <a:rPr lang="en-GB" b="1" dirty="0"/>
              <a:t/>
            </a:r>
            <a:br>
              <a:rPr lang="en-GB" b="1" dirty="0"/>
            </a:br>
            <a:r>
              <a:rPr lang="en-GB" dirty="0"/>
              <a:t>http://ec.europa.eu/eahc/ </a:t>
            </a:r>
          </a:p>
          <a:p>
            <a:endParaRPr lang="en-GB" dirty="0"/>
          </a:p>
        </p:txBody>
      </p:sp>
    </p:spTree>
    <p:extLst>
      <p:ext uri="{BB962C8B-B14F-4D97-AF65-F5344CB8AC3E}">
        <p14:creationId xmlns:p14="http://schemas.microsoft.com/office/powerpoint/2010/main" val="2702116772"/>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de_Master">
  <a:themeElements>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B51D29931885E4B830A1570EAFB918A" ma:contentTypeVersion="2" ma:contentTypeDescription="Create a new document." ma:contentTypeScope="" ma:versionID="740a6bdf7d2ba505ffd43f68e82963e9">
  <xsd:schema xmlns:xsd="http://www.w3.org/2001/XMLSchema" xmlns:xs="http://www.w3.org/2001/XMLSchema" xmlns:p="http://schemas.microsoft.com/office/2006/metadata/properties" xmlns:ns1="http://schemas.microsoft.com/sharepoint/v3" targetNamespace="http://schemas.microsoft.com/office/2006/metadata/properties" ma:root="true" ma:fieldsID="58c033809eba6c005b0f7e67d21c05b1"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internalName="PublishingStartDate">
      <xsd:simpleType>
        <xsd:restriction base="dms:Unknown"/>
      </xsd:simpleType>
    </xsd:element>
    <xsd:element name="PublishingExpirationDate" ma:index="9" nillable="true" ma:displayName="Scheduling End Dat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CEA9E600-BC09-41B9-956F-2EA25990DF1F}">
  <ds:schemaRefs>
    <ds:schemaRef ds:uri="http://schemas.microsoft.com/sharepoint/v3/contenttype/forms"/>
  </ds:schemaRefs>
</ds:datastoreItem>
</file>

<file path=customXml/itemProps2.xml><?xml version="1.0" encoding="utf-8"?>
<ds:datastoreItem xmlns:ds="http://schemas.openxmlformats.org/officeDocument/2006/customXml" ds:itemID="{25F7EED7-6934-48F3-8A85-5E3DA565A2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EF32719-773A-4E8E-B8D1-135702753BF3}">
  <ds:schemaRefs>
    <ds:schemaRef ds:uri="http://schemas.microsoft.com/sharepoint/v3"/>
    <ds:schemaRef ds:uri="http://purl.org/dc/elements/1.1/"/>
    <ds:schemaRef ds:uri="http://schemas.microsoft.com/office/2006/documentManagement/types"/>
    <ds:schemaRef ds:uri="http://purl.org/dc/terms/"/>
    <ds:schemaRef ds:uri="http://schemas.microsoft.com/office/2006/metadata/properties"/>
    <ds:schemaRef ds:uri="http://schemas.openxmlformats.org/package/2006/metadata/core-properties"/>
    <ds:schemaRef ds:uri="http://www.w3.org/XML/1998/namespace"/>
    <ds:schemaRef ds:uri="http://purl.org/dc/dcmityp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2498</TotalTime>
  <Words>5017</Words>
  <Application>Microsoft Office PowerPoint</Application>
  <PresentationFormat>On-screen Show (4:3)</PresentationFormat>
  <Paragraphs>459</Paragraphs>
  <Slides>64</Slides>
  <Notes>1</Notes>
  <HiddenSlides>23</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Slide_Master</vt:lpstr>
      <vt:lpstr>Second Health Programme 2008-2013  Call for proposals 2013</vt:lpstr>
      <vt:lpstr>Presentation structure</vt:lpstr>
      <vt:lpstr>WORK PLAN 2013 General aspects</vt:lpstr>
      <vt:lpstr>Work Plan 2013 - Reference</vt:lpstr>
      <vt:lpstr>Workplan 2013</vt:lpstr>
      <vt:lpstr>Structure Workplan</vt:lpstr>
      <vt:lpstr>Budget 2012 vs. 2013</vt:lpstr>
      <vt:lpstr>Budget distribution 2012 vs. 2013</vt:lpstr>
      <vt:lpstr>WORK PLAN 2013 Priorities by funding instrument</vt:lpstr>
      <vt:lpstr>Joint Actions 2013</vt:lpstr>
      <vt:lpstr>Priorities</vt:lpstr>
      <vt:lpstr>4.1.4.1 Good practices on organ donation, collection, testing, processing, storage, and distribution of gametes for assisted reproductive technologies and haematopoietic stem cells for transplantation</vt:lpstr>
      <vt:lpstr>4.1.5.2 Facilitating collaboration among the Member States for effective operation of the pharmacovigilance system in the EU</vt:lpstr>
      <vt:lpstr>4.2.1.1 Adressing chronic diseases and promoting healthy ageing across the life cycle</vt:lpstr>
      <vt:lpstr>4.2.3.4 Joint Action to support Member States in taking forward work on common priorities in line with the EU alcohol strategy</vt:lpstr>
      <vt:lpstr>4.2.4.1 Development of a European guide on quality improvement in comprehensive cancer control</vt:lpstr>
      <vt:lpstr>Joint Action specific pages</vt:lpstr>
      <vt:lpstr>Participation Process</vt:lpstr>
      <vt:lpstr>Preparatory workshop</vt:lpstr>
      <vt:lpstr>Quality assurance W/S 18- 19/02 2013 - Luxembourg</vt:lpstr>
      <vt:lpstr>Operating  grants 2013</vt:lpstr>
      <vt:lpstr>PowerPoint Presentation</vt:lpstr>
      <vt:lpstr>PowerPoint Presentation</vt:lpstr>
      <vt:lpstr> Priority areas  for Operating Grants</vt:lpstr>
      <vt:lpstr>CONFRENCE   grants 2013</vt:lpstr>
      <vt:lpstr>Conference Grants</vt:lpstr>
      <vt:lpstr>New for conferences</vt:lpstr>
      <vt:lpstr>PROJECTS 2013 Six (6) separate calls </vt:lpstr>
      <vt:lpstr>Priorities</vt:lpstr>
      <vt:lpstr>Call 1:  4.1.1.1 Improve access to early diagnosis of HIV/AIDS and timely treatment and care of most vulnerable groups and in priority regions</vt:lpstr>
      <vt:lpstr>Call 2: 4.2.1.1 Addressing chronic diseases and promoting healthy ageing across the life cycle</vt:lpstr>
      <vt:lpstr>Call 3: 4.2.1.2 Supporting the priorities of the European Innovation Partnership on Active and Healthy Ageing</vt:lpstr>
      <vt:lpstr>Call 4 &amp; 5:  4.2.2.7 Pilot networks of cooperation under Directive 2011/24/EU</vt:lpstr>
      <vt:lpstr>Call 6: 4.2.4.5 Support to an information network on lung mesothelioma</vt:lpstr>
      <vt:lpstr>CallS for  PROPOSALS 2013</vt:lpstr>
      <vt:lpstr>New Financial Regulation (FR)</vt:lpstr>
      <vt:lpstr>Time to grant - 2013</vt:lpstr>
      <vt:lpstr>Time to grant – 2012</vt:lpstr>
      <vt:lpstr>Implications of "Time to contract"</vt:lpstr>
      <vt:lpstr>Declarations of Honour</vt:lpstr>
      <vt:lpstr>Obligatory checklist</vt:lpstr>
      <vt:lpstr>New Financial Regulation (FR) –  Financial Changes</vt:lpstr>
      <vt:lpstr>Key documents</vt:lpstr>
      <vt:lpstr>Application Form</vt:lpstr>
      <vt:lpstr>Timetable (Call for proposals)</vt:lpstr>
      <vt:lpstr>Open Calls for Tenders</vt:lpstr>
      <vt:lpstr>Priorities</vt:lpstr>
      <vt:lpstr>4.2.2.1 Training packages for health professionals to improve access to and quality of health services for migrants and ethnic minorities</vt:lpstr>
      <vt:lpstr>4.2.2.2 Support action on effective use of Cohesion and Structural Funds for health investments</vt:lpstr>
      <vt:lpstr>4.2.2.4 Health Technology Assessment (HTA): early dialogue pilots on pharmaceuticals and medical devices </vt:lpstr>
      <vt:lpstr>4.2.2.5 Overview of the legal framework for electronic healht records in the Member States</vt:lpstr>
      <vt:lpstr>4.2.2.6 Empowering patients in the management of chronic diseases</vt:lpstr>
      <vt:lpstr>4.2.2.9 Review and mapping of hte continuous professional development of health workers</vt:lpstr>
      <vt:lpstr>4.3.3.4 Life-tabel analysis: Health system cost-effectiveness assessment across Member States</vt:lpstr>
      <vt:lpstr>4.1.4.3 Good practices in the field of blood transfusion</vt:lpstr>
      <vt:lpstr>4.2.3.3 Tobacco studies</vt:lpstr>
      <vt:lpstr>4.3.3.1 Health Reports and Economic Analysis</vt:lpstr>
      <vt:lpstr>Timetable (Open call for tenders)</vt:lpstr>
      <vt:lpstr>Receive alert</vt:lpstr>
      <vt:lpstr>Further Info</vt:lpstr>
      <vt:lpstr>National Focal Points</vt:lpstr>
      <vt:lpstr>Project Database</vt:lpstr>
      <vt:lpstr>Experts for evaluation</vt:lpstr>
      <vt:lpstr>Thank you!</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turneem</dc:creator>
  <cp:lastModifiedBy>MARGETIDIS Georgios (EAHC)</cp:lastModifiedBy>
  <cp:revision>241</cp:revision>
  <cp:lastPrinted>2013-01-18T10:47:09Z</cp:lastPrinted>
  <dcterms:created xsi:type="dcterms:W3CDTF">2011-10-28T10:25:18Z</dcterms:created>
  <dcterms:modified xsi:type="dcterms:W3CDTF">2013-01-18T12:25:41Z</dcterms:modified>
</cp:coreProperties>
</file>