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256" r:id="rId2"/>
    <p:sldId id="322" r:id="rId3"/>
    <p:sldId id="260" r:id="rId4"/>
    <p:sldId id="357" r:id="rId5"/>
    <p:sldId id="342" r:id="rId6"/>
    <p:sldId id="337" r:id="rId7"/>
    <p:sldId id="358" r:id="rId8"/>
    <p:sldId id="363" r:id="rId9"/>
    <p:sldId id="364" r:id="rId10"/>
    <p:sldId id="346" r:id="rId11"/>
    <p:sldId id="365" r:id="rId12"/>
    <p:sldId id="366" r:id="rId13"/>
    <p:sldId id="356" r:id="rId14"/>
    <p:sldId id="345" r:id="rId15"/>
    <p:sldId id="367" r:id="rId16"/>
    <p:sldId id="368" r:id="rId17"/>
    <p:sldId id="370" r:id="rId18"/>
    <p:sldId id="369" r:id="rId19"/>
    <p:sldId id="371" r:id="rId20"/>
    <p:sldId id="359" r:id="rId21"/>
    <p:sldId id="374" r:id="rId22"/>
    <p:sldId id="383" r:id="rId23"/>
    <p:sldId id="381" r:id="rId24"/>
    <p:sldId id="373" r:id="rId25"/>
    <p:sldId id="352" r:id="rId26"/>
    <p:sldId id="362" r:id="rId27"/>
    <p:sldId id="372" r:id="rId28"/>
    <p:sldId id="376" r:id="rId29"/>
    <p:sldId id="377" r:id="rId30"/>
    <p:sldId id="351" r:id="rId31"/>
    <p:sldId id="378" r:id="rId32"/>
    <p:sldId id="353" r:id="rId33"/>
    <p:sldId id="379" r:id="rId34"/>
    <p:sldId id="375" r:id="rId35"/>
    <p:sldId id="380" r:id="rId36"/>
    <p:sldId id="320" r:id="rId37"/>
  </p:sldIdLst>
  <p:sldSz cx="9144000" cy="6858000" type="screen4x3"/>
  <p:notesSz cx="6797675" cy="9926638"/>
  <p:defaultTextStyle>
    <a:defPPr>
      <a:defRPr lang="en-GB"/>
    </a:defPPr>
    <a:lvl1pPr algn="l" rtl="0" fontAlgn="base">
      <a:spcBef>
        <a:spcPct val="0"/>
      </a:spcBef>
      <a:spcAft>
        <a:spcPct val="0"/>
      </a:spcAft>
      <a:defRPr sz="7600" b="1" kern="1200">
        <a:solidFill>
          <a:srgbClr val="FFD624"/>
        </a:solidFill>
        <a:latin typeface="Verdana" pitchFamily="34" charset="0"/>
        <a:ea typeface="+mn-ea"/>
        <a:cs typeface="+mn-cs"/>
      </a:defRPr>
    </a:lvl1pPr>
    <a:lvl2pPr marL="457200" algn="l" rtl="0" fontAlgn="base">
      <a:spcBef>
        <a:spcPct val="0"/>
      </a:spcBef>
      <a:spcAft>
        <a:spcPct val="0"/>
      </a:spcAft>
      <a:defRPr sz="7600" b="1" kern="1200">
        <a:solidFill>
          <a:srgbClr val="FFD624"/>
        </a:solidFill>
        <a:latin typeface="Verdana" pitchFamily="34" charset="0"/>
        <a:ea typeface="+mn-ea"/>
        <a:cs typeface="+mn-cs"/>
      </a:defRPr>
    </a:lvl2pPr>
    <a:lvl3pPr marL="914400" algn="l" rtl="0" fontAlgn="base">
      <a:spcBef>
        <a:spcPct val="0"/>
      </a:spcBef>
      <a:spcAft>
        <a:spcPct val="0"/>
      </a:spcAft>
      <a:defRPr sz="7600" b="1" kern="1200">
        <a:solidFill>
          <a:srgbClr val="FFD624"/>
        </a:solidFill>
        <a:latin typeface="Verdana" pitchFamily="34" charset="0"/>
        <a:ea typeface="+mn-ea"/>
        <a:cs typeface="+mn-cs"/>
      </a:defRPr>
    </a:lvl3pPr>
    <a:lvl4pPr marL="1371600" algn="l" rtl="0" fontAlgn="base">
      <a:spcBef>
        <a:spcPct val="0"/>
      </a:spcBef>
      <a:spcAft>
        <a:spcPct val="0"/>
      </a:spcAft>
      <a:defRPr sz="7600" b="1" kern="1200">
        <a:solidFill>
          <a:srgbClr val="FFD624"/>
        </a:solidFill>
        <a:latin typeface="Verdana" pitchFamily="34" charset="0"/>
        <a:ea typeface="+mn-ea"/>
        <a:cs typeface="+mn-cs"/>
      </a:defRPr>
    </a:lvl4pPr>
    <a:lvl5pPr marL="1828800" algn="l" rtl="0" fontAlgn="base">
      <a:spcBef>
        <a:spcPct val="0"/>
      </a:spcBef>
      <a:spcAft>
        <a:spcPct val="0"/>
      </a:spcAft>
      <a:defRPr sz="7600" b="1" kern="1200">
        <a:solidFill>
          <a:srgbClr val="FFD624"/>
        </a:solidFill>
        <a:latin typeface="Verdana" pitchFamily="34" charset="0"/>
        <a:ea typeface="+mn-ea"/>
        <a:cs typeface="+mn-cs"/>
      </a:defRPr>
    </a:lvl5pPr>
    <a:lvl6pPr marL="2286000" algn="l" defTabSz="914400" rtl="0" eaLnBrk="1" latinLnBrk="0" hangingPunct="1">
      <a:defRPr sz="7600" b="1" kern="1200">
        <a:solidFill>
          <a:srgbClr val="FFD624"/>
        </a:solidFill>
        <a:latin typeface="Verdana" pitchFamily="34" charset="0"/>
        <a:ea typeface="+mn-ea"/>
        <a:cs typeface="+mn-cs"/>
      </a:defRPr>
    </a:lvl6pPr>
    <a:lvl7pPr marL="2743200" algn="l" defTabSz="914400" rtl="0" eaLnBrk="1" latinLnBrk="0" hangingPunct="1">
      <a:defRPr sz="7600" b="1" kern="1200">
        <a:solidFill>
          <a:srgbClr val="FFD624"/>
        </a:solidFill>
        <a:latin typeface="Verdana" pitchFamily="34" charset="0"/>
        <a:ea typeface="+mn-ea"/>
        <a:cs typeface="+mn-cs"/>
      </a:defRPr>
    </a:lvl7pPr>
    <a:lvl8pPr marL="3200400" algn="l" defTabSz="914400" rtl="0" eaLnBrk="1" latinLnBrk="0" hangingPunct="1">
      <a:defRPr sz="7600" b="1" kern="1200">
        <a:solidFill>
          <a:srgbClr val="FFD624"/>
        </a:solidFill>
        <a:latin typeface="Verdana" pitchFamily="34" charset="0"/>
        <a:ea typeface="+mn-ea"/>
        <a:cs typeface="+mn-cs"/>
      </a:defRPr>
    </a:lvl8pPr>
    <a:lvl9pPr marL="3657600" algn="l" defTabSz="914400" rtl="0" eaLnBrk="1" latinLnBrk="0" hangingPunct="1">
      <a:defRPr sz="7600" b="1" kern="1200">
        <a:solidFill>
          <a:srgbClr val="FFD624"/>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DEFF"/>
    <a:srgbClr val="0F5494"/>
    <a:srgbClr val="99FF99"/>
    <a:srgbClr val="3166CF"/>
    <a:srgbClr val="FFD624"/>
    <a:srgbClr val="99CCFF"/>
    <a:srgbClr val="FF0000"/>
    <a:srgbClr val="3E6FD2"/>
    <a:srgbClr val="2D5EC1"/>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584" autoAdjust="0"/>
    <p:restoredTop sz="99657" autoAdjust="0"/>
  </p:normalViewPr>
  <p:slideViewPr>
    <p:cSldViewPr>
      <p:cViewPr>
        <p:scale>
          <a:sx n="110" d="100"/>
          <a:sy n="110" d="100"/>
        </p:scale>
        <p:origin x="-1712" y="-1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p:cViewPr varScale="1">
        <p:scale>
          <a:sx n="79" d="100"/>
          <a:sy n="79" d="100"/>
        </p:scale>
        <p:origin x="-3936" y="-8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notesMaster" Target="notesMasters/notesMaster1.xml"/><Relationship Id="rId39" Type="http://schemas.openxmlformats.org/officeDocument/2006/relationships/handoutMaster" Target="handoutMasters/handoutMaster1.xml"/><Relationship Id="rId40" Type="http://schemas.openxmlformats.org/officeDocument/2006/relationships/printerSettings" Target="printerSettings/printerSettings1.bin"/><Relationship Id="rId41" Type="http://schemas.openxmlformats.org/officeDocument/2006/relationships/presProps" Target="presProps.xml"/><Relationship Id="rId42" Type="http://schemas.openxmlformats.org/officeDocument/2006/relationships/viewProps" Target="viewProps.xml"/><Relationship Id="rId43" Type="http://schemas.openxmlformats.org/officeDocument/2006/relationships/theme" Target="theme/theme1.xml"/><Relationship Id="rId4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solidFill>
                  <a:schemeClr val="tx1"/>
                </a:solidFill>
                <a:latin typeface="Arial" charset="0"/>
              </a:defRPr>
            </a:lvl1pPr>
          </a:lstStyle>
          <a:p>
            <a:endParaRPr lang="en-GB"/>
          </a:p>
        </p:txBody>
      </p:sp>
      <p:sp>
        <p:nvSpPr>
          <p:cNvPr id="37891" name="Rectangle 3"/>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solidFill>
                  <a:schemeClr val="tx1"/>
                </a:solidFill>
                <a:latin typeface="Arial" charset="0"/>
              </a:defRPr>
            </a:lvl1pPr>
          </a:lstStyle>
          <a:p>
            <a:endParaRPr lang="en-GB"/>
          </a:p>
        </p:txBody>
      </p:sp>
      <p:sp>
        <p:nvSpPr>
          <p:cNvPr id="37892" name="Rectangle 4"/>
          <p:cNvSpPr>
            <a:spLocks noGrp="1" noChangeArrowheads="1"/>
          </p:cNvSpPr>
          <p:nvPr>
            <p:ph type="ftr" sz="quarter" idx="2"/>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solidFill>
                  <a:schemeClr val="tx1"/>
                </a:solidFill>
                <a:latin typeface="Arial" charset="0"/>
              </a:defRPr>
            </a:lvl1pPr>
          </a:lstStyle>
          <a:p>
            <a:endParaRPr lang="en-GB"/>
          </a:p>
        </p:txBody>
      </p:sp>
      <p:sp>
        <p:nvSpPr>
          <p:cNvPr id="37893" name="Rectangle 5"/>
          <p:cNvSpPr>
            <a:spLocks noGrp="1" noChangeArrowheads="1"/>
          </p:cNvSpPr>
          <p:nvPr>
            <p:ph type="sldNum" sz="quarter" idx="3"/>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solidFill>
                  <a:schemeClr val="tx1"/>
                </a:solidFill>
                <a:latin typeface="Arial" charset="0"/>
              </a:defRPr>
            </a:lvl1pPr>
          </a:lstStyle>
          <a:p>
            <a:fld id="{97A657FB-E269-457B-B80A-C2E4CE4C22BF}" type="slidenum">
              <a:rPr lang="en-GB"/>
              <a:pPr/>
              <a:t>‹#›</a:t>
            </a:fld>
            <a:endParaRPr lang="en-GB"/>
          </a:p>
        </p:txBody>
      </p:sp>
    </p:spTree>
    <p:extLst>
      <p:ext uri="{BB962C8B-B14F-4D97-AF65-F5344CB8AC3E}">
        <p14:creationId xmlns:p14="http://schemas.microsoft.com/office/powerpoint/2010/main" val="14526755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solidFill>
                  <a:schemeClr val="tx1"/>
                </a:solidFill>
                <a:latin typeface="Arial" charset="0"/>
              </a:defRPr>
            </a:lvl1pPr>
          </a:lstStyle>
          <a:p>
            <a:endParaRPr lang="en-GB"/>
          </a:p>
        </p:txBody>
      </p:sp>
      <p:sp>
        <p:nvSpPr>
          <p:cNvPr id="36867" name="Rectangle 3"/>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solidFill>
                  <a:schemeClr val="tx1"/>
                </a:solidFill>
                <a:latin typeface="Arial" charset="0"/>
              </a:defRPr>
            </a:lvl1pPr>
          </a:lstStyle>
          <a:p>
            <a:endParaRPr lang="en-GB"/>
          </a:p>
        </p:txBody>
      </p:sp>
      <p:sp>
        <p:nvSpPr>
          <p:cNvPr id="36868"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6869" name="Rectangle 5"/>
          <p:cNvSpPr>
            <a:spLocks noGrp="1" noChangeArrowheads="1"/>
          </p:cNvSpPr>
          <p:nvPr>
            <p:ph type="body" sz="quarter" idx="3"/>
          </p:nvPr>
        </p:nvSpPr>
        <p:spPr bwMode="auto">
          <a:xfrm>
            <a:off x="679450" y="4714875"/>
            <a:ext cx="5438775"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6870" name="Rectangle 6"/>
          <p:cNvSpPr>
            <a:spLocks noGrp="1" noChangeArrowheads="1"/>
          </p:cNvSpPr>
          <p:nvPr>
            <p:ph type="ftr" sz="quarter" idx="4"/>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solidFill>
                  <a:schemeClr val="tx1"/>
                </a:solidFill>
                <a:latin typeface="Arial" charset="0"/>
              </a:defRPr>
            </a:lvl1pPr>
          </a:lstStyle>
          <a:p>
            <a:endParaRPr lang="en-GB"/>
          </a:p>
        </p:txBody>
      </p:sp>
      <p:sp>
        <p:nvSpPr>
          <p:cNvPr id="36871" name="Rectangle 7"/>
          <p:cNvSpPr>
            <a:spLocks noGrp="1" noChangeArrowheads="1"/>
          </p:cNvSpPr>
          <p:nvPr>
            <p:ph type="sldNum" sz="quarter" idx="5"/>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solidFill>
                  <a:schemeClr val="tx1"/>
                </a:solidFill>
                <a:latin typeface="Arial" charset="0"/>
              </a:defRPr>
            </a:lvl1pPr>
          </a:lstStyle>
          <a:p>
            <a:fld id="{C0BA8835-4292-4F82-B1DA-01BD9E7344EF}" type="slidenum">
              <a:rPr lang="en-GB"/>
              <a:pPr/>
              <a:t>‹#›</a:t>
            </a:fld>
            <a:endParaRPr lang="en-GB"/>
          </a:p>
        </p:txBody>
      </p:sp>
    </p:spTree>
    <p:extLst>
      <p:ext uri="{BB962C8B-B14F-4D97-AF65-F5344CB8AC3E}">
        <p14:creationId xmlns:p14="http://schemas.microsoft.com/office/powerpoint/2010/main" val="426522643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0BA8835-4292-4F82-B1DA-01BD9E7344EF}" type="slidenum">
              <a:rPr lang="en-GB" smtClean="0"/>
              <a:pPr/>
              <a:t>25</a:t>
            </a:fld>
            <a:endParaRPr lang="en-GB"/>
          </a:p>
        </p:txBody>
      </p:sp>
    </p:spTree>
    <p:extLst>
      <p:ext uri="{BB962C8B-B14F-4D97-AF65-F5344CB8AC3E}">
        <p14:creationId xmlns:p14="http://schemas.microsoft.com/office/powerpoint/2010/main" val="1758365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1125538"/>
            <a:ext cx="9144000" cy="5732462"/>
          </a:xfrm>
          <a:prstGeom prst="rect">
            <a:avLst/>
          </a:prstGeom>
          <a:solidFill>
            <a:srgbClr val="0F5494"/>
          </a:solidFill>
          <a:ln w="73025" algn="ctr">
            <a:solidFill>
              <a:srgbClr val="0F5494"/>
            </a:solidFill>
            <a:miter lim="800000"/>
            <a:headEnd/>
            <a:tailEnd/>
          </a:ln>
          <a:effectLst>
            <a:outerShdw dist="23000" dir="5400000" rotWithShape="0">
              <a:srgbClr val="000000">
                <a:alpha val="34999"/>
              </a:srgbClr>
            </a:outerShdw>
          </a:effectLst>
        </p:spPr>
        <p:txBody>
          <a:bodyPr anchor="ctr"/>
          <a:lstStyle/>
          <a:p>
            <a:pPr algn="ctr" defTabSz="457200" fontAlgn="auto">
              <a:spcBef>
                <a:spcPts val="0"/>
              </a:spcBef>
              <a:spcAft>
                <a:spcPts val="0"/>
              </a:spcAft>
              <a:defRPr/>
            </a:pPr>
            <a:endParaRPr lang="en-US" sz="1800" b="0">
              <a:solidFill>
                <a:schemeClr val="lt1"/>
              </a:solidFill>
              <a:latin typeface="+mn-lt"/>
            </a:endParaRPr>
          </a:p>
        </p:txBody>
      </p:sp>
      <p:pic>
        <p:nvPicPr>
          <p:cNvPr id="5" name="Picture 10" descr="en-quadri_small"/>
          <p:cNvPicPr>
            <a:picLocks noChangeAspect="1" noChangeArrowheads="1"/>
          </p:cNvPicPr>
          <p:nvPr userDrawn="1"/>
        </p:nvPicPr>
        <p:blipFill>
          <a:blip r:embed="rId2"/>
          <a:srcRect/>
          <a:stretch>
            <a:fillRect/>
          </a:stretch>
        </p:blipFill>
        <p:spPr bwMode="auto">
          <a:xfrm>
            <a:off x="3903663" y="307975"/>
            <a:ext cx="1593850" cy="1101725"/>
          </a:xfrm>
          <a:prstGeom prst="rect">
            <a:avLst/>
          </a:prstGeom>
          <a:noFill/>
          <a:ln w="9525">
            <a:noFill/>
            <a:miter lim="800000"/>
            <a:headEnd/>
            <a:tailEnd/>
          </a:ln>
        </p:spPr>
      </p:pic>
      <p:sp>
        <p:nvSpPr>
          <p:cNvPr id="2" name="Title 1"/>
          <p:cNvSpPr>
            <a:spLocks noGrp="1"/>
          </p:cNvSpPr>
          <p:nvPr>
            <p:ph type="title"/>
          </p:nvPr>
        </p:nvSpPr>
        <p:spPr>
          <a:xfrm>
            <a:off x="4139952" y="1641600"/>
            <a:ext cx="4536504" cy="2088232"/>
          </a:xfrm>
        </p:spPr>
        <p:txBody>
          <a:bodyPr/>
          <a:lstStyle>
            <a:lvl1pPr indent="0">
              <a:defRPr sz="4800">
                <a:solidFill>
                  <a:srgbClr val="FFD624"/>
                </a:solidFill>
              </a:defRPr>
            </a:lvl1pPr>
          </a:lstStyle>
          <a:p>
            <a:r>
              <a:rPr lang="en-US" dirty="0" smtClean="0"/>
              <a:t>Click to edit Master title style</a:t>
            </a:r>
            <a:endParaRPr lang="en-GB" dirty="0"/>
          </a:p>
        </p:txBody>
      </p:sp>
      <p:sp>
        <p:nvSpPr>
          <p:cNvPr id="3" name="Content Placeholder 2"/>
          <p:cNvSpPr>
            <a:spLocks noGrp="1"/>
          </p:cNvSpPr>
          <p:nvPr>
            <p:ph idx="1"/>
          </p:nvPr>
        </p:nvSpPr>
        <p:spPr>
          <a:xfrm>
            <a:off x="467544" y="3933056"/>
            <a:ext cx="3744416" cy="1872208"/>
          </a:xfrm>
        </p:spPr>
        <p:txBody>
          <a:bodyPr/>
          <a:lstStyle>
            <a:lvl1pPr indent="0">
              <a:buNone/>
              <a:defRPr sz="3000" b="1" i="0">
                <a:solidFill>
                  <a:schemeClr val="bg1"/>
                </a:solidFill>
              </a:defRPr>
            </a:lvl1pPr>
            <a:lvl3pPr marL="228600" indent="-228600" algn="l">
              <a:defRPr sz="3000" b="1">
                <a:solidFill>
                  <a:schemeClr val="bg1"/>
                </a:solidFill>
              </a:defRPr>
            </a:lvl3pPr>
          </a:lstStyle>
          <a:p>
            <a:pPr lvl="0"/>
            <a:r>
              <a:rPr lang="en-US" dirty="0" smtClean="0"/>
              <a:t>Click to edit Master text styles</a:t>
            </a:r>
          </a:p>
        </p:txBody>
      </p:sp>
      <p:sp>
        <p:nvSpPr>
          <p:cNvPr id="7" name="Rectangle 4"/>
          <p:cNvSpPr>
            <a:spLocks noGrp="1" noChangeArrowheads="1"/>
          </p:cNvSpPr>
          <p:nvPr>
            <p:ph type="dt" sz="half" idx="10"/>
          </p:nvPr>
        </p:nvSpPr>
        <p:spPr/>
        <p:txBody>
          <a:bodyPr/>
          <a:lstStyle>
            <a:lvl1pPr>
              <a:defRPr dirty="0">
                <a:solidFill>
                  <a:schemeClr val="bg1"/>
                </a:solidFill>
              </a:defRPr>
            </a:lvl1pPr>
          </a:lstStyle>
          <a:p>
            <a:pPr>
              <a:defRPr/>
            </a:pPr>
            <a:endParaRPr lang="en-GB"/>
          </a:p>
        </p:txBody>
      </p:sp>
      <p:sp>
        <p:nvSpPr>
          <p:cNvPr id="9" name="Rectangle 6"/>
          <p:cNvSpPr>
            <a:spLocks noGrp="1" noChangeArrowheads="1"/>
          </p:cNvSpPr>
          <p:nvPr>
            <p:ph type="sldNum" sz="quarter" idx="12"/>
          </p:nvPr>
        </p:nvSpPr>
        <p:spPr/>
        <p:txBody>
          <a:bodyPr/>
          <a:lstStyle>
            <a:lvl1pPr>
              <a:defRPr>
                <a:solidFill>
                  <a:schemeClr val="bg1"/>
                </a:solidFill>
              </a:defRPr>
            </a:lvl1pPr>
          </a:lstStyle>
          <a:p>
            <a:pPr>
              <a:defRPr/>
            </a:pPr>
            <a:fld id="{B6F70598-3125-46DD-8EBD-8341ED9CC9CA}" type="slidenum">
              <a:rPr lang="en-GB"/>
              <a:pPr>
                <a:defRPr/>
              </a:pPr>
              <a:t>‹#›</a:t>
            </a:fld>
            <a:endParaRPr lang="en-GB" dirty="0"/>
          </a:p>
        </p:txBody>
      </p:sp>
      <p:sp>
        <p:nvSpPr>
          <p:cNvPr id="11" name="Rectangle 6"/>
          <p:cNvSpPr>
            <a:spLocks noChangeArrowheads="1"/>
          </p:cNvSpPr>
          <p:nvPr userDrawn="1"/>
        </p:nvSpPr>
        <p:spPr bwMode="auto">
          <a:xfrm>
            <a:off x="4229894" y="6381328"/>
            <a:ext cx="684212" cy="482601"/>
          </a:xfrm>
          <a:prstGeom prst="rect">
            <a:avLst/>
          </a:prstGeom>
          <a:solidFill>
            <a:srgbClr val="AFC651"/>
          </a:solidFill>
          <a:ln w="9525" algn="ctr">
            <a:noFill/>
            <a:miter lim="800000"/>
            <a:headEnd/>
            <a:tailEnd/>
          </a:ln>
          <a:effectLst/>
        </p:spPr>
        <p:txBody>
          <a:bodyPr lIns="36000"/>
          <a:lstStyle/>
          <a:p>
            <a:pPr defTabSz="457200">
              <a:lnSpc>
                <a:spcPct val="100000"/>
              </a:lnSpc>
              <a:defRPr/>
            </a:pPr>
            <a:r>
              <a:rPr lang="fr-BE" sz="450" b="0" i="1" dirty="0" err="1" smtClean="0">
                <a:solidFill>
                  <a:schemeClr val="bg1"/>
                </a:solidFill>
                <a:latin typeface="+mj-lt"/>
              </a:rPr>
              <a:t>Consumers</a:t>
            </a:r>
            <a:r>
              <a:rPr lang="fr-BE" sz="450" b="0" i="1" dirty="0" smtClean="0">
                <a:solidFill>
                  <a:schemeClr val="bg1"/>
                </a:solidFill>
                <a:latin typeface="+mj-lt"/>
              </a:rPr>
              <a:t>,</a:t>
            </a:r>
            <a:r>
              <a:rPr lang="fr-BE" sz="450" b="0" i="1" baseline="0" dirty="0" smtClean="0">
                <a:solidFill>
                  <a:schemeClr val="bg1"/>
                </a:solidFill>
                <a:latin typeface="+mj-lt"/>
              </a:rPr>
              <a:t> </a:t>
            </a:r>
          </a:p>
          <a:p>
            <a:pPr defTabSz="457200">
              <a:lnSpc>
                <a:spcPct val="100000"/>
              </a:lnSpc>
              <a:defRPr/>
            </a:pPr>
            <a:r>
              <a:rPr lang="fr-BE" sz="450" b="0" i="1" baseline="0" dirty="0" err="1" smtClean="0">
                <a:solidFill>
                  <a:schemeClr val="bg1"/>
                </a:solidFill>
                <a:latin typeface="+mj-lt"/>
              </a:rPr>
              <a:t>Health</a:t>
            </a:r>
            <a:r>
              <a:rPr lang="fr-BE" sz="450" b="0" i="1" baseline="0" dirty="0" smtClean="0">
                <a:solidFill>
                  <a:schemeClr val="bg1"/>
                </a:solidFill>
                <a:latin typeface="+mj-lt"/>
              </a:rPr>
              <a:t> And Food </a:t>
            </a:r>
          </a:p>
          <a:p>
            <a:pPr defTabSz="457200">
              <a:lnSpc>
                <a:spcPct val="100000"/>
              </a:lnSpc>
              <a:defRPr/>
            </a:pPr>
            <a:r>
              <a:rPr lang="fr-BE" sz="450" b="0" i="1" baseline="0" dirty="0" err="1" smtClean="0">
                <a:solidFill>
                  <a:schemeClr val="bg1"/>
                </a:solidFill>
                <a:latin typeface="+mj-lt"/>
              </a:rPr>
              <a:t>Executive</a:t>
            </a:r>
            <a:r>
              <a:rPr lang="fr-BE" sz="450" b="0" i="1" baseline="0" dirty="0" smtClean="0">
                <a:solidFill>
                  <a:schemeClr val="bg1"/>
                </a:solidFill>
                <a:latin typeface="+mj-lt"/>
              </a:rPr>
              <a:t>  Agency</a:t>
            </a:r>
            <a:endParaRPr lang="fr-BE" sz="450" b="0" i="1" dirty="0">
              <a:solidFill>
                <a:schemeClr val="bg1"/>
              </a:solidFill>
              <a:latin typeface="+mj-lt"/>
            </a:endParaRPr>
          </a:p>
        </p:txBody>
      </p:sp>
    </p:spTree>
    <p:extLst>
      <p:ext uri="{BB962C8B-B14F-4D97-AF65-F5344CB8AC3E}">
        <p14:creationId xmlns:p14="http://schemas.microsoft.com/office/powerpoint/2010/main" val="3926769072"/>
      </p:ext>
    </p:extLst>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4" name="Rectangle 3"/>
          <p:cNvSpPr/>
          <p:nvPr userDrawn="1"/>
        </p:nvSpPr>
        <p:spPr>
          <a:xfrm>
            <a:off x="0" y="0"/>
            <a:ext cx="9144000" cy="989013"/>
          </a:xfrm>
          <a:prstGeom prst="rect">
            <a:avLst/>
          </a:prstGeom>
          <a:solidFill>
            <a:srgbClr val="AFC65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pic>
        <p:nvPicPr>
          <p:cNvPr id="6" name="Picture 13" descr="logo_ce_quadri_en"/>
          <p:cNvPicPr>
            <a:picLocks noChangeAspect="1" noChangeArrowheads="1"/>
          </p:cNvPicPr>
          <p:nvPr userDrawn="1"/>
        </p:nvPicPr>
        <p:blipFill>
          <a:blip r:embed="rId2"/>
          <a:srcRect/>
          <a:stretch>
            <a:fillRect/>
          </a:stretch>
        </p:blipFill>
        <p:spPr bwMode="auto">
          <a:xfrm>
            <a:off x="3903663" y="215900"/>
            <a:ext cx="1590675" cy="1100138"/>
          </a:xfrm>
          <a:prstGeom prst="rect">
            <a:avLst/>
          </a:prstGeom>
          <a:noFill/>
          <a:ln w="9525">
            <a:noFill/>
            <a:miter lim="800000"/>
            <a:headEnd/>
            <a:tailEnd/>
          </a:ln>
        </p:spPr>
      </p:pic>
      <p:sp>
        <p:nvSpPr>
          <p:cNvPr id="2" name="Title 1"/>
          <p:cNvSpPr>
            <a:spLocks noGrp="1"/>
          </p:cNvSpPr>
          <p:nvPr>
            <p:ph type="title"/>
          </p:nvPr>
        </p:nvSpPr>
        <p:spPr>
          <a:xfrm>
            <a:off x="468313" y="1556271"/>
            <a:ext cx="8229600" cy="936625"/>
          </a:xfrm>
        </p:spPr>
        <p:txBody>
          <a:bodyPr/>
          <a:lstStyle/>
          <a:p>
            <a:r>
              <a:rPr lang="en-US" dirty="0" smtClean="0"/>
              <a:t>Click to edit Master title style</a:t>
            </a:r>
            <a:endParaRPr lang="en-GB" dirty="0"/>
          </a:p>
        </p:txBody>
      </p:sp>
      <p:sp>
        <p:nvSpPr>
          <p:cNvPr id="10" name="Content Placeholder 2"/>
          <p:cNvSpPr>
            <a:spLocks noGrp="1"/>
          </p:cNvSpPr>
          <p:nvPr>
            <p:ph idx="1"/>
          </p:nvPr>
        </p:nvSpPr>
        <p:spPr>
          <a:xfrm>
            <a:off x="457200" y="2564904"/>
            <a:ext cx="8229600" cy="3633788"/>
          </a:xfrm>
        </p:spPr>
        <p:txBody>
          <a:bodyPr/>
          <a:lstStyle>
            <a:lvl1pPr marL="342900" indent="-342900">
              <a:buClr>
                <a:srgbClr val="0F5494"/>
              </a:buClr>
              <a:buFont typeface="Arial" pitchFamily="34" charset="0"/>
              <a:buChar char="•"/>
              <a:defRPr i="0"/>
            </a:lvl1pPr>
            <a:lvl2pPr>
              <a:buClr>
                <a:srgbClr val="0F5494"/>
              </a:buClr>
              <a:defRPr/>
            </a:lvl2pPr>
          </a:lstStyle>
          <a:p>
            <a:pPr lvl="0"/>
            <a:r>
              <a:rPr lang="en-US" dirty="0" smtClean="0"/>
              <a:t>Click to edit Master text styles</a:t>
            </a:r>
          </a:p>
          <a:p>
            <a:pPr lvl="1"/>
            <a:r>
              <a:rPr lang="en-US" dirty="0" smtClean="0"/>
              <a:t>Second level</a:t>
            </a:r>
          </a:p>
          <a:p>
            <a:pPr lvl="2"/>
            <a:r>
              <a:rPr lang="en-US" dirty="0" smtClean="0"/>
              <a:t>Third level</a:t>
            </a:r>
          </a:p>
        </p:txBody>
      </p:sp>
      <p:sp>
        <p:nvSpPr>
          <p:cNvPr id="7" name="Rectangle 4"/>
          <p:cNvSpPr>
            <a:spLocks noGrp="1" noChangeArrowheads="1"/>
          </p:cNvSpPr>
          <p:nvPr>
            <p:ph type="dt" sz="half" idx="10"/>
          </p:nvPr>
        </p:nvSpPr>
        <p:spPr/>
        <p:txBody>
          <a:bodyPr/>
          <a:lstStyle>
            <a:lvl1pPr>
              <a:defRPr dirty="0"/>
            </a:lvl1pPr>
          </a:lstStyle>
          <a:p>
            <a:pPr>
              <a:defRPr/>
            </a:pPr>
            <a:endParaRPr lang="en-GB"/>
          </a:p>
        </p:txBody>
      </p:sp>
      <p:sp>
        <p:nvSpPr>
          <p:cNvPr id="9" name="Rectangle 6"/>
          <p:cNvSpPr>
            <a:spLocks noGrp="1" noChangeArrowheads="1"/>
          </p:cNvSpPr>
          <p:nvPr>
            <p:ph type="sldNum" sz="quarter" idx="12"/>
          </p:nvPr>
        </p:nvSpPr>
        <p:spPr/>
        <p:txBody>
          <a:bodyPr/>
          <a:lstStyle>
            <a:lvl1pPr>
              <a:defRPr/>
            </a:lvl1pPr>
          </a:lstStyle>
          <a:p>
            <a:pPr>
              <a:defRPr/>
            </a:pPr>
            <a:fld id="{86133261-F426-4E3C-B2AF-F6E5B7E61F25}" type="slidenum">
              <a:rPr lang="en-GB"/>
              <a:pPr>
                <a:defRPr/>
              </a:pPr>
              <a:t>‹#›</a:t>
            </a:fld>
            <a:endParaRPr lang="en-GB"/>
          </a:p>
        </p:txBody>
      </p:sp>
      <p:sp>
        <p:nvSpPr>
          <p:cNvPr id="11" name="Rectangle 6"/>
          <p:cNvSpPr>
            <a:spLocks noChangeArrowheads="1"/>
          </p:cNvSpPr>
          <p:nvPr userDrawn="1"/>
        </p:nvSpPr>
        <p:spPr bwMode="auto">
          <a:xfrm>
            <a:off x="4229894" y="6381328"/>
            <a:ext cx="684212" cy="482601"/>
          </a:xfrm>
          <a:prstGeom prst="rect">
            <a:avLst/>
          </a:prstGeom>
          <a:solidFill>
            <a:srgbClr val="AFC651"/>
          </a:solidFill>
          <a:ln w="9525" algn="ctr">
            <a:noFill/>
            <a:miter lim="800000"/>
            <a:headEnd/>
            <a:tailEnd/>
          </a:ln>
          <a:effectLst/>
        </p:spPr>
        <p:txBody>
          <a:bodyPr lIns="36000"/>
          <a:lstStyle/>
          <a:p>
            <a:pPr defTabSz="457200">
              <a:lnSpc>
                <a:spcPct val="100000"/>
              </a:lnSpc>
              <a:defRPr/>
            </a:pPr>
            <a:r>
              <a:rPr lang="fr-BE" sz="450" b="0" i="1" dirty="0" err="1" smtClean="0">
                <a:solidFill>
                  <a:schemeClr val="bg1"/>
                </a:solidFill>
                <a:latin typeface="+mj-lt"/>
              </a:rPr>
              <a:t>Consumers</a:t>
            </a:r>
            <a:r>
              <a:rPr lang="fr-BE" sz="450" b="0" i="1" dirty="0" smtClean="0">
                <a:solidFill>
                  <a:schemeClr val="bg1"/>
                </a:solidFill>
                <a:latin typeface="+mj-lt"/>
              </a:rPr>
              <a:t>,</a:t>
            </a:r>
            <a:r>
              <a:rPr lang="fr-BE" sz="450" b="0" i="1" baseline="0" dirty="0" smtClean="0">
                <a:solidFill>
                  <a:schemeClr val="bg1"/>
                </a:solidFill>
                <a:latin typeface="+mj-lt"/>
              </a:rPr>
              <a:t> </a:t>
            </a:r>
          </a:p>
          <a:p>
            <a:pPr defTabSz="457200">
              <a:lnSpc>
                <a:spcPct val="100000"/>
              </a:lnSpc>
              <a:defRPr/>
            </a:pPr>
            <a:r>
              <a:rPr lang="fr-BE" sz="450" b="0" i="1" baseline="0" dirty="0" err="1" smtClean="0">
                <a:solidFill>
                  <a:schemeClr val="bg1"/>
                </a:solidFill>
                <a:latin typeface="+mj-lt"/>
              </a:rPr>
              <a:t>Health</a:t>
            </a:r>
            <a:r>
              <a:rPr lang="fr-BE" sz="450" b="0" i="1" baseline="0" dirty="0" smtClean="0">
                <a:solidFill>
                  <a:schemeClr val="bg1"/>
                </a:solidFill>
                <a:latin typeface="+mj-lt"/>
              </a:rPr>
              <a:t> And Food </a:t>
            </a:r>
          </a:p>
          <a:p>
            <a:pPr defTabSz="457200">
              <a:lnSpc>
                <a:spcPct val="100000"/>
              </a:lnSpc>
              <a:defRPr/>
            </a:pPr>
            <a:r>
              <a:rPr lang="fr-BE" sz="450" b="0" i="1" baseline="0" dirty="0" err="1" smtClean="0">
                <a:solidFill>
                  <a:schemeClr val="bg1"/>
                </a:solidFill>
                <a:latin typeface="+mj-lt"/>
              </a:rPr>
              <a:t>Executive</a:t>
            </a:r>
            <a:r>
              <a:rPr lang="fr-BE" sz="450" b="0" i="1" baseline="0" dirty="0" smtClean="0">
                <a:solidFill>
                  <a:schemeClr val="bg1"/>
                </a:solidFill>
                <a:latin typeface="+mj-lt"/>
              </a:rPr>
              <a:t>  Agency</a:t>
            </a:r>
            <a:endParaRPr lang="fr-BE" sz="450" b="0" i="1" dirty="0">
              <a:solidFill>
                <a:schemeClr val="bg1"/>
              </a:solidFill>
              <a:latin typeface="+mj-lt"/>
            </a:endParaRPr>
          </a:p>
        </p:txBody>
      </p:sp>
    </p:spTree>
    <p:extLst>
      <p:ext uri="{BB962C8B-B14F-4D97-AF65-F5344CB8AC3E}">
        <p14:creationId xmlns:p14="http://schemas.microsoft.com/office/powerpoint/2010/main" val="2914459286"/>
      </p:ext>
    </p:extLst>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a:spLocks noChangeArrowheads="1"/>
          </p:cNvSpPr>
          <p:nvPr/>
        </p:nvSpPr>
        <p:spPr bwMode="auto">
          <a:xfrm>
            <a:off x="0" y="981075"/>
            <a:ext cx="9180513" cy="5876925"/>
          </a:xfrm>
          <a:prstGeom prst="rect">
            <a:avLst/>
          </a:prstGeom>
          <a:solidFill>
            <a:srgbClr val="0F5494"/>
          </a:solidFill>
          <a:ln w="25400" algn="ctr">
            <a:solidFill>
              <a:srgbClr val="0F5494"/>
            </a:solidFill>
            <a:miter lim="800000"/>
            <a:headEnd/>
            <a:tailEnd/>
          </a:ln>
          <a:effectLst>
            <a:outerShdw dist="23000" dir="5400000" rotWithShape="0">
              <a:srgbClr val="000000">
                <a:alpha val="34999"/>
              </a:srgbClr>
            </a:outerShdw>
          </a:effectLst>
        </p:spPr>
        <p:txBody>
          <a:bodyPr anchor="ctr"/>
          <a:lstStyle/>
          <a:p>
            <a:pPr algn="ctr" defTabSz="457200" fontAlgn="auto">
              <a:spcBef>
                <a:spcPts val="0"/>
              </a:spcBef>
              <a:spcAft>
                <a:spcPts val="0"/>
              </a:spcAft>
              <a:defRPr/>
            </a:pPr>
            <a:endParaRPr lang="en-US" sz="1800" b="0">
              <a:solidFill>
                <a:schemeClr val="lt1"/>
              </a:solidFill>
              <a:latin typeface="+mn-lt"/>
            </a:endParaRPr>
          </a:p>
        </p:txBody>
      </p:sp>
      <p:pic>
        <p:nvPicPr>
          <p:cNvPr id="3086" name="Picture 6" descr="LOGO CE-EN-quadri.eps"/>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49688" y="258763"/>
            <a:ext cx="1436687" cy="99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Rectangle 4"/>
          <p:cNvSpPr>
            <a:spLocks noGrp="1" noChangeArrowheads="1"/>
          </p:cNvSpPr>
          <p:nvPr>
            <p:ph type="ctrTitle"/>
          </p:nvPr>
        </p:nvSpPr>
        <p:spPr>
          <a:xfrm>
            <a:off x="3995738" y="2565400"/>
            <a:ext cx="5040312" cy="790575"/>
          </a:xfrm>
        </p:spPr>
        <p:txBody>
          <a:bodyPr/>
          <a:lstStyle>
            <a:lvl1pPr marL="3175">
              <a:defRPr sz="4000">
                <a:solidFill>
                  <a:srgbClr val="FFD624"/>
                </a:solidFill>
              </a:defRPr>
            </a:lvl1pPr>
          </a:lstStyle>
          <a:p>
            <a:pPr lvl="0"/>
            <a:r>
              <a:rPr lang="fr-BE" noProof="0" smtClean="0"/>
              <a:t>Title</a:t>
            </a:r>
            <a:endParaRPr lang="en-GB" noProof="0" smtClean="0"/>
          </a:p>
        </p:txBody>
      </p:sp>
      <p:sp>
        <p:nvSpPr>
          <p:cNvPr id="3077" name="Rectangle 5"/>
          <p:cNvSpPr>
            <a:spLocks noGrp="1" noChangeArrowheads="1"/>
          </p:cNvSpPr>
          <p:nvPr>
            <p:ph type="subTitle" idx="1"/>
          </p:nvPr>
        </p:nvSpPr>
        <p:spPr>
          <a:xfrm>
            <a:off x="611188" y="3716338"/>
            <a:ext cx="8532812" cy="1728787"/>
          </a:xfrm>
        </p:spPr>
        <p:txBody>
          <a:bodyPr/>
          <a:lstStyle>
            <a:lvl1pPr marL="0" indent="0">
              <a:buFontTx/>
              <a:buNone/>
              <a:defRPr i="0">
                <a:solidFill>
                  <a:schemeClr val="bg1"/>
                </a:solidFill>
              </a:defRPr>
            </a:lvl1pPr>
          </a:lstStyle>
          <a:p>
            <a:pPr lvl="0"/>
            <a:r>
              <a:rPr lang="fr-BE" noProof="0" smtClean="0"/>
              <a:t>Subtitle</a:t>
            </a:r>
            <a:endParaRPr lang="en-GB" noProof="0" smtClean="0"/>
          </a:p>
        </p:txBody>
      </p:sp>
      <p:sp>
        <p:nvSpPr>
          <p:cNvPr id="3078" name="Rectangle 6"/>
          <p:cNvSpPr>
            <a:spLocks noGrp="1" noChangeArrowheads="1"/>
          </p:cNvSpPr>
          <p:nvPr>
            <p:ph type="dt" sz="half" idx="2"/>
          </p:nvPr>
        </p:nvSpPr>
        <p:spPr/>
        <p:txBody>
          <a:bodyPr/>
          <a:lstStyle>
            <a:lvl1pPr>
              <a:defRPr sz="1200" b="1">
                <a:solidFill>
                  <a:schemeClr val="bg1"/>
                </a:solidFill>
                <a:latin typeface="+mn-lt"/>
              </a:defRPr>
            </a:lvl1pPr>
          </a:lstStyle>
          <a:p>
            <a:endParaRPr lang="en-GB"/>
          </a:p>
        </p:txBody>
      </p:sp>
      <p:sp>
        <p:nvSpPr>
          <p:cNvPr id="3079" name="Rectangle 7"/>
          <p:cNvSpPr>
            <a:spLocks noGrp="1" noChangeArrowheads="1"/>
          </p:cNvSpPr>
          <p:nvPr>
            <p:ph type="ftr" sz="quarter" idx="3"/>
          </p:nvPr>
        </p:nvSpPr>
        <p:spPr/>
        <p:txBody>
          <a:bodyPr/>
          <a:lstStyle>
            <a:lvl1pPr>
              <a:defRPr>
                <a:solidFill>
                  <a:schemeClr val="bg1"/>
                </a:solidFill>
                <a:latin typeface="+mn-lt"/>
              </a:defRPr>
            </a:lvl1pPr>
          </a:lstStyle>
          <a:p>
            <a:endParaRPr lang="en-GB"/>
          </a:p>
        </p:txBody>
      </p:sp>
      <p:sp>
        <p:nvSpPr>
          <p:cNvPr id="3080" name="Rectangle 8"/>
          <p:cNvSpPr>
            <a:spLocks noGrp="1" noChangeArrowheads="1"/>
          </p:cNvSpPr>
          <p:nvPr>
            <p:ph type="sldNum" sz="quarter" idx="4"/>
          </p:nvPr>
        </p:nvSpPr>
        <p:spPr/>
        <p:txBody>
          <a:bodyPr/>
          <a:lstStyle>
            <a:lvl1pPr>
              <a:defRPr>
                <a:solidFill>
                  <a:schemeClr val="bg1"/>
                </a:solidFill>
                <a:latin typeface="+mn-lt"/>
              </a:defRPr>
            </a:lvl1pPr>
          </a:lstStyle>
          <a:p>
            <a:fld id="{1D2909E2-2D40-4E6C-83F9-5B2A8FB54A3B}" type="slidenum">
              <a:rPr lang="en-GB"/>
              <a:pPr/>
              <a:t>‹#›</a:t>
            </a:fld>
            <a:endParaRPr lang="en-GB"/>
          </a:p>
        </p:txBody>
      </p:sp>
      <p:sp>
        <p:nvSpPr>
          <p:cNvPr id="7" name="Rectangle 6"/>
          <p:cNvSpPr/>
          <p:nvPr userDrawn="1"/>
        </p:nvSpPr>
        <p:spPr>
          <a:xfrm>
            <a:off x="4267200" y="6659563"/>
            <a:ext cx="611188" cy="215900"/>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FE7D9807-9AA1-4889-9B9C-AC2FFAA75812}" type="slidenum">
              <a:rPr lang="en-GB"/>
              <a:pPr/>
              <a:t>‹#›</a:t>
            </a:fld>
            <a:endParaRPr lang="en-GB"/>
          </a:p>
        </p:txBody>
      </p:sp>
    </p:spTree>
    <p:extLst>
      <p:ext uri="{BB962C8B-B14F-4D97-AF65-F5344CB8AC3E}">
        <p14:creationId xmlns:p14="http://schemas.microsoft.com/office/powerpoint/2010/main" val="4066699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24E3D348-983E-46FA-8D7F-B38598FE2032}" type="slidenum">
              <a:rPr lang="en-GB"/>
              <a:pPr/>
              <a:t>‹#›</a:t>
            </a:fld>
            <a:endParaRPr lang="en-GB"/>
          </a:p>
        </p:txBody>
      </p:sp>
    </p:spTree>
    <p:extLst>
      <p:ext uri="{BB962C8B-B14F-4D97-AF65-F5344CB8AC3E}">
        <p14:creationId xmlns:p14="http://schemas.microsoft.com/office/powerpoint/2010/main" val="123930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2492375"/>
            <a:ext cx="4038600" cy="35290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2492375"/>
            <a:ext cx="4038600" cy="35290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6738E106-F489-4798-9CD2-7C493E8C1AFA}" type="slidenum">
              <a:rPr lang="en-GB"/>
              <a:pPr/>
              <a:t>‹#›</a:t>
            </a:fld>
            <a:endParaRPr lang="en-GB"/>
          </a:p>
        </p:txBody>
      </p:sp>
    </p:spTree>
    <p:extLst>
      <p:ext uri="{BB962C8B-B14F-4D97-AF65-F5344CB8AC3E}">
        <p14:creationId xmlns:p14="http://schemas.microsoft.com/office/powerpoint/2010/main" val="634534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CF17A175-9EAE-4A8C-8EA7-E0EDB0513776}" type="slidenum">
              <a:rPr lang="en-GB"/>
              <a:pPr/>
              <a:t>‹#›</a:t>
            </a:fld>
            <a:endParaRPr lang="en-GB"/>
          </a:p>
        </p:txBody>
      </p:sp>
    </p:spTree>
    <p:extLst>
      <p:ext uri="{BB962C8B-B14F-4D97-AF65-F5344CB8AC3E}">
        <p14:creationId xmlns:p14="http://schemas.microsoft.com/office/powerpoint/2010/main" val="1414304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0794A4FF-7438-4A4F-A19D-075D8525CEB2}" type="slidenum">
              <a:rPr lang="en-GB"/>
              <a:pPr/>
              <a:t>‹#›</a:t>
            </a:fld>
            <a:endParaRPr lang="en-GB"/>
          </a:p>
        </p:txBody>
      </p:sp>
    </p:spTree>
    <p:extLst>
      <p:ext uri="{BB962C8B-B14F-4D97-AF65-F5344CB8AC3E}">
        <p14:creationId xmlns:p14="http://schemas.microsoft.com/office/powerpoint/2010/main" val="3816090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75847417-8C96-4D6D-BBF9-B9F0F9D1C281}" type="slidenum">
              <a:rPr lang="en-GB"/>
              <a:pPr/>
              <a:t>‹#›</a:t>
            </a:fld>
            <a:endParaRPr lang="en-GB"/>
          </a:p>
        </p:txBody>
      </p:sp>
    </p:spTree>
    <p:extLst>
      <p:ext uri="{BB962C8B-B14F-4D97-AF65-F5344CB8AC3E}">
        <p14:creationId xmlns:p14="http://schemas.microsoft.com/office/powerpoint/2010/main" val="3927917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8522D2DF-FBB1-4CAB-9DE1-9525C97BCFDA}" type="slidenum">
              <a:rPr lang="en-GB"/>
              <a:pPr/>
              <a:t>‹#›</a:t>
            </a:fld>
            <a:endParaRPr lang="en-GB"/>
          </a:p>
        </p:txBody>
      </p:sp>
    </p:spTree>
    <p:extLst>
      <p:ext uri="{BB962C8B-B14F-4D97-AF65-F5344CB8AC3E}">
        <p14:creationId xmlns:p14="http://schemas.microsoft.com/office/powerpoint/2010/main" val="3295244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0C708695-52EC-4361-AD9F-AEFE59B31F6E}" type="slidenum">
              <a:rPr lang="en-GB"/>
              <a:pPr/>
              <a:t>‹#›</a:t>
            </a:fld>
            <a:endParaRPr lang="en-GB"/>
          </a:p>
        </p:txBody>
      </p:sp>
    </p:spTree>
    <p:extLst>
      <p:ext uri="{BB962C8B-B14F-4D97-AF65-F5344CB8AC3E}">
        <p14:creationId xmlns:p14="http://schemas.microsoft.com/office/powerpoint/2010/main" val="11439353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C99BDD64-9188-4D6C-9DA4-2C62334B5AD2}" type="slidenum">
              <a:rPr lang="en-GB"/>
              <a:pPr/>
              <a:t>‹#›</a:t>
            </a:fld>
            <a:endParaRPr lang="en-GB"/>
          </a:p>
        </p:txBody>
      </p:sp>
    </p:spTree>
    <p:extLst>
      <p:ext uri="{BB962C8B-B14F-4D97-AF65-F5344CB8AC3E}">
        <p14:creationId xmlns:p14="http://schemas.microsoft.com/office/powerpoint/2010/main" val="42795725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5113" y="1339850"/>
            <a:ext cx="2071687" cy="46815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95288" y="1339850"/>
            <a:ext cx="6067425" cy="46815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A44C6EA5-A1ED-4E61-BE73-4154E3E9F598}" type="slidenum">
              <a:rPr lang="en-GB"/>
              <a:pPr/>
              <a:t>‹#›</a:t>
            </a:fld>
            <a:endParaRPr lang="en-GB"/>
          </a:p>
        </p:txBody>
      </p:sp>
    </p:spTree>
    <p:extLst>
      <p:ext uri="{BB962C8B-B14F-4D97-AF65-F5344CB8AC3E}">
        <p14:creationId xmlns:p14="http://schemas.microsoft.com/office/powerpoint/2010/main" val="139719505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95288" y="1339850"/>
            <a:ext cx="8229600"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smtClean="0"/>
              <a:t>Title</a:t>
            </a:r>
          </a:p>
        </p:txBody>
      </p:sp>
      <p:sp>
        <p:nvSpPr>
          <p:cNvPr id="1027" name="Rectangle 3"/>
          <p:cNvSpPr>
            <a:spLocks noGrp="1" noChangeArrowheads="1"/>
          </p:cNvSpPr>
          <p:nvPr>
            <p:ph type="body" idx="1"/>
          </p:nvPr>
        </p:nvSpPr>
        <p:spPr bwMode="auto">
          <a:xfrm>
            <a:off x="457200" y="2492375"/>
            <a:ext cx="8229600" cy="3529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BE" smtClean="0"/>
              <a:t>Second level</a:t>
            </a:r>
            <a:endParaRPr lang="en-GB" smtClean="0"/>
          </a:p>
          <a:p>
            <a:pPr lvl="1"/>
            <a:r>
              <a:rPr lang="en-GB" smtClean="0"/>
              <a:t>Third level</a:t>
            </a:r>
          </a:p>
          <a:p>
            <a:pPr lvl="2"/>
            <a:r>
              <a:rPr lang="en-GB" smtClean="0"/>
              <a:t>- Fourth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solidFill>
                  <a:schemeClr val="tx1"/>
                </a:solidFill>
                <a:latin typeface="Arial" charset="0"/>
              </a:defRPr>
            </a:lvl1pPr>
          </a:lstStyle>
          <a:p>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solidFill>
                  <a:schemeClr val="tx1"/>
                </a:solidFill>
                <a:latin typeface="Arial" charset="0"/>
              </a:defRPr>
            </a:lvl1pPr>
          </a:lstStyle>
          <a:p>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solidFill>
                  <a:schemeClr val="tx1"/>
                </a:solidFill>
                <a:latin typeface="Arial" charset="0"/>
              </a:defRPr>
            </a:lvl1pPr>
          </a:lstStyle>
          <a:p>
            <a:fld id="{EFDEE017-3DE2-4876-96B5-7BB016237A2C}"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p:titleStyle>
    <p:bodyStyle>
      <a:lvl1pPr marL="342900" indent="-342900" algn="l" rtl="0" fontAlgn="base">
        <a:spcBef>
          <a:spcPct val="20000"/>
        </a:spcBef>
        <a:spcAft>
          <a:spcPct val="0"/>
        </a:spcAft>
        <a:buClr>
          <a:srgbClr val="2D5EC1"/>
        </a:buClr>
        <a:buChar char="•"/>
        <a:defRPr sz="2400" i="1">
          <a:solidFill>
            <a:srgbClr val="0F5494"/>
          </a:solidFill>
          <a:latin typeface="+mn-lt"/>
          <a:ea typeface="+mn-ea"/>
          <a:cs typeface="+mn-cs"/>
        </a:defRPr>
      </a:lvl1pPr>
      <a:lvl2pPr marL="742950" indent="-285750" algn="l" rtl="0" fontAlgn="base">
        <a:spcBef>
          <a:spcPct val="20000"/>
        </a:spcBef>
        <a:spcAft>
          <a:spcPct val="0"/>
        </a:spcAft>
        <a:buClr>
          <a:srgbClr val="2D5EC1"/>
        </a:buClr>
        <a:buChar char="•"/>
        <a:defRPr sz="2000" b="1">
          <a:solidFill>
            <a:srgbClr val="0F5494"/>
          </a:solidFill>
          <a:latin typeface="+mn-lt"/>
        </a:defRPr>
      </a:lvl2pPr>
      <a:lvl3pPr marL="1143000" indent="-228600" algn="l" rtl="0" fontAlgn="base">
        <a:spcBef>
          <a:spcPct val="20000"/>
        </a:spcBef>
        <a:spcAft>
          <a:spcPct val="0"/>
        </a:spcAft>
        <a:buClr>
          <a:srgbClr val="2D5EC1"/>
        </a:buClr>
        <a:buChar char="•"/>
        <a:defRPr sz="1400">
          <a:solidFill>
            <a:srgbClr val="0F5494"/>
          </a:solidFill>
          <a:latin typeface="+mn-lt"/>
        </a:defRPr>
      </a:lvl3pPr>
      <a:lvl4pPr marL="1600200" indent="-228600" algn="l" rtl="0" fontAlgn="base">
        <a:spcBef>
          <a:spcPct val="20000"/>
        </a:spcBef>
        <a:spcAft>
          <a:spcPct val="0"/>
        </a:spcAft>
        <a:buChar char="–"/>
        <a:defRPr sz="2000">
          <a:solidFill>
            <a:schemeClr val="tx1"/>
          </a:solidFill>
          <a:latin typeface="Arial" charset="0"/>
        </a:defRPr>
      </a:lvl4pPr>
      <a:lvl5pPr marL="2057400" indent="-228600" algn="l" rtl="0" fontAlgn="base">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bwMode="auto">
          <a:xfrm>
            <a:off x="107504" y="1813520"/>
            <a:ext cx="8856983"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0" algn="l" rtl="0" fontAlgn="base">
              <a:spcBef>
                <a:spcPct val="20000"/>
              </a:spcBef>
              <a:spcAft>
                <a:spcPct val="0"/>
              </a:spcAft>
              <a:buClr>
                <a:srgbClr val="2D5EC1"/>
              </a:buClr>
              <a:buNone/>
              <a:defRPr sz="3000" b="1" i="0">
                <a:solidFill>
                  <a:schemeClr val="bg1"/>
                </a:solidFill>
                <a:latin typeface="+mn-lt"/>
                <a:ea typeface="+mn-ea"/>
                <a:cs typeface="+mn-cs"/>
              </a:defRPr>
            </a:lvl1pPr>
            <a:lvl2pPr marL="742950" indent="-285750" algn="l" rtl="0" fontAlgn="base">
              <a:spcBef>
                <a:spcPct val="20000"/>
              </a:spcBef>
              <a:spcAft>
                <a:spcPct val="0"/>
              </a:spcAft>
              <a:buClr>
                <a:srgbClr val="2D5EC1"/>
              </a:buClr>
              <a:buChar char="•"/>
              <a:defRPr sz="2000" b="1">
                <a:solidFill>
                  <a:srgbClr val="0F5494"/>
                </a:solidFill>
                <a:latin typeface="+mn-lt"/>
              </a:defRPr>
            </a:lvl2pPr>
            <a:lvl3pPr marL="228600" indent="-228600" algn="l" rtl="0" fontAlgn="base">
              <a:spcBef>
                <a:spcPct val="20000"/>
              </a:spcBef>
              <a:spcAft>
                <a:spcPct val="0"/>
              </a:spcAft>
              <a:buClr>
                <a:srgbClr val="2D5EC1"/>
              </a:buClr>
              <a:buChar char="•"/>
              <a:defRPr sz="3000" b="1">
                <a:solidFill>
                  <a:schemeClr val="bg1"/>
                </a:solidFill>
                <a:latin typeface="+mn-lt"/>
              </a:defRPr>
            </a:lvl3pPr>
            <a:lvl4pPr marL="1600200" indent="-228600" algn="l" rtl="0" fontAlgn="base">
              <a:spcBef>
                <a:spcPct val="20000"/>
              </a:spcBef>
              <a:spcAft>
                <a:spcPct val="0"/>
              </a:spcAft>
              <a:buChar char="–"/>
              <a:defRPr sz="2000">
                <a:solidFill>
                  <a:schemeClr val="tx1"/>
                </a:solidFill>
                <a:latin typeface="Arial" charset="0"/>
              </a:defRPr>
            </a:lvl4pPr>
            <a:lvl5pPr marL="2057400" indent="-228600" algn="l" rtl="0" fontAlgn="base">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algn="ctr"/>
            <a:endParaRPr lang="en-GB" altLang="en-US" sz="3200" kern="0" dirty="0" smtClean="0">
              <a:solidFill>
                <a:srgbClr val="FFD624"/>
              </a:solidFill>
            </a:endParaRPr>
          </a:p>
          <a:p>
            <a:pPr algn="ctr"/>
            <a:r>
              <a:rPr lang="en-GB" altLang="en-US" sz="3200" kern="0" dirty="0" smtClean="0">
                <a:solidFill>
                  <a:srgbClr val="FFD624"/>
                </a:solidFill>
              </a:rPr>
              <a:t>Financial management </a:t>
            </a:r>
            <a:r>
              <a:rPr lang="hu-HU" altLang="en-US" sz="3200" kern="0" dirty="0" smtClean="0">
                <a:solidFill>
                  <a:srgbClr val="FFD624"/>
                </a:solidFill>
              </a:rPr>
              <a:t>of grants</a:t>
            </a:r>
          </a:p>
          <a:p>
            <a:pPr algn="ctr"/>
            <a:endParaRPr lang="en-GB" altLang="en-US" sz="3200" kern="0" dirty="0" smtClean="0"/>
          </a:p>
          <a:p>
            <a:pPr algn="ctr"/>
            <a:r>
              <a:rPr lang="en-GB" altLang="en-US" sz="3200" kern="0" dirty="0" smtClean="0"/>
              <a:t>National Information day</a:t>
            </a:r>
            <a:br>
              <a:rPr lang="en-GB" altLang="en-US" sz="3200" kern="0" dirty="0" smtClean="0"/>
            </a:br>
            <a:endParaRPr lang="en-GB" altLang="en-US" sz="3200" kern="0" dirty="0" smtClean="0"/>
          </a:p>
          <a:p>
            <a:pPr algn="ctr"/>
            <a:endParaRPr lang="fr-BE" sz="1200" kern="0" dirty="0" smtClean="0"/>
          </a:p>
          <a:p>
            <a:pPr algn="ctr"/>
            <a:endParaRPr lang="fr-BE" sz="1200" kern="0" dirty="0"/>
          </a:p>
          <a:p>
            <a:pPr algn="ctr"/>
            <a:endParaRPr lang="fr-BE" sz="1200" kern="0" dirty="0" smtClean="0"/>
          </a:p>
          <a:p>
            <a:pPr algn="ctr"/>
            <a:r>
              <a:rPr lang="fr-BE" sz="1200" kern="0" dirty="0" smtClean="0"/>
              <a:t>23</a:t>
            </a:r>
            <a:r>
              <a:rPr lang="fr-BE" sz="1200" kern="0" dirty="0" smtClean="0"/>
              <a:t> </a:t>
            </a:r>
            <a:r>
              <a:rPr lang="fr-BE" sz="1200" kern="0" dirty="0" smtClean="0"/>
              <a:t>July 2015</a:t>
            </a:r>
          </a:p>
          <a:p>
            <a:pPr algn="ctr"/>
            <a:r>
              <a:rPr lang="fr-BE" sz="1200" kern="0" smtClean="0"/>
              <a:t>Greece</a:t>
            </a:r>
            <a:endParaRPr lang="fr-BE" sz="1200" kern="0" dirty="0" smtClean="0"/>
          </a:p>
          <a:p>
            <a:pPr algn="ctr"/>
            <a:endParaRPr lang="fr-BE" sz="1200" kern="0" dirty="0" smtClean="0"/>
          </a:p>
          <a:p>
            <a:pPr algn="ctr"/>
            <a:endParaRPr lang="fr-BE" sz="1600" kern="0" dirty="0" smtClean="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5" name="Rectangle 7"/>
          <p:cNvSpPr>
            <a:spLocks noGrp="1" noChangeArrowheads="1"/>
          </p:cNvSpPr>
          <p:nvPr>
            <p:ph idx="1"/>
          </p:nvPr>
        </p:nvSpPr>
        <p:spPr>
          <a:xfrm>
            <a:off x="457200" y="3119264"/>
            <a:ext cx="8229600" cy="1101824"/>
          </a:xfrm>
          <a:noFill/>
          <a:ln/>
        </p:spPr>
        <p:txBody>
          <a:bodyPr lIns="0" tIns="0" rIns="0" bIns="0"/>
          <a:lstStyle/>
          <a:p>
            <a:pPr marL="457200" indent="-457200">
              <a:lnSpc>
                <a:spcPct val="140000"/>
              </a:lnSpc>
              <a:spcBef>
                <a:spcPct val="30000"/>
              </a:spcBef>
              <a:buFontTx/>
              <a:buAutoNum type="arabicPeriod"/>
            </a:pPr>
            <a:r>
              <a:rPr lang="en-US" sz="2000" i="0" dirty="0" smtClean="0"/>
              <a:t>General information</a:t>
            </a:r>
          </a:p>
          <a:p>
            <a:pPr marL="457200" indent="-457200">
              <a:lnSpc>
                <a:spcPct val="140000"/>
              </a:lnSpc>
              <a:spcBef>
                <a:spcPct val="30000"/>
              </a:spcBef>
              <a:buFontTx/>
              <a:buAutoNum type="arabicPeriod"/>
            </a:pPr>
            <a:r>
              <a:rPr lang="en-US" sz="2000" dirty="0" smtClean="0"/>
              <a:t>Provisions of grant agreement</a:t>
            </a:r>
            <a:endParaRPr lang="en-US" sz="2000" i="0" dirty="0" smtClean="0"/>
          </a:p>
        </p:txBody>
      </p:sp>
      <p:sp>
        <p:nvSpPr>
          <p:cNvPr id="5" name="Title 1"/>
          <p:cNvSpPr>
            <a:spLocks noGrp="1"/>
          </p:cNvSpPr>
          <p:nvPr>
            <p:ph type="title"/>
          </p:nvPr>
        </p:nvSpPr>
        <p:spPr>
          <a:xfrm>
            <a:off x="-36512" y="2195959"/>
            <a:ext cx="11902008" cy="936625"/>
          </a:xfrm>
        </p:spPr>
        <p:txBody>
          <a:bodyPr/>
          <a:lstStyle/>
          <a:p>
            <a:r>
              <a:rPr lang="en-US" sz="2400" dirty="0"/>
              <a:t>Table of Contents</a:t>
            </a:r>
            <a:endParaRPr lang="en-US" sz="2400" dirty="0" smtClean="0"/>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446856" y="2924944"/>
            <a:ext cx="8229600" cy="936625"/>
          </a:xfrm>
        </p:spPr>
        <p:txBody>
          <a:bodyPr/>
          <a:lstStyle/>
          <a:p>
            <a:pPr algn="ctr"/>
            <a:r>
              <a:rPr lang="en-GB" dirty="0" smtClean="0"/>
              <a:t>1. General </a:t>
            </a:r>
            <a:r>
              <a:rPr lang="en-GB" dirty="0"/>
              <a:t>Information</a:t>
            </a:r>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395536" y="1700808"/>
            <a:ext cx="8496944" cy="4392488"/>
          </a:xfrm>
        </p:spPr>
        <p:txBody>
          <a:bodyPr/>
          <a:lstStyle/>
          <a:p>
            <a:pPr eaLnBrk="1" hangingPunct="1">
              <a:spcBef>
                <a:spcPct val="50000"/>
              </a:spcBef>
              <a:buFont typeface="Arial" charset="0"/>
              <a:buChar char="•"/>
            </a:pPr>
            <a:r>
              <a:rPr lang="en-GB" sz="2000" b="1" dirty="0" smtClean="0">
                <a:solidFill>
                  <a:srgbClr val="008000"/>
                </a:solidFill>
              </a:rPr>
              <a:t>Financial </a:t>
            </a:r>
            <a:r>
              <a:rPr lang="en-GB" sz="2000" b="1" dirty="0">
                <a:solidFill>
                  <a:srgbClr val="008000"/>
                </a:solidFill>
              </a:rPr>
              <a:t>Regulation</a:t>
            </a:r>
            <a:r>
              <a:rPr lang="en-GB" sz="2000" dirty="0">
                <a:solidFill>
                  <a:srgbClr val="008000"/>
                </a:solidFill>
              </a:rPr>
              <a:t> </a:t>
            </a:r>
            <a:r>
              <a:rPr lang="en-GB" sz="2000" dirty="0"/>
              <a:t>(FR) applicable to the general budget of the Union </a:t>
            </a:r>
            <a:r>
              <a:rPr lang="en-GB" sz="2000" dirty="0" smtClean="0"/>
              <a:t>(</a:t>
            </a:r>
            <a:r>
              <a:rPr lang="en-GB" sz="2000" dirty="0"/>
              <a:t>EU, </a:t>
            </a:r>
            <a:r>
              <a:rPr lang="en-GB" sz="2000" dirty="0" err="1"/>
              <a:t>Euratom</a:t>
            </a:r>
            <a:r>
              <a:rPr lang="en-GB" sz="2000" dirty="0"/>
              <a:t>) No </a:t>
            </a:r>
            <a:r>
              <a:rPr lang="en-GB" sz="2000" dirty="0" smtClean="0"/>
              <a:t>966/2012</a:t>
            </a:r>
          </a:p>
          <a:p>
            <a:pPr eaLnBrk="1" hangingPunct="1">
              <a:spcBef>
                <a:spcPct val="50000"/>
              </a:spcBef>
              <a:buFont typeface="Arial" charset="0"/>
              <a:buChar char="•"/>
            </a:pPr>
            <a:endParaRPr lang="en-GB" sz="800" dirty="0"/>
          </a:p>
          <a:p>
            <a:pPr lvl="1">
              <a:spcBef>
                <a:spcPts val="600"/>
              </a:spcBef>
            </a:pPr>
            <a:r>
              <a:rPr lang="en-GB" b="0" dirty="0"/>
              <a:t>	Title VI </a:t>
            </a:r>
            <a:r>
              <a:rPr lang="en-GB" b="0" dirty="0" smtClean="0"/>
              <a:t>Grants</a:t>
            </a:r>
          </a:p>
          <a:p>
            <a:pPr lvl="1">
              <a:spcBef>
                <a:spcPts val="600"/>
              </a:spcBef>
            </a:pPr>
            <a:endParaRPr lang="en-GB" sz="800" b="0" dirty="0"/>
          </a:p>
          <a:p>
            <a:pPr eaLnBrk="1" hangingPunct="1">
              <a:spcBef>
                <a:spcPct val="50000"/>
              </a:spcBef>
              <a:buFont typeface="Arial" charset="0"/>
              <a:buChar char="•"/>
            </a:pPr>
            <a:r>
              <a:rPr lang="en-GB" sz="2000" b="1" dirty="0">
                <a:solidFill>
                  <a:srgbClr val="008000"/>
                </a:solidFill>
              </a:rPr>
              <a:t>Rules of Application </a:t>
            </a:r>
            <a:r>
              <a:rPr lang="en-GB" sz="2000" dirty="0"/>
              <a:t>(</a:t>
            </a:r>
            <a:r>
              <a:rPr lang="en-GB" sz="2000" dirty="0" smtClean="0"/>
              <a:t>RA) - </a:t>
            </a:r>
            <a:r>
              <a:rPr lang="en-GB" sz="2000" b="0" dirty="0" smtClean="0"/>
              <a:t>Interpretation </a:t>
            </a:r>
            <a:r>
              <a:rPr lang="en-GB" sz="2000" b="0" dirty="0"/>
              <a:t>of the Financial </a:t>
            </a:r>
            <a:r>
              <a:rPr lang="en-GB" sz="2000" b="0" dirty="0" smtClean="0"/>
              <a:t>Regulation, No 1268/2012</a:t>
            </a:r>
            <a:endParaRPr lang="en-GB" sz="2000" b="0" dirty="0"/>
          </a:p>
          <a:p>
            <a:pPr eaLnBrk="1" hangingPunct="1">
              <a:spcBef>
                <a:spcPts val="600"/>
              </a:spcBef>
            </a:pPr>
            <a:endParaRPr lang="en-GB" sz="2000" dirty="0"/>
          </a:p>
          <a:p>
            <a:pPr eaLnBrk="1" hangingPunct="1">
              <a:spcBef>
                <a:spcPts val="600"/>
              </a:spcBef>
              <a:buFont typeface="Arial" charset="0"/>
              <a:buChar char="•"/>
            </a:pPr>
            <a:r>
              <a:rPr lang="en-US" sz="2000" dirty="0" smtClean="0"/>
              <a:t>In force since </a:t>
            </a:r>
            <a:r>
              <a:rPr lang="en-US" sz="2000" dirty="0" smtClean="0">
                <a:solidFill>
                  <a:srgbClr val="008000"/>
                </a:solidFill>
              </a:rPr>
              <a:t>January 2013</a:t>
            </a:r>
            <a:r>
              <a:rPr lang="fr-BE" sz="2000" dirty="0" smtClean="0">
                <a:solidFill>
                  <a:srgbClr val="008000"/>
                </a:solidFill>
              </a:rPr>
              <a:t>.</a:t>
            </a:r>
          </a:p>
          <a:p>
            <a:pPr eaLnBrk="1" hangingPunct="1">
              <a:spcBef>
                <a:spcPts val="600"/>
              </a:spcBef>
              <a:buFont typeface="Arial" charset="0"/>
              <a:buChar char="•"/>
            </a:pPr>
            <a:endParaRPr lang="fr-BE" sz="2000" dirty="0">
              <a:solidFill>
                <a:srgbClr val="008000"/>
              </a:solidFill>
            </a:endParaRPr>
          </a:p>
          <a:p>
            <a:pPr>
              <a:spcBef>
                <a:spcPts val="600"/>
              </a:spcBef>
              <a:buFont typeface="Arial" charset="0"/>
              <a:buChar char="•"/>
            </a:pPr>
            <a:r>
              <a:rPr lang="en-US" sz="2000" dirty="0" smtClean="0"/>
              <a:t>Consolidated version of the above regulations are available: </a:t>
            </a:r>
            <a:r>
              <a:rPr lang="fr-BE" sz="2000" b="1" dirty="0" smtClean="0">
                <a:solidFill>
                  <a:srgbClr val="008000"/>
                </a:solidFill>
              </a:rPr>
              <a:t>http</a:t>
            </a:r>
            <a:r>
              <a:rPr lang="fr-BE" sz="2000" b="1" dirty="0">
                <a:solidFill>
                  <a:srgbClr val="008000"/>
                </a:solidFill>
              </a:rPr>
              <a:t>://europa.eu/pol/financ/index_en.htm </a:t>
            </a:r>
            <a:r>
              <a:rPr lang="en-US" sz="2000" b="1" dirty="0" smtClean="0">
                <a:solidFill>
                  <a:srgbClr val="008000"/>
                </a:solidFill>
              </a:rPr>
              <a:t>or</a:t>
            </a:r>
            <a:r>
              <a:rPr lang="fr-BE" sz="2000" b="1" dirty="0" smtClean="0">
                <a:solidFill>
                  <a:srgbClr val="008000"/>
                </a:solidFill>
              </a:rPr>
              <a:t> </a:t>
            </a:r>
            <a:r>
              <a:rPr lang="fr-BE" sz="2000" b="1" dirty="0">
                <a:solidFill>
                  <a:srgbClr val="008000"/>
                </a:solidFill>
              </a:rPr>
              <a:t>http://europa.eu/eu-law/legislation/index_en.htm</a:t>
            </a:r>
            <a:endParaRPr lang="fr-BE" sz="2000" dirty="0"/>
          </a:p>
          <a:p>
            <a:pPr eaLnBrk="1" hangingPunct="1">
              <a:spcBef>
                <a:spcPts val="600"/>
              </a:spcBef>
              <a:buFont typeface="Arial" charset="0"/>
              <a:buChar char="•"/>
            </a:pPr>
            <a:endParaRPr lang="en-GB" sz="2000" dirty="0"/>
          </a:p>
          <a:p>
            <a:pPr>
              <a:buFontTx/>
              <a:buChar char="•"/>
            </a:pPr>
            <a:endParaRPr lang="en-US" dirty="0" smtClean="0"/>
          </a:p>
        </p:txBody>
      </p:sp>
      <p:sp>
        <p:nvSpPr>
          <p:cNvPr id="6" name="Rectangle 4"/>
          <p:cNvSpPr>
            <a:spLocks noChangeArrowheads="1"/>
          </p:cNvSpPr>
          <p:nvPr/>
        </p:nvSpPr>
        <p:spPr bwMode="auto">
          <a:xfrm>
            <a:off x="35892" y="260648"/>
            <a:ext cx="3455988" cy="601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lstStyle/>
          <a:p>
            <a:pPr marL="358775"/>
            <a:r>
              <a:rPr lang="en-US" sz="2400" dirty="0" smtClean="0">
                <a:solidFill>
                  <a:srgbClr val="0F5494"/>
                </a:solidFill>
              </a:rPr>
              <a:t>Legislative context</a:t>
            </a:r>
            <a:endParaRPr lang="en-GB" sz="2400" dirty="0">
              <a:solidFill>
                <a:srgbClr val="0F5494"/>
              </a:solidFill>
            </a:endParaRPr>
          </a:p>
        </p:txBody>
      </p:sp>
    </p:spTree>
    <p:extLst>
      <p:ext uri="{BB962C8B-B14F-4D97-AF65-F5344CB8AC3E}">
        <p14:creationId xmlns:p14="http://schemas.microsoft.com/office/powerpoint/2010/main" val="313041814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35892" y="204314"/>
            <a:ext cx="3455988" cy="601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lstStyle/>
          <a:p>
            <a:pPr marL="358775"/>
            <a:r>
              <a:rPr lang="en-US" sz="2400" dirty="0" smtClean="0">
                <a:solidFill>
                  <a:srgbClr val="0F5494"/>
                </a:solidFill>
              </a:rPr>
              <a:t>Principles</a:t>
            </a:r>
            <a:endParaRPr lang="en-GB" sz="2400" dirty="0">
              <a:solidFill>
                <a:srgbClr val="0F5494"/>
              </a:solidFill>
            </a:endParaRPr>
          </a:p>
        </p:txBody>
      </p:sp>
      <p:sp>
        <p:nvSpPr>
          <p:cNvPr id="6" name="Rectangle 6"/>
          <p:cNvSpPr txBox="1">
            <a:spLocks noChangeArrowheads="1"/>
          </p:cNvSpPr>
          <p:nvPr/>
        </p:nvSpPr>
        <p:spPr bwMode="auto">
          <a:xfrm>
            <a:off x="155824" y="1484784"/>
            <a:ext cx="8808664" cy="5256584"/>
          </a:xfrm>
          <a:prstGeom prst="rect">
            <a:avLst/>
          </a:prstGeom>
          <a:noFill/>
          <a:ln>
            <a:noFill/>
          </a:ln>
          <a:effectLst/>
          <a:extLst>
            <a:ext uri="{909E8E84-426E-40dd-AFC4-6F175D3DCCD1}">
              <a14:hiddenFill xmlns:a14="http://schemas.microsoft.com/office/drawing/2010/main">
                <a:solidFill>
                  <a:srgbClr val="ECE98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342900" indent="-342900" algn="l" rtl="0" fontAlgn="base">
              <a:spcBef>
                <a:spcPct val="20000"/>
              </a:spcBef>
              <a:spcAft>
                <a:spcPct val="0"/>
              </a:spcAft>
              <a:buClr>
                <a:srgbClr val="2D5EC1"/>
              </a:buClr>
              <a:buChar char="•"/>
              <a:defRPr sz="2400" i="1">
                <a:solidFill>
                  <a:srgbClr val="0F5494"/>
                </a:solidFill>
                <a:latin typeface="+mn-lt"/>
                <a:ea typeface="+mn-ea"/>
                <a:cs typeface="+mn-cs"/>
              </a:defRPr>
            </a:lvl1pPr>
            <a:lvl2pPr marL="742950" indent="-285750" algn="l" rtl="0" fontAlgn="base">
              <a:spcBef>
                <a:spcPct val="20000"/>
              </a:spcBef>
              <a:spcAft>
                <a:spcPct val="0"/>
              </a:spcAft>
              <a:buClr>
                <a:srgbClr val="2D5EC1"/>
              </a:buClr>
              <a:buChar char="•"/>
              <a:defRPr sz="2000" b="1">
                <a:solidFill>
                  <a:srgbClr val="0F5494"/>
                </a:solidFill>
                <a:latin typeface="+mn-lt"/>
              </a:defRPr>
            </a:lvl2pPr>
            <a:lvl3pPr marL="1143000" indent="-228600" algn="l" rtl="0" fontAlgn="base">
              <a:spcBef>
                <a:spcPct val="20000"/>
              </a:spcBef>
              <a:spcAft>
                <a:spcPct val="0"/>
              </a:spcAft>
              <a:buClr>
                <a:srgbClr val="2D5EC1"/>
              </a:buClr>
              <a:buChar char="•"/>
              <a:defRPr sz="1400">
                <a:solidFill>
                  <a:srgbClr val="0F5494"/>
                </a:solidFill>
                <a:latin typeface="+mn-lt"/>
              </a:defRPr>
            </a:lvl3pPr>
            <a:lvl4pPr marL="1600200" indent="-228600" algn="l" rtl="0" fontAlgn="base">
              <a:spcBef>
                <a:spcPct val="20000"/>
              </a:spcBef>
              <a:spcAft>
                <a:spcPct val="0"/>
              </a:spcAft>
              <a:buChar char="–"/>
              <a:defRPr sz="2000">
                <a:solidFill>
                  <a:schemeClr val="tx1"/>
                </a:solidFill>
                <a:latin typeface="Arial" charset="0"/>
              </a:defRPr>
            </a:lvl4pPr>
            <a:lvl5pPr marL="2057400" indent="-228600" algn="l" rtl="0" fontAlgn="base">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marL="0" indent="0" algn="just">
              <a:buNone/>
            </a:pPr>
            <a:r>
              <a:rPr lang="en-GB" sz="2000" i="0" dirty="0" smtClean="0">
                <a:latin typeface="+mj-lt"/>
                <a:ea typeface="+mj-ea"/>
                <a:cs typeface="+mj-cs"/>
              </a:rPr>
              <a:t>Definition: a grant is a direct financial contribution to an action or functioning of a body</a:t>
            </a:r>
          </a:p>
          <a:p>
            <a:pPr marL="0" indent="0" algn="just">
              <a:buNone/>
            </a:pPr>
            <a:endParaRPr lang="en-GB" sz="1200" i="0" dirty="0" smtClean="0">
              <a:latin typeface="+mj-lt"/>
              <a:ea typeface="+mj-ea"/>
              <a:cs typeface="+mj-cs"/>
            </a:endParaRPr>
          </a:p>
          <a:p>
            <a:pPr marL="457200" indent="-457200" algn="just"/>
            <a:r>
              <a:rPr lang="en-GB" sz="2000" i="0" dirty="0">
                <a:solidFill>
                  <a:srgbClr val="008000"/>
                </a:solidFill>
              </a:rPr>
              <a:t>Co-funding rule</a:t>
            </a:r>
            <a:r>
              <a:rPr lang="en-GB" sz="2000" i="0" dirty="0" smtClean="0">
                <a:ea typeface="ＭＳ Ｐゴシック" pitchFamily="34" charset="-128"/>
              </a:rPr>
              <a:t>:  </a:t>
            </a:r>
            <a:r>
              <a:rPr lang="en-GB" sz="2000" b="0" i="0" dirty="0" smtClean="0">
                <a:ea typeface="ＭＳ Ｐゴシック" pitchFamily="34" charset="-128"/>
              </a:rPr>
              <a:t>external co-financing from a source other than EC funds is required (own resources or financial contributions from third parties, project income)</a:t>
            </a:r>
          </a:p>
          <a:p>
            <a:pPr marL="457200" indent="-457200" algn="just"/>
            <a:endParaRPr lang="en-GB" sz="1200" b="0" i="0" dirty="0" smtClean="0">
              <a:ea typeface="ＭＳ Ｐゴシック" pitchFamily="34" charset="-128"/>
            </a:endParaRPr>
          </a:p>
          <a:p>
            <a:pPr marL="457200" indent="-457200" algn="just"/>
            <a:r>
              <a:rPr lang="en-GB" sz="2000" i="0" dirty="0">
                <a:solidFill>
                  <a:srgbClr val="008000"/>
                </a:solidFill>
              </a:rPr>
              <a:t>Non-profit rule</a:t>
            </a:r>
            <a:r>
              <a:rPr lang="en-GB" sz="2000" b="0" i="0" dirty="0" smtClean="0">
                <a:ea typeface="ＭＳ Ｐゴシック" pitchFamily="34" charset="-128"/>
              </a:rPr>
              <a:t>: the grant may not have the purpose or effect of producing a profit for the beneficiary</a:t>
            </a:r>
          </a:p>
          <a:p>
            <a:pPr marL="457200" indent="-457200" algn="just"/>
            <a:endParaRPr lang="en-GB" sz="1200" b="0" i="0" dirty="0" smtClean="0">
              <a:ea typeface="ＭＳ Ｐゴシック" pitchFamily="34" charset="-128"/>
            </a:endParaRPr>
          </a:p>
          <a:p>
            <a:pPr marL="457200" indent="-457200" algn="just"/>
            <a:r>
              <a:rPr lang="en-GB" sz="2000" i="0" dirty="0">
                <a:solidFill>
                  <a:srgbClr val="008000"/>
                </a:solidFill>
              </a:rPr>
              <a:t>Non-retroactivity rule</a:t>
            </a:r>
            <a:r>
              <a:rPr lang="en-GB" sz="2000" b="0" i="0" dirty="0" smtClean="0">
                <a:ea typeface="ＭＳ Ｐゴシック" pitchFamily="34" charset="-128"/>
              </a:rPr>
              <a:t>: only costs incurred after the starting date stipulated in the grant agreement can be co-funded</a:t>
            </a:r>
          </a:p>
          <a:p>
            <a:pPr marL="457200" indent="-457200" algn="just"/>
            <a:endParaRPr lang="en-GB" sz="1200" b="0" i="0" dirty="0" smtClean="0">
              <a:ea typeface="ＭＳ Ｐゴシック" pitchFamily="34" charset="-128"/>
            </a:endParaRPr>
          </a:p>
          <a:p>
            <a:pPr marL="457200" indent="-457200" algn="just"/>
            <a:r>
              <a:rPr lang="en-GB" sz="2000" i="0" dirty="0">
                <a:solidFill>
                  <a:srgbClr val="008000"/>
                </a:solidFill>
              </a:rPr>
              <a:t>Non-cumulative rule</a:t>
            </a:r>
            <a:r>
              <a:rPr lang="en-GB" sz="2000" b="0" i="0" dirty="0" smtClean="0">
                <a:ea typeface="ＭＳ Ｐゴシック" pitchFamily="34" charset="-128"/>
              </a:rPr>
              <a:t>: only one grant can be awarded for a specific action carried out by a</a:t>
            </a:r>
            <a:r>
              <a:rPr lang="en-GB" sz="2000" b="0" i="0" dirty="0" smtClean="0"/>
              <a:t> given beneficiary</a:t>
            </a:r>
          </a:p>
          <a:p>
            <a:pPr marL="457200" indent="-457200" algn="just"/>
            <a:endParaRPr lang="en-GB" sz="1200" b="0" i="0" dirty="0" smtClean="0"/>
          </a:p>
        </p:txBody>
      </p:sp>
    </p:spTree>
    <p:extLst>
      <p:ext uri="{BB962C8B-B14F-4D97-AF65-F5344CB8AC3E}">
        <p14:creationId xmlns:p14="http://schemas.microsoft.com/office/powerpoint/2010/main" val="2872955963"/>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36512" y="2924944"/>
            <a:ext cx="9217024" cy="936625"/>
          </a:xfrm>
        </p:spPr>
        <p:txBody>
          <a:bodyPr/>
          <a:lstStyle/>
          <a:p>
            <a:pPr algn="ctr">
              <a:tabLst>
                <a:tab pos="1524000" algn="l"/>
                <a:tab pos="1617663" algn="l"/>
                <a:tab pos="1795463" algn="l"/>
              </a:tabLst>
            </a:pPr>
            <a:r>
              <a:rPr lang="en-GB" dirty="0"/>
              <a:t>2</a:t>
            </a:r>
            <a:r>
              <a:rPr lang="en-GB" dirty="0" smtClean="0"/>
              <a:t>. Provisions of the grant agreement</a:t>
            </a:r>
            <a:endParaRPr lang="en-GB" dirty="0"/>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4"/>
          <p:cNvSpPr txBox="1">
            <a:spLocks noChangeArrowheads="1"/>
          </p:cNvSpPr>
          <p:nvPr/>
        </p:nvSpPr>
        <p:spPr bwMode="auto">
          <a:xfrm>
            <a:off x="468313" y="1412875"/>
            <a:ext cx="8229600" cy="42481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rgbClr val="2D5EC1"/>
              </a:buClr>
              <a:buSzTx/>
              <a:buFontTx/>
              <a:buNone/>
              <a:tabLst/>
              <a:defRPr/>
            </a:pPr>
            <a:r>
              <a:rPr kumimoji="0" lang="en-GB" sz="24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Duration – </a:t>
            </a:r>
            <a:r>
              <a:rPr lang="en-GB" sz="2000" dirty="0">
                <a:solidFill>
                  <a:srgbClr val="008000"/>
                </a:solidFill>
                <a:latin typeface="+mn-lt"/>
              </a:rPr>
              <a:t>Article 3</a:t>
            </a:r>
            <a:r>
              <a:rPr kumimoji="0" lang="en-GB" sz="24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 </a:t>
            </a:r>
            <a:r>
              <a:rPr kumimoji="0" lang="en-GB" sz="24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 Article 6.1 / Article 15:</a:t>
            </a:r>
          </a:p>
          <a:p>
            <a:pPr marL="342900" marR="0" lvl="0" indent="-342900" algn="l" defTabSz="914400" rtl="0" eaLnBrk="1" fontAlgn="base" latinLnBrk="0" hangingPunct="1">
              <a:lnSpc>
                <a:spcPct val="100000"/>
              </a:lnSpc>
              <a:spcBef>
                <a:spcPct val="20000"/>
              </a:spcBef>
              <a:spcAft>
                <a:spcPct val="0"/>
              </a:spcAft>
              <a:buClr>
                <a:srgbClr val="2D5EC1"/>
              </a:buClr>
              <a:buSzTx/>
              <a:buFontTx/>
              <a:buNone/>
              <a:tabLst/>
              <a:defRPr/>
            </a:pPr>
            <a:endParaRPr kumimoji="0" lang="en-GB" sz="24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Indicates the </a:t>
            </a:r>
            <a:r>
              <a:rPr lang="en-GB" sz="2000" dirty="0">
                <a:solidFill>
                  <a:srgbClr val="008000"/>
                </a:solidFill>
                <a:latin typeface="+mn-lt"/>
              </a:rPr>
              <a:t>duration</a:t>
            </a: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 (number of months) and the </a:t>
            </a:r>
            <a:r>
              <a:rPr lang="en-GB" sz="2000" dirty="0">
                <a:solidFill>
                  <a:srgbClr val="008000"/>
                </a:solidFill>
                <a:latin typeface="+mn-lt"/>
              </a:rPr>
              <a:t>starting date of the action </a:t>
            </a: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(fixed date or first day of the month following the signature).</a:t>
            </a:r>
          </a:p>
          <a:p>
            <a:pPr marL="342900" marR="0" lvl="0" indent="-342900" algn="just" defTabSz="914400" rtl="0" eaLnBrk="1" fontAlgn="base" latinLnBrk="0" hangingPunct="1">
              <a:lnSpc>
                <a:spcPct val="100000"/>
              </a:lnSpc>
              <a:spcBef>
                <a:spcPct val="20000"/>
              </a:spcBef>
              <a:spcAft>
                <a:spcPct val="0"/>
              </a:spcAft>
              <a:buClr>
                <a:srgbClr val="2D5EC1"/>
              </a:buClr>
              <a:buSzTx/>
              <a:buFontTx/>
              <a:buNone/>
              <a:tabLst/>
              <a:defRPr/>
            </a:pPr>
            <a:endPar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Costs are eligible within the duration of the action.</a:t>
            </a:r>
          </a:p>
          <a:p>
            <a:pPr marL="342900" marR="0" lvl="0" indent="-342900" algn="just" defTabSz="914400" rtl="0" eaLnBrk="1" fontAlgn="base" latinLnBrk="0" hangingPunct="1">
              <a:lnSpc>
                <a:spcPct val="100000"/>
              </a:lnSpc>
              <a:spcBef>
                <a:spcPct val="20000"/>
              </a:spcBef>
              <a:spcAft>
                <a:spcPct val="0"/>
              </a:spcAft>
              <a:buClr>
                <a:srgbClr val="2D5EC1"/>
              </a:buClr>
              <a:buSzTx/>
              <a:buFontTx/>
              <a:buNone/>
              <a:tabLst/>
              <a:defRPr/>
            </a:pPr>
            <a:endPar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Costs until </a:t>
            </a:r>
            <a:r>
              <a:rPr lang="en-GB" sz="2000" dirty="0">
                <a:solidFill>
                  <a:srgbClr val="008000"/>
                </a:solidFill>
                <a:latin typeface="+mn-lt"/>
              </a:rPr>
              <a:t>60 days after the end</a:t>
            </a: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 of the action can be eligible if they are </a:t>
            </a:r>
            <a:r>
              <a:rPr lang="en-GB" sz="2000" dirty="0">
                <a:solidFill>
                  <a:srgbClr val="008000"/>
                </a:solidFill>
                <a:latin typeface="+mn-lt"/>
              </a:rPr>
              <a:t>directly and only linked to the completion of the final</a:t>
            </a:r>
            <a:r>
              <a:rPr lang="fr-LU" sz="2000" dirty="0">
                <a:solidFill>
                  <a:srgbClr val="008000"/>
                </a:solidFill>
                <a:latin typeface="+mn-lt"/>
              </a:rPr>
              <a:t> reports </a:t>
            </a:r>
            <a:r>
              <a:rPr kumimoji="0" lang="fr-LU" sz="2000" b="0" i="0" u="none" strike="noStrike" kern="0" cap="none" spc="0" normalizeH="0" baseline="0" noProof="0" dirty="0" smtClean="0">
                <a:ln>
                  <a:noFill/>
                </a:ln>
                <a:solidFill>
                  <a:srgbClr val="0F5494"/>
                </a:solidFill>
                <a:effectLst/>
                <a:uLnTx/>
                <a:uFillTx/>
                <a:latin typeface="Arial" charset="0"/>
                <a:ea typeface="ＭＳ Ｐゴシック" charset="-128"/>
                <a:cs typeface="ＭＳ Ｐゴシック" charset="-128"/>
              </a:rPr>
              <a:t>–</a:t>
            </a:r>
            <a:r>
              <a:rPr kumimoji="0" lang="fr-LU"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 i.e. staff costs, </a:t>
            </a: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editing - printing the report etc.</a:t>
            </a:r>
            <a:endParaRPr kumimoji="0" lang="en-GB" sz="2000" b="0" i="0" u="none" strike="noStrike" kern="0" cap="none" spc="0" normalizeH="0" baseline="0" noProof="0" dirty="0">
              <a:ln>
                <a:noFill/>
              </a:ln>
              <a:solidFill>
                <a:srgbClr val="0F5494"/>
              </a:solidFill>
              <a:effectLst/>
              <a:uLnTx/>
              <a:uFillTx/>
              <a:latin typeface="+mn-lt"/>
              <a:ea typeface="ＭＳ Ｐゴシック" charset="-128"/>
              <a:cs typeface="ＭＳ Ｐゴシック" charset="-128"/>
            </a:endParaRPr>
          </a:p>
        </p:txBody>
      </p:sp>
    </p:spTree>
    <p:extLst>
      <p:ext uri="{BB962C8B-B14F-4D97-AF65-F5344CB8AC3E}">
        <p14:creationId xmlns:p14="http://schemas.microsoft.com/office/powerpoint/2010/main" val="279039980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bwMode="auto">
          <a:xfrm>
            <a:off x="468312" y="1412874"/>
            <a:ext cx="8352159" cy="4835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just" defTabSz="914400" rtl="0" eaLnBrk="1" fontAlgn="base" latinLnBrk="0" hangingPunct="1">
              <a:lnSpc>
                <a:spcPct val="100000"/>
              </a:lnSpc>
              <a:spcBef>
                <a:spcPct val="20000"/>
              </a:spcBef>
              <a:spcAft>
                <a:spcPct val="0"/>
              </a:spcAft>
              <a:buClr>
                <a:srgbClr val="2D5EC1"/>
              </a:buClr>
              <a:buSzTx/>
              <a:buFontTx/>
              <a:buNone/>
              <a:tabLst/>
              <a:defRPr/>
            </a:pPr>
            <a:r>
              <a:rPr kumimoji="0" lang="en-GB" sz="24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Estimated budget – </a:t>
            </a:r>
            <a:r>
              <a:rPr lang="en-GB" sz="2000" dirty="0">
                <a:solidFill>
                  <a:srgbClr val="008000"/>
                </a:solidFill>
                <a:latin typeface="+mn-lt"/>
              </a:rPr>
              <a:t>Article 4 / Article 5.2 / Annex 2</a:t>
            </a:r>
            <a:r>
              <a:rPr kumimoji="0" lang="en-GB" sz="24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a:t>
            </a:r>
          </a:p>
          <a:p>
            <a:pPr marL="342900" marR="0" lvl="0" indent="-342900" algn="just" defTabSz="914400" rtl="0" eaLnBrk="1" fontAlgn="base" latinLnBrk="0" hangingPunct="1">
              <a:lnSpc>
                <a:spcPct val="100000"/>
              </a:lnSpc>
              <a:spcBef>
                <a:spcPct val="20000"/>
              </a:spcBef>
              <a:spcAft>
                <a:spcPct val="0"/>
              </a:spcAft>
              <a:buClr>
                <a:srgbClr val="2D5EC1"/>
              </a:buClr>
              <a:buSzTx/>
              <a:buFontTx/>
              <a:buNone/>
              <a:tabLst/>
              <a:defRPr/>
            </a:pPr>
            <a:endParaRPr kumimoji="0" lang="en-GB" sz="24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Summarizes the</a:t>
            </a:r>
            <a:r>
              <a:rPr kumimoji="0" lang="en-GB" sz="2000" b="0" i="0" u="none" strike="noStrike" kern="0" cap="none" spc="0" normalizeH="0" noProof="0" dirty="0" smtClean="0">
                <a:ln>
                  <a:noFill/>
                </a:ln>
                <a:solidFill>
                  <a:srgbClr val="0F5494"/>
                </a:solidFill>
                <a:effectLst/>
                <a:uLnTx/>
                <a:uFillTx/>
                <a:latin typeface="+mn-lt"/>
                <a:ea typeface="ＭＳ Ｐゴシック" charset="-128"/>
                <a:cs typeface="ＭＳ Ｐゴシック" charset="-128"/>
              </a:rPr>
              <a:t> estimated costs and estimated receipts of the action per partner (and </a:t>
            </a:r>
            <a:r>
              <a:rPr lang="en-GB" sz="2000" b="0" kern="0" dirty="0" smtClean="0">
                <a:solidFill>
                  <a:srgbClr val="0F5494"/>
                </a:solidFill>
                <a:latin typeface="+mn-lt"/>
                <a:ea typeface="ＭＳ Ｐゴシック" charset="-128"/>
                <a:cs typeface="ＭＳ Ｐゴシック" charset="-128"/>
              </a:rPr>
              <a:t>its affiliated entities, if any) and per budget category as presented in Annex 2</a:t>
            </a: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a:t>
            </a: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endParaRPr lang="en-GB" sz="2000" b="0" kern="0" dirty="0" smtClean="0">
              <a:solidFill>
                <a:srgbClr val="0F5494"/>
              </a:solidFill>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lang="en-GB" sz="2000" b="0" kern="0" dirty="0" smtClean="0">
                <a:solidFill>
                  <a:srgbClr val="0F5494"/>
                </a:solidFill>
                <a:latin typeface="+mn-lt"/>
                <a:ea typeface="ＭＳ Ｐゴシック" charset="-128"/>
                <a:cs typeface="ＭＳ Ｐゴシック" charset="-128"/>
              </a:rPr>
              <a:t>Article 4:</a:t>
            </a:r>
          </a:p>
          <a:p>
            <a:pPr marL="800100" lvl="1" indent="-342900" algn="just">
              <a:spcBef>
                <a:spcPct val="20000"/>
              </a:spcBef>
              <a:buClr>
                <a:srgbClr val="2D5EC1"/>
              </a:buClr>
              <a:buFontTx/>
              <a:buChar char="•"/>
            </a:pPr>
            <a:r>
              <a:rPr lang="en-GB" sz="2000" b="0" kern="0" dirty="0" smtClean="0">
                <a:solidFill>
                  <a:srgbClr val="0F5494"/>
                </a:solidFill>
                <a:latin typeface="+mn-lt"/>
                <a:ea typeface="ＭＳ Ｐゴシック" charset="-128"/>
                <a:cs typeface="ＭＳ Ｐゴシック" charset="-128"/>
              </a:rPr>
              <a:t>Reference to Annex 2</a:t>
            </a:r>
          </a:p>
          <a:p>
            <a:pPr marL="800100" lvl="1" indent="-342900" algn="just">
              <a:spcBef>
                <a:spcPct val="20000"/>
              </a:spcBef>
              <a:buClr>
                <a:srgbClr val="2D5EC1"/>
              </a:buClr>
              <a:buFontTx/>
              <a:buChar char="•"/>
            </a:pPr>
            <a:r>
              <a:rPr lang="en-GB" sz="2000" dirty="0">
                <a:solidFill>
                  <a:srgbClr val="008000"/>
                </a:solidFill>
                <a:latin typeface="+mn-lt"/>
              </a:rPr>
              <a:t>Budget transfers </a:t>
            </a:r>
            <a:r>
              <a:rPr lang="en-GB" sz="2000" b="0" kern="0" dirty="0" smtClean="0">
                <a:solidFill>
                  <a:srgbClr val="0F5494"/>
                </a:solidFill>
                <a:ea typeface="ＭＳ Ｐゴシック" charset="-128"/>
                <a:cs typeface="ＭＳ Ｐゴシック" charset="-128"/>
              </a:rPr>
              <a:t>– no amendment is necessary, except for new subcontracting items which are not foreseen in Annex 1.</a:t>
            </a:r>
            <a:endParaRPr lang="en-GB" sz="2000" b="0" kern="0" dirty="0" smtClean="0">
              <a:solidFill>
                <a:srgbClr val="0F5494"/>
              </a:solidFill>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endPar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lang="en-GB" sz="2000" b="0" kern="0" dirty="0" smtClean="0">
                <a:solidFill>
                  <a:srgbClr val="0F5494"/>
                </a:solidFill>
                <a:latin typeface="+mn-lt"/>
                <a:ea typeface="ＭＳ Ｐゴシック" charset="-128"/>
                <a:cs typeface="ＭＳ Ｐゴシック" charset="-128"/>
              </a:rPr>
              <a:t>Article 5.2: contains the total amount of estimated costs</a:t>
            </a:r>
            <a:endPar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bwMode="auto">
          <a:xfrm>
            <a:off x="179512" y="1329779"/>
            <a:ext cx="8784976" cy="4835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rgbClr val="2D5EC1"/>
              </a:buClr>
              <a:buSzTx/>
              <a:buFontTx/>
              <a:buNone/>
              <a:tabLst/>
              <a:defRPr/>
            </a:pPr>
            <a:r>
              <a:rPr kumimoji="0" lang="en-GB" sz="24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Grant amount, Form of grant –</a:t>
            </a:r>
            <a:r>
              <a:rPr kumimoji="0" lang="en-GB" sz="2400" b="1" i="0" u="none" strike="noStrike" kern="0" cap="none" spc="0" normalizeH="0" noProof="0" dirty="0" smtClean="0">
                <a:ln>
                  <a:noFill/>
                </a:ln>
                <a:solidFill>
                  <a:srgbClr val="0F5494"/>
                </a:solidFill>
                <a:effectLst/>
                <a:uLnTx/>
                <a:uFillTx/>
                <a:latin typeface="+mn-lt"/>
                <a:ea typeface="ＭＳ Ｐゴシック" charset="-128"/>
                <a:cs typeface="ＭＳ Ｐゴシック" charset="-128"/>
              </a:rPr>
              <a:t> </a:t>
            </a:r>
            <a:r>
              <a:rPr lang="en-GB" sz="2400" dirty="0">
                <a:solidFill>
                  <a:srgbClr val="008000"/>
                </a:solidFill>
                <a:latin typeface="+mn-lt"/>
              </a:rPr>
              <a:t>Article </a:t>
            </a:r>
            <a:r>
              <a:rPr lang="en-GB" sz="2400" dirty="0" smtClean="0">
                <a:solidFill>
                  <a:srgbClr val="008000"/>
                </a:solidFill>
                <a:latin typeface="+mn-lt"/>
              </a:rPr>
              <a:t>5, </a:t>
            </a:r>
            <a:r>
              <a:rPr lang="en-GB" sz="2400" dirty="0">
                <a:solidFill>
                  <a:srgbClr val="008000"/>
                </a:solidFill>
                <a:latin typeface="+mn-lt"/>
              </a:rPr>
              <a:t>Annex </a:t>
            </a:r>
            <a:r>
              <a:rPr lang="en-GB" sz="2400" dirty="0" smtClean="0">
                <a:solidFill>
                  <a:srgbClr val="008000"/>
                </a:solidFill>
                <a:latin typeface="+mn-lt"/>
              </a:rPr>
              <a:t>2</a:t>
            </a:r>
            <a:r>
              <a:rPr kumimoji="0" lang="en-GB" sz="24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a:t>
            </a:r>
          </a:p>
          <a:p>
            <a:pPr marL="342900" marR="0" lvl="0" indent="-342900" algn="l" defTabSz="914400" rtl="0" eaLnBrk="1" fontAlgn="base" latinLnBrk="0" hangingPunct="1">
              <a:lnSpc>
                <a:spcPct val="100000"/>
              </a:lnSpc>
              <a:spcBef>
                <a:spcPct val="20000"/>
              </a:spcBef>
              <a:spcAft>
                <a:spcPct val="0"/>
              </a:spcAft>
              <a:buClr>
                <a:srgbClr val="2D5EC1"/>
              </a:buClr>
              <a:buSzTx/>
              <a:buFontTx/>
              <a:buNone/>
              <a:tabLst/>
              <a:defRPr/>
            </a:pPr>
            <a:endParaRPr kumimoji="0" lang="en-GB" sz="12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lang="en-GB" sz="2000" dirty="0">
                <a:solidFill>
                  <a:srgbClr val="008000"/>
                </a:solidFill>
                <a:latin typeface="+mn-lt"/>
              </a:rPr>
              <a:t>“Maximum EU Contribution” </a:t>
            </a: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(in Annex 2,</a:t>
            </a:r>
            <a:r>
              <a:rPr kumimoji="0" lang="en-GB" sz="2000" b="0" i="0" u="none" strike="noStrike" kern="0" cap="none" spc="0" normalizeH="0" noProof="0" dirty="0" smtClean="0">
                <a:ln>
                  <a:noFill/>
                </a:ln>
                <a:solidFill>
                  <a:srgbClr val="0F5494"/>
                </a:solidFill>
                <a:effectLst/>
                <a:uLnTx/>
                <a:uFillTx/>
                <a:latin typeface="+mn-lt"/>
                <a:ea typeface="ＭＳ Ｐゴシック" charset="-128"/>
                <a:cs typeface="ＭＳ Ｐゴシック" charset="-128"/>
              </a:rPr>
              <a:t> column g</a:t>
            </a: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 only a “theoretical”</a:t>
            </a:r>
            <a:r>
              <a:rPr kumimoji="0" lang="en-GB" sz="2000" b="0" i="0" u="none" strike="noStrike" kern="0" cap="none" spc="0" normalizeH="0" noProof="0" dirty="0" smtClean="0">
                <a:ln>
                  <a:noFill/>
                </a:ln>
                <a:solidFill>
                  <a:srgbClr val="0F5494"/>
                </a:solidFill>
                <a:effectLst/>
                <a:uLnTx/>
                <a:uFillTx/>
                <a:latin typeface="+mn-lt"/>
                <a:ea typeface="ＭＳ Ｐゴシック" charset="-128"/>
                <a:cs typeface="ＭＳ Ｐゴシック" charset="-128"/>
              </a:rPr>
              <a:t> </a:t>
            </a:r>
            <a:r>
              <a:rPr lang="en-GB" sz="2000" b="0" kern="0" dirty="0" smtClean="0">
                <a:solidFill>
                  <a:srgbClr val="0F5494"/>
                </a:solidFill>
                <a:latin typeface="+mn-lt"/>
                <a:ea typeface="ＭＳ Ｐゴシック" charset="-128"/>
                <a:cs typeface="ＭＳ Ｐゴシック" charset="-128"/>
              </a:rPr>
              <a:t>amount, it is the application of the reimbursement rate over the total estimated costs</a:t>
            </a:r>
            <a:r>
              <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a:t>
            </a: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endParaRPr lang="en-GB" sz="2000" b="0" kern="0" dirty="0" smtClean="0">
              <a:solidFill>
                <a:srgbClr val="0F5494"/>
              </a:solidFill>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lang="en-GB" sz="2000" dirty="0">
                <a:solidFill>
                  <a:srgbClr val="008000"/>
                </a:solidFill>
                <a:latin typeface="+mn-lt"/>
              </a:rPr>
              <a:t>“Maximum grant amount” </a:t>
            </a:r>
            <a:r>
              <a:rPr lang="en-GB" sz="2000" b="0" kern="0" dirty="0" smtClean="0">
                <a:solidFill>
                  <a:srgbClr val="0F5494"/>
                </a:solidFill>
                <a:latin typeface="+mn-lt"/>
                <a:ea typeface="ＭＳ Ｐゴシック" charset="-128"/>
                <a:cs typeface="ＭＳ Ｐゴシック" charset="-128"/>
              </a:rPr>
              <a:t>(in Article 5.1 and Annex 2, column h): the maximum amount the Agency will pay as contribution to the action’s costs. In most cases it is equal to "Maximum EU Contribution", but can be lower.</a:t>
            </a: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endPar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lang="en-GB" sz="2000" dirty="0">
                <a:solidFill>
                  <a:srgbClr val="008000"/>
                </a:solidFill>
                <a:latin typeface="+mn-lt"/>
              </a:rPr>
              <a:t>“Final grant amount” </a:t>
            </a:r>
            <a:r>
              <a:rPr lang="en-GB" sz="2000" b="0" kern="0" dirty="0" smtClean="0">
                <a:solidFill>
                  <a:srgbClr val="0F5494"/>
                </a:solidFill>
                <a:latin typeface="+mn-lt"/>
                <a:ea typeface="ＭＳ Ｐゴシック" charset="-128"/>
                <a:cs typeface="ＭＳ Ｐゴシック" charset="-128"/>
              </a:rPr>
              <a:t>(Article 5.3): equals to or is lower than the maximum grant amount. Established at the balance payment and based on actual eligible costs reported according to article 15 in the template of Annex 4.</a:t>
            </a:r>
            <a:endParaRPr kumimoji="0" lang="en-GB" sz="20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bwMode="auto">
          <a:xfrm>
            <a:off x="323850" y="1524000"/>
            <a:ext cx="8353425" cy="5011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rgbClr val="2D5EC1"/>
              </a:buClr>
              <a:buChar char="•"/>
              <a:defRPr sz="2400" i="1">
                <a:solidFill>
                  <a:srgbClr val="0F5494"/>
                </a:solidFill>
                <a:latin typeface="+mn-lt"/>
                <a:ea typeface="+mn-ea"/>
                <a:cs typeface="+mn-cs"/>
              </a:defRPr>
            </a:lvl1pPr>
            <a:lvl2pPr marL="742950" indent="-285750" algn="l" rtl="0" fontAlgn="base">
              <a:spcBef>
                <a:spcPct val="20000"/>
              </a:spcBef>
              <a:spcAft>
                <a:spcPct val="0"/>
              </a:spcAft>
              <a:buClr>
                <a:srgbClr val="2D5EC1"/>
              </a:buClr>
              <a:buChar char="•"/>
              <a:defRPr sz="2000" b="1">
                <a:solidFill>
                  <a:srgbClr val="0F5494"/>
                </a:solidFill>
                <a:latin typeface="+mn-lt"/>
              </a:defRPr>
            </a:lvl2pPr>
            <a:lvl3pPr marL="1143000" indent="-228600" algn="l" rtl="0" fontAlgn="base">
              <a:spcBef>
                <a:spcPct val="20000"/>
              </a:spcBef>
              <a:spcAft>
                <a:spcPct val="0"/>
              </a:spcAft>
              <a:buClr>
                <a:srgbClr val="2D5EC1"/>
              </a:buClr>
              <a:buChar char="•"/>
              <a:defRPr sz="1400">
                <a:solidFill>
                  <a:srgbClr val="0F5494"/>
                </a:solidFill>
                <a:latin typeface="+mn-lt"/>
              </a:defRPr>
            </a:lvl3pPr>
            <a:lvl4pPr marL="1600200" indent="-228600" algn="l" rtl="0" fontAlgn="base">
              <a:spcBef>
                <a:spcPct val="20000"/>
              </a:spcBef>
              <a:spcAft>
                <a:spcPct val="0"/>
              </a:spcAft>
              <a:buChar char="–"/>
              <a:defRPr sz="2000">
                <a:solidFill>
                  <a:schemeClr val="tx1"/>
                </a:solidFill>
                <a:latin typeface="Arial" charset="0"/>
              </a:defRPr>
            </a:lvl4pPr>
            <a:lvl5pPr marL="2057400" indent="-228600" algn="l" rtl="0" fontAlgn="base">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algn="just">
              <a:lnSpc>
                <a:spcPct val="80000"/>
              </a:lnSpc>
            </a:pPr>
            <a:endParaRPr lang="en-GB" i="0" dirty="0" smtClean="0"/>
          </a:p>
          <a:p>
            <a:pPr algn="just"/>
            <a:r>
              <a:rPr lang="en-GB" sz="2000" i="0" dirty="0">
                <a:solidFill>
                  <a:srgbClr val="008000"/>
                </a:solidFill>
              </a:rPr>
              <a:t>Grant</a:t>
            </a:r>
            <a:r>
              <a:rPr lang="en-GB" sz="2000" i="0" dirty="0" smtClean="0">
                <a:solidFill>
                  <a:srgbClr val="FF0000"/>
                </a:solidFill>
                <a:ea typeface="ＭＳ Ｐゴシック" pitchFamily="4" charset="-128"/>
              </a:rPr>
              <a:t> </a:t>
            </a:r>
            <a:r>
              <a:rPr lang="en-GB" sz="2000" i="0" dirty="0">
                <a:solidFill>
                  <a:srgbClr val="008000"/>
                </a:solidFill>
              </a:rPr>
              <a:t>=</a:t>
            </a:r>
            <a:r>
              <a:rPr lang="en-GB" sz="2000" i="0" dirty="0" smtClean="0">
                <a:solidFill>
                  <a:srgbClr val="FF0000"/>
                </a:solidFill>
                <a:ea typeface="ＭＳ Ｐゴシック" pitchFamily="4" charset="-128"/>
              </a:rPr>
              <a:t> </a:t>
            </a:r>
            <a:r>
              <a:rPr lang="en-GB" sz="2000" i="0" dirty="0">
                <a:ea typeface="ＭＳ Ｐゴシック" pitchFamily="4" charset="-128"/>
              </a:rPr>
              <a:t>partial</a:t>
            </a:r>
            <a:r>
              <a:rPr lang="en-GB" sz="2000" i="0" dirty="0" smtClean="0">
                <a:solidFill>
                  <a:srgbClr val="FF0000"/>
                </a:solidFill>
                <a:ea typeface="ＭＳ Ｐゴシック" pitchFamily="4" charset="-128"/>
              </a:rPr>
              <a:t> </a:t>
            </a:r>
            <a:r>
              <a:rPr lang="en-GB" sz="2000" i="0" dirty="0">
                <a:solidFill>
                  <a:srgbClr val="008000"/>
                </a:solidFill>
              </a:rPr>
              <a:t>reimbursement of costs </a:t>
            </a:r>
            <a:r>
              <a:rPr lang="en-GB" sz="2000" i="0" dirty="0" smtClean="0">
                <a:ea typeface="ＭＳ Ｐゴシック" pitchFamily="4" charset="-128"/>
              </a:rPr>
              <a:t>that are actually </a:t>
            </a:r>
            <a:r>
              <a:rPr lang="en-GB" sz="2000" b="0" i="0" dirty="0" smtClean="0">
                <a:ea typeface="ＭＳ Ｐゴシック" pitchFamily="4" charset="-128"/>
              </a:rPr>
              <a:t>incurred by beneficiaries of the grant agreement </a:t>
            </a:r>
            <a:r>
              <a:rPr lang="en-GB" sz="2000" i="0" dirty="0">
                <a:solidFill>
                  <a:srgbClr val="008000"/>
                </a:solidFill>
              </a:rPr>
              <a:t>at the </a:t>
            </a:r>
            <a:r>
              <a:rPr lang="en-GB" sz="2000" i="0" dirty="0" smtClean="0">
                <a:solidFill>
                  <a:srgbClr val="008000"/>
                </a:solidFill>
              </a:rPr>
              <a:t>fixed reimbursement </a:t>
            </a:r>
            <a:r>
              <a:rPr lang="en-GB" sz="2000" i="0" dirty="0">
                <a:solidFill>
                  <a:srgbClr val="008000"/>
                </a:solidFill>
              </a:rPr>
              <a:t>rate</a:t>
            </a:r>
            <a:r>
              <a:rPr lang="en-GB" sz="2000" b="0" i="0" dirty="0" smtClean="0">
                <a:ea typeface="ＭＳ Ｐゴシック" pitchFamily="4" charset="-128"/>
              </a:rPr>
              <a:t>. Costs are assessed at the time of the periodic reports (interim and balance payments).</a:t>
            </a:r>
          </a:p>
          <a:p>
            <a:pPr algn="just"/>
            <a:endParaRPr lang="en-GB" sz="1200" b="0" i="0" dirty="0" smtClean="0">
              <a:ea typeface="ＭＳ Ｐゴシック" pitchFamily="4" charset="-128"/>
            </a:endParaRPr>
          </a:p>
          <a:p>
            <a:pPr algn="just"/>
            <a:r>
              <a:rPr lang="en-GB" sz="2000" b="0" i="0" dirty="0" smtClean="0">
                <a:ea typeface="ＭＳ Ｐゴシック" pitchFamily="4" charset="-128"/>
              </a:rPr>
              <a:t>Grant amount is </a:t>
            </a:r>
            <a:r>
              <a:rPr lang="en-GB" sz="2000" i="0" dirty="0">
                <a:solidFill>
                  <a:srgbClr val="008000"/>
                </a:solidFill>
              </a:rPr>
              <a:t>assessed at project level</a:t>
            </a:r>
            <a:r>
              <a:rPr lang="en-GB" sz="2000" b="0" i="0" dirty="0" smtClean="0">
                <a:ea typeface="ＭＳ Ｐゴシック" pitchFamily="4" charset="-128"/>
              </a:rPr>
              <a:t>, allocation of the grant among beneficiaries is an internal agreement of the project consortium.</a:t>
            </a:r>
          </a:p>
          <a:p>
            <a:pPr algn="just"/>
            <a:endParaRPr lang="en-GB" sz="1200" i="0" dirty="0" smtClean="0">
              <a:ea typeface="ＭＳ Ｐゴシック" pitchFamily="4" charset="-128"/>
            </a:endParaRPr>
          </a:p>
          <a:p>
            <a:pPr algn="just"/>
            <a:r>
              <a:rPr lang="en-GB" sz="2000" i="0" dirty="0">
                <a:solidFill>
                  <a:srgbClr val="008000"/>
                </a:solidFill>
              </a:rPr>
              <a:t>Double-ceiling of </a:t>
            </a:r>
            <a:r>
              <a:rPr lang="en-GB" sz="2000" i="0" dirty="0" smtClean="0">
                <a:solidFill>
                  <a:srgbClr val="008000"/>
                </a:solidFill>
              </a:rPr>
              <a:t>the grant</a:t>
            </a:r>
            <a:r>
              <a:rPr lang="en-GB" sz="2000" i="0" dirty="0" smtClean="0">
                <a:ea typeface="ＭＳ Ｐゴシック" pitchFamily="4" charset="-128"/>
              </a:rPr>
              <a:t>: </a:t>
            </a:r>
            <a:r>
              <a:rPr lang="en-GB" sz="2000" b="0" i="0" dirty="0">
                <a:ea typeface="ＭＳ Ｐゴシック" pitchFamily="4" charset="-128"/>
              </a:rPr>
              <a:t>maximum </a:t>
            </a:r>
            <a:r>
              <a:rPr lang="en-GB" sz="2000" b="0" i="0" dirty="0" smtClean="0">
                <a:ea typeface="ＭＳ Ｐゴシック" pitchFamily="4" charset="-128"/>
              </a:rPr>
              <a:t>grant </a:t>
            </a:r>
            <a:r>
              <a:rPr lang="en-GB" sz="2000" b="0" i="0" dirty="0">
                <a:ea typeface="ＭＳ Ｐゴシック" pitchFamily="4" charset="-128"/>
              </a:rPr>
              <a:t>amount </a:t>
            </a:r>
            <a:r>
              <a:rPr lang="en-GB" sz="2000" b="0" i="0" dirty="0" smtClean="0">
                <a:ea typeface="ＭＳ Ｐゴシック" pitchFamily="4" charset="-128"/>
              </a:rPr>
              <a:t>compared to the result of reimbursement rate applied to the consolidated total eligible costs of the action</a:t>
            </a:r>
            <a:endParaRPr lang="en-GB" sz="2000" b="0" i="0" dirty="0">
              <a:ea typeface="ＭＳ Ｐゴシック" pitchFamily="4" charset="-128"/>
            </a:endParaRPr>
          </a:p>
          <a:p>
            <a:pPr lvl="1" algn="just"/>
            <a:r>
              <a:rPr lang="en-GB" b="0" dirty="0">
                <a:ea typeface="ＭＳ Ｐゴシック" pitchFamily="4" charset="-128"/>
              </a:rPr>
              <a:t>In case of over-expenditure </a:t>
            </a:r>
            <a:r>
              <a:rPr lang="en-GB" b="0" dirty="0">
                <a:latin typeface="Arial"/>
                <a:ea typeface="ＭＳ Ｐゴシック" pitchFamily="4" charset="-128"/>
              </a:rPr>
              <a:t>–</a:t>
            </a:r>
            <a:r>
              <a:rPr lang="en-GB" b="0" dirty="0">
                <a:ea typeface="ＭＳ Ｐゴシック" pitchFamily="4" charset="-128"/>
              </a:rPr>
              <a:t> maximum amount is paid</a:t>
            </a:r>
          </a:p>
          <a:p>
            <a:pPr lvl="1" algn="just"/>
            <a:r>
              <a:rPr lang="en-GB" b="0" dirty="0">
                <a:ea typeface="ＭＳ Ｐゴシック" pitchFamily="4" charset="-128"/>
              </a:rPr>
              <a:t>In case under-expenditure </a:t>
            </a:r>
            <a:r>
              <a:rPr lang="en-GB" b="0" dirty="0">
                <a:latin typeface="Arial"/>
                <a:ea typeface="ＭＳ Ｐゴシック" pitchFamily="4" charset="-128"/>
              </a:rPr>
              <a:t>–</a:t>
            </a:r>
            <a:r>
              <a:rPr lang="en-GB" b="0" dirty="0">
                <a:ea typeface="ＭＳ Ｐゴシック" pitchFamily="4" charset="-128"/>
              </a:rPr>
              <a:t> </a:t>
            </a:r>
            <a:r>
              <a:rPr lang="en-GB" b="0" dirty="0" smtClean="0">
                <a:ea typeface="ＭＳ Ｐゴシック" pitchFamily="4" charset="-128"/>
              </a:rPr>
              <a:t>reimbursement % </a:t>
            </a:r>
            <a:r>
              <a:rPr lang="en-GB" b="0" dirty="0">
                <a:ea typeface="ＭＳ Ｐゴシック" pitchFamily="4" charset="-128"/>
              </a:rPr>
              <a:t>is applied</a:t>
            </a:r>
          </a:p>
          <a:p>
            <a:pPr marL="0" indent="0" algn="just">
              <a:buNone/>
            </a:pPr>
            <a:endParaRPr lang="en-GB" sz="2000" i="0" dirty="0" smtClean="0">
              <a:ea typeface="ＭＳ Ｐゴシック" pitchFamily="4" charset="-128"/>
            </a:endParaRPr>
          </a:p>
        </p:txBody>
      </p:sp>
      <p:sp>
        <p:nvSpPr>
          <p:cNvPr id="6" name="Rectangle 5"/>
          <p:cNvSpPr txBox="1">
            <a:spLocks noChangeArrowheads="1"/>
          </p:cNvSpPr>
          <p:nvPr/>
        </p:nvSpPr>
        <p:spPr>
          <a:xfrm>
            <a:off x="0" y="762000"/>
            <a:ext cx="7135812" cy="962026"/>
          </a:xfrm>
          <a:prstGeom prst="rect">
            <a:avLst/>
          </a:prstGeom>
          <a:noFill/>
          <a:ln/>
        </p:spPr>
        <p:txBody>
          <a:bodyPr lIns="0" tIns="0" rIns="0" bIns="0" anchor="b"/>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US" sz="2400" dirty="0" smtClean="0"/>
              <a:t>Form of grant – </a:t>
            </a:r>
            <a:r>
              <a:rPr lang="en-US" sz="2400" dirty="0">
                <a:solidFill>
                  <a:srgbClr val="008000"/>
                </a:solidFill>
                <a:latin typeface="+mn-lt"/>
                <a:ea typeface="+mn-ea"/>
                <a:cs typeface="+mn-cs"/>
              </a:rPr>
              <a:t>Article 5.2 </a:t>
            </a:r>
            <a:endParaRPr lang="en-GB" sz="2400" dirty="0">
              <a:solidFill>
                <a:srgbClr val="008000"/>
              </a:solidFill>
              <a:latin typeface="+mn-lt"/>
              <a:ea typeface="+mn-ea"/>
              <a:cs typeface="+mn-cs"/>
            </a:endParaRPr>
          </a:p>
        </p:txBody>
      </p:sp>
    </p:spTree>
    <p:extLst>
      <p:ext uri="{BB962C8B-B14F-4D97-AF65-F5344CB8AC3E}">
        <p14:creationId xmlns:p14="http://schemas.microsoft.com/office/powerpoint/2010/main" val="233017166"/>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txBox="1">
            <a:spLocks noChangeArrowheads="1"/>
          </p:cNvSpPr>
          <p:nvPr/>
        </p:nvSpPr>
        <p:spPr bwMode="auto">
          <a:xfrm>
            <a:off x="395288" y="1143000"/>
            <a:ext cx="8281168" cy="52562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342900" marR="0" lvl="0" indent="-342900" algn="l" defTabSz="914400" rtl="0" eaLnBrk="1" fontAlgn="base" latinLnBrk="0" hangingPunct="1">
              <a:lnSpc>
                <a:spcPct val="140000"/>
              </a:lnSpc>
              <a:spcBef>
                <a:spcPct val="30000"/>
              </a:spcBef>
              <a:spcAft>
                <a:spcPct val="0"/>
              </a:spcAft>
              <a:buClr>
                <a:srgbClr val="2D5EC1"/>
              </a:buClr>
              <a:buSzTx/>
              <a:buFontTx/>
              <a:buNone/>
              <a:tabLst/>
              <a:defRPr/>
            </a:pPr>
            <a:r>
              <a:rPr kumimoji="0" lang="en-US" sz="24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Eligible costs</a:t>
            </a:r>
            <a:r>
              <a:rPr kumimoji="0" lang="en-US" sz="20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 – </a:t>
            </a:r>
            <a:r>
              <a:rPr lang="en-US" sz="2400" dirty="0">
                <a:solidFill>
                  <a:srgbClr val="008000"/>
                </a:solidFill>
                <a:latin typeface="+mn-lt"/>
              </a:rPr>
              <a:t>Article </a:t>
            </a:r>
            <a:r>
              <a:rPr lang="en-US" sz="2400" dirty="0" smtClean="0">
                <a:solidFill>
                  <a:srgbClr val="008000"/>
                </a:solidFill>
                <a:latin typeface="+mn-lt"/>
              </a:rPr>
              <a:t>6.1</a:t>
            </a:r>
          </a:p>
          <a:p>
            <a:pPr marL="342900" marR="0" lvl="0" indent="-342900" algn="l" defTabSz="914400" rtl="0" eaLnBrk="1" fontAlgn="base" latinLnBrk="0" hangingPunct="1">
              <a:lnSpc>
                <a:spcPct val="140000"/>
              </a:lnSpc>
              <a:spcBef>
                <a:spcPct val="30000"/>
              </a:spcBef>
              <a:spcAft>
                <a:spcPct val="0"/>
              </a:spcAft>
              <a:buClr>
                <a:srgbClr val="2D5EC1"/>
              </a:buClr>
              <a:buSzTx/>
              <a:buFontTx/>
              <a:buNone/>
              <a:tabLst/>
              <a:defRPr/>
            </a:pPr>
            <a:endParaRPr kumimoji="0" lang="en-US" sz="800" b="1" i="0" u="none" strike="noStrike" kern="0" cap="none" spc="0" normalizeH="0" baseline="0" noProof="0" dirty="0" smtClean="0">
              <a:ln>
                <a:noFill/>
              </a:ln>
              <a:solidFill>
                <a:srgbClr val="FF0000"/>
              </a:solidFill>
              <a:effectLst/>
              <a:uLnTx/>
              <a:uFillTx/>
              <a:latin typeface="+mn-lt"/>
              <a:ea typeface="ＭＳ Ｐゴシック" charset="-128"/>
              <a:cs typeface="ＭＳ Ｐゴシック" charset="-128"/>
            </a:endParaRPr>
          </a:p>
          <a:p>
            <a:pPr marL="342900" marR="0" lvl="0" indent="-342900" algn="l" defTabSz="914400" rtl="0" eaLnBrk="1" fontAlgn="base" latinLnBrk="0" hangingPunct="1">
              <a:lnSpc>
                <a:spcPct val="140000"/>
              </a:lnSpc>
              <a:spcBef>
                <a:spcPts val="0"/>
              </a:spcBef>
              <a:spcAft>
                <a:spcPct val="0"/>
              </a:spcAft>
              <a:buClr>
                <a:srgbClr val="2D5EC1"/>
              </a:buClr>
              <a:buSzTx/>
              <a:buFontTx/>
              <a:buNone/>
              <a:tabLst/>
              <a:defRPr/>
            </a:pPr>
            <a:r>
              <a:rPr lang="en-US" sz="1800" dirty="0">
                <a:solidFill>
                  <a:srgbClr val="008000"/>
                </a:solidFill>
                <a:latin typeface="+mn-lt"/>
              </a:rPr>
              <a:t>General conditions - Cumulative requirements</a:t>
            </a:r>
            <a:r>
              <a:rPr lang="en-US" sz="2000" dirty="0">
                <a:solidFill>
                  <a:srgbClr val="008000"/>
                </a:solidFill>
                <a:latin typeface="+mn-lt"/>
              </a:rPr>
              <a:t>:</a:t>
            </a:r>
          </a:p>
          <a:p>
            <a:pPr marL="342900" marR="0" lvl="0" indent="-342900" algn="l" defTabSz="914400" rtl="0" eaLnBrk="1" fontAlgn="base" latinLnBrk="0" hangingPunct="1">
              <a:lnSpc>
                <a:spcPct val="140000"/>
              </a:lnSpc>
              <a:spcBef>
                <a:spcPct val="30000"/>
              </a:spcBef>
              <a:spcAft>
                <a:spcPct val="0"/>
              </a:spcAft>
              <a:buClr>
                <a:srgbClr val="2D5EC1"/>
              </a:buClr>
              <a:buSzTx/>
              <a:buFontTx/>
              <a:buChar char="•"/>
              <a:tabLst/>
              <a:defRPr/>
            </a:pPr>
            <a:r>
              <a:rPr kumimoji="0" lang="en-US" sz="18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Connected with the action as described </a:t>
            </a:r>
            <a:r>
              <a:rPr kumimoji="0" lang="en-US"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in Annex 1 and included in the Estimated Budget</a:t>
            </a:r>
            <a:r>
              <a:rPr kumimoji="0" lang="en-US" sz="1800" b="0" i="0" u="none" strike="noStrike" kern="0" cap="none" spc="0" normalizeH="0" noProof="0" dirty="0" smtClean="0">
                <a:ln>
                  <a:noFill/>
                </a:ln>
                <a:solidFill>
                  <a:srgbClr val="0F5494"/>
                </a:solidFill>
                <a:effectLst/>
                <a:uLnTx/>
                <a:uFillTx/>
                <a:latin typeface="+mn-lt"/>
                <a:ea typeface="ＭＳ Ｐゴシック" charset="-128"/>
                <a:cs typeface="ＭＳ Ｐゴシック" charset="-128"/>
              </a:rPr>
              <a:t> (</a:t>
            </a:r>
            <a:r>
              <a:rPr kumimoji="0" lang="en-US"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Annex 2);</a:t>
            </a:r>
          </a:p>
          <a:p>
            <a:pPr marL="342900" marR="0" lvl="0" indent="-342900" algn="l" defTabSz="914400" rtl="0" eaLnBrk="1" fontAlgn="base" latinLnBrk="0" hangingPunct="1">
              <a:lnSpc>
                <a:spcPct val="140000"/>
              </a:lnSpc>
              <a:spcBef>
                <a:spcPct val="30000"/>
              </a:spcBef>
              <a:spcAft>
                <a:spcPct val="0"/>
              </a:spcAft>
              <a:buClr>
                <a:srgbClr val="2D5EC1"/>
              </a:buClr>
              <a:buSzTx/>
              <a:buFontTx/>
              <a:buChar char="•"/>
              <a:tabLst/>
              <a:defRPr/>
            </a:pPr>
            <a:r>
              <a:rPr kumimoji="0" lang="en-US" sz="18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Necessary</a:t>
            </a:r>
            <a:r>
              <a:rPr kumimoji="0" lang="en-US"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 for the implementation of the action;</a:t>
            </a:r>
          </a:p>
          <a:p>
            <a:pPr marL="342900" marR="0" lvl="0" indent="-342900" algn="l" defTabSz="914400" rtl="0" eaLnBrk="1" fontAlgn="base" latinLnBrk="0" hangingPunct="1">
              <a:lnSpc>
                <a:spcPct val="140000"/>
              </a:lnSpc>
              <a:spcBef>
                <a:spcPct val="30000"/>
              </a:spcBef>
              <a:spcAft>
                <a:spcPct val="0"/>
              </a:spcAft>
              <a:buClr>
                <a:srgbClr val="2D5EC1"/>
              </a:buClr>
              <a:buSzTx/>
              <a:buFontTx/>
              <a:buChar char="•"/>
              <a:tabLst/>
              <a:defRPr/>
            </a:pPr>
            <a:r>
              <a:rPr kumimoji="0" lang="en-US" sz="18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Reasonable and justified</a:t>
            </a:r>
            <a:r>
              <a:rPr kumimoji="0" lang="en-US"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 - </a:t>
            </a:r>
            <a:r>
              <a:rPr kumimoji="0" lang="en-US" sz="1800" b="0" i="0" u="none" strike="noStrike" kern="0" cap="none" spc="0" normalizeH="0" baseline="0" noProof="0" dirty="0" smtClean="0">
                <a:ln>
                  <a:noFill/>
                </a:ln>
                <a:solidFill>
                  <a:srgbClr val="0F5494"/>
                </a:solidFill>
                <a:effectLst/>
                <a:uLnTx/>
                <a:uFillTx/>
                <a:latin typeface="Arial" charset="0"/>
                <a:ea typeface="ＭＳ Ｐゴシック" charset="-128"/>
                <a:cs typeface="ＭＳ Ｐゴシック" charset="-128"/>
              </a:rPr>
              <a:t>“</a:t>
            </a:r>
            <a:r>
              <a:rPr kumimoji="0" lang="en-US"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good housekeeping</a:t>
            </a:r>
            <a:r>
              <a:rPr kumimoji="0" lang="en-US" sz="1800" b="0" i="0" u="none" strike="noStrike" kern="0" cap="none" spc="0" normalizeH="0" baseline="0" noProof="0" dirty="0" smtClean="0">
                <a:ln>
                  <a:noFill/>
                </a:ln>
                <a:solidFill>
                  <a:srgbClr val="0F5494"/>
                </a:solidFill>
                <a:effectLst/>
                <a:uLnTx/>
                <a:uFillTx/>
                <a:latin typeface="Arial" charset="0"/>
                <a:ea typeface="ＭＳ Ｐゴシック" charset="-128"/>
                <a:cs typeface="ＭＳ Ｐゴシック" charset="-128"/>
              </a:rPr>
              <a:t>”;</a:t>
            </a:r>
            <a:endParaRPr kumimoji="0" lang="en-US"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l" defTabSz="914400" rtl="0" eaLnBrk="1" fontAlgn="base" latinLnBrk="0" hangingPunct="1">
              <a:lnSpc>
                <a:spcPct val="140000"/>
              </a:lnSpc>
              <a:spcBef>
                <a:spcPct val="30000"/>
              </a:spcBef>
              <a:spcAft>
                <a:spcPct val="0"/>
              </a:spcAft>
              <a:buClr>
                <a:srgbClr val="2D5EC1"/>
              </a:buClr>
              <a:buSzTx/>
              <a:buFontTx/>
              <a:buChar char="•"/>
              <a:tabLst/>
              <a:defRPr/>
            </a:pPr>
            <a:r>
              <a:rPr lang="en-US" sz="1800" kern="0" dirty="0" smtClean="0">
                <a:solidFill>
                  <a:srgbClr val="0F5494"/>
                </a:solidFill>
                <a:latin typeface="+mn-lt"/>
                <a:ea typeface="ＭＳ Ｐゴシック" charset="-128"/>
                <a:cs typeface="ＭＳ Ｐゴシック" charset="-128"/>
              </a:rPr>
              <a:t>Incurred</a:t>
            </a:r>
            <a:r>
              <a:rPr kumimoji="0" lang="en-US" sz="18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 during the period of Article 3;</a:t>
            </a:r>
          </a:p>
          <a:p>
            <a:pPr marL="342900" marR="0" lvl="0" indent="-342900" algn="l" defTabSz="914400" rtl="0" eaLnBrk="1" fontAlgn="base" latinLnBrk="0" hangingPunct="1">
              <a:lnSpc>
                <a:spcPct val="140000"/>
              </a:lnSpc>
              <a:spcBef>
                <a:spcPct val="30000"/>
              </a:spcBef>
              <a:spcAft>
                <a:spcPct val="0"/>
              </a:spcAft>
              <a:buClr>
                <a:srgbClr val="2D5EC1"/>
              </a:buClr>
              <a:buSzTx/>
              <a:buFontTx/>
              <a:buChar char="•"/>
              <a:tabLst/>
              <a:defRPr/>
            </a:pPr>
            <a:r>
              <a:rPr lang="en-US" sz="1800" dirty="0">
                <a:solidFill>
                  <a:srgbClr val="008000"/>
                </a:solidFill>
                <a:latin typeface="+mn-lt"/>
              </a:rPr>
              <a:t>Actually incurred by the </a:t>
            </a:r>
            <a:r>
              <a:rPr lang="en-US" sz="1800" dirty="0" smtClean="0">
                <a:solidFill>
                  <a:srgbClr val="008000"/>
                </a:solidFill>
                <a:latin typeface="+mn-lt"/>
              </a:rPr>
              <a:t>beneficiaries of the grant</a:t>
            </a:r>
            <a:r>
              <a:rPr lang="en-US" sz="1800" b="0" kern="0" dirty="0">
                <a:solidFill>
                  <a:srgbClr val="0F5494"/>
                </a:solidFill>
                <a:latin typeface="+mn-lt"/>
                <a:ea typeface="ＭＳ Ｐゴシック" charset="-128"/>
              </a:rPr>
              <a:t>;</a:t>
            </a:r>
            <a:endParaRPr kumimoji="0" lang="en-US"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40000"/>
              </a:lnSpc>
              <a:spcBef>
                <a:spcPct val="30000"/>
              </a:spcBef>
              <a:spcAft>
                <a:spcPct val="0"/>
              </a:spcAft>
              <a:buClr>
                <a:srgbClr val="2D5EC1"/>
              </a:buClr>
              <a:buSzTx/>
              <a:buFontTx/>
              <a:buChar char="•"/>
              <a:tabLst/>
              <a:defRPr/>
            </a:pPr>
            <a:r>
              <a:rPr kumimoji="0" lang="en-US" sz="18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Identifiable and verifiable</a:t>
            </a:r>
            <a:r>
              <a:rPr kumimoji="0" lang="en-US"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 in particular being </a:t>
            </a:r>
            <a:r>
              <a:rPr lang="en-US" sz="1800" dirty="0">
                <a:solidFill>
                  <a:srgbClr val="008000"/>
                </a:solidFill>
                <a:latin typeface="+mn-lt"/>
              </a:rPr>
              <a:t>recorded in the accounting records of beneficiary in accordance with accounting standards</a:t>
            </a:r>
            <a:r>
              <a:rPr kumimoji="0" lang="en-US" sz="1800" b="0" i="0" u="none" strike="noStrike" kern="0" cap="none" spc="0" normalizeH="0" noProof="0" dirty="0" smtClean="0">
                <a:ln>
                  <a:noFill/>
                </a:ln>
                <a:solidFill>
                  <a:srgbClr val="0F5494"/>
                </a:solidFill>
                <a:effectLst/>
                <a:uLnTx/>
                <a:uFillTx/>
                <a:latin typeface="+mn-lt"/>
                <a:ea typeface="ＭＳ Ｐゴシック" charset="-128"/>
                <a:cs typeface="ＭＳ Ｐゴシック" charset="-128"/>
              </a:rPr>
              <a:t> and the beneficiary’ accounting practices.</a:t>
            </a:r>
            <a:endParaRPr kumimoji="0" lang="en-GB" sz="1800" b="0" i="0" u="none" strike="noStrike" kern="0" cap="none" spc="0" normalizeH="0" baseline="0" noProof="0" dirty="0">
              <a:ln>
                <a:noFill/>
              </a:ln>
              <a:solidFill>
                <a:srgbClr val="0F5494"/>
              </a:solidFill>
              <a:effectLst/>
              <a:uLnTx/>
              <a:uFillTx/>
              <a:latin typeface="+mn-lt"/>
              <a:ea typeface="ＭＳ Ｐゴシック" charset="-128"/>
              <a:cs typeface="ＭＳ Ｐゴシック" charset="-12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txBox="1">
            <a:spLocks noChangeArrowheads="1"/>
          </p:cNvSpPr>
          <p:nvPr/>
        </p:nvSpPr>
        <p:spPr bwMode="auto">
          <a:xfrm>
            <a:off x="323850" y="1269132"/>
            <a:ext cx="8351838" cy="525621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342900" marR="0" lvl="0" indent="-342900" algn="l" defTabSz="914400" rtl="0" eaLnBrk="1" fontAlgn="base" latinLnBrk="0" hangingPunct="1">
              <a:lnSpc>
                <a:spcPct val="140000"/>
              </a:lnSpc>
              <a:spcBef>
                <a:spcPct val="30000"/>
              </a:spcBef>
              <a:spcAft>
                <a:spcPct val="0"/>
              </a:spcAft>
              <a:buClr>
                <a:srgbClr val="2D5EC1"/>
              </a:buClr>
              <a:buSzTx/>
              <a:buFontTx/>
              <a:buNone/>
              <a:tabLst/>
              <a:defRPr/>
            </a:pPr>
            <a:r>
              <a:rPr kumimoji="0" lang="en-US" sz="24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Ineligible costs – </a:t>
            </a:r>
            <a:r>
              <a:rPr lang="en-US" sz="2400" dirty="0">
                <a:solidFill>
                  <a:srgbClr val="008000"/>
                </a:solidFill>
                <a:latin typeface="+mn-lt"/>
              </a:rPr>
              <a:t>Article </a:t>
            </a:r>
            <a:r>
              <a:rPr lang="en-US" sz="2400" dirty="0" smtClean="0">
                <a:solidFill>
                  <a:srgbClr val="008000"/>
                </a:solidFill>
                <a:latin typeface="+mn-lt"/>
              </a:rPr>
              <a:t>6.4 / Article 26</a:t>
            </a:r>
            <a:endParaRPr lang="en-US" sz="2400" dirty="0">
              <a:solidFill>
                <a:srgbClr val="008000"/>
              </a:solidFill>
              <a:latin typeface="+mn-lt"/>
            </a:endParaRPr>
          </a:p>
          <a:p>
            <a:pPr algn="just">
              <a:lnSpc>
                <a:spcPct val="140000"/>
              </a:lnSpc>
              <a:spcBef>
                <a:spcPts val="0"/>
              </a:spcBef>
              <a:buFont typeface="Arial"/>
              <a:buChar char="•"/>
              <a:tabLst>
                <a:tab pos="0" algn="l"/>
                <a:tab pos="177800" algn="l"/>
              </a:tabLst>
            </a:pPr>
            <a:r>
              <a:rPr lang="en-US" sz="1800" b="0" kern="0" dirty="0" smtClean="0">
                <a:solidFill>
                  <a:srgbClr val="0F5494"/>
                </a:solidFill>
                <a:latin typeface="+mn-lt"/>
                <a:ea typeface="ＭＳ Ｐゴシック" charset="-128"/>
                <a:cs typeface="ＭＳ Ｐゴシック" charset="-128"/>
              </a:rPr>
              <a:t> Return on capital;</a:t>
            </a:r>
          </a:p>
          <a:p>
            <a:pPr algn="just">
              <a:lnSpc>
                <a:spcPct val="140000"/>
              </a:lnSpc>
              <a:spcBef>
                <a:spcPts val="0"/>
              </a:spcBef>
              <a:buFont typeface="Arial"/>
              <a:buChar char="•"/>
              <a:tabLst>
                <a:tab pos="0" algn="l"/>
                <a:tab pos="177800" algn="l"/>
              </a:tabLst>
            </a:pPr>
            <a:r>
              <a:rPr lang="en-US" sz="1800" b="0" kern="0" dirty="0" smtClean="0">
                <a:solidFill>
                  <a:srgbClr val="0F5494"/>
                </a:solidFill>
                <a:latin typeface="+mn-lt"/>
                <a:ea typeface="ＭＳ Ｐゴシック" charset="-128"/>
                <a:cs typeface="ＭＳ Ｐゴシック" charset="-128"/>
              </a:rPr>
              <a:t> Debt and debt service charges, </a:t>
            </a:r>
            <a:r>
              <a:rPr lang="en-US" sz="1800" b="0" kern="0" dirty="0">
                <a:solidFill>
                  <a:srgbClr val="0F5494"/>
                </a:solidFill>
                <a:ea typeface="ＭＳ Ｐゴシック" charset="-128"/>
                <a:cs typeface="ＭＳ Ｐゴシック" charset="-128"/>
              </a:rPr>
              <a:t>Interest owed, doubtful </a:t>
            </a:r>
            <a:r>
              <a:rPr lang="en-US" sz="1800" b="0" kern="0" dirty="0" smtClean="0">
                <a:solidFill>
                  <a:srgbClr val="0F5494"/>
                </a:solidFill>
                <a:ea typeface="ＭＳ Ｐゴシック" charset="-128"/>
                <a:cs typeface="ＭＳ Ｐゴシック" charset="-128"/>
              </a:rPr>
              <a:t>debts;</a:t>
            </a:r>
            <a:endParaRPr lang="en-US" sz="1800" b="0" kern="0" dirty="0" smtClean="0">
              <a:solidFill>
                <a:srgbClr val="0F5494"/>
              </a:solidFill>
              <a:latin typeface="+mn-lt"/>
              <a:ea typeface="ＭＳ Ｐゴシック" charset="-128"/>
              <a:cs typeface="ＭＳ Ｐゴシック" charset="-128"/>
            </a:endParaRPr>
          </a:p>
          <a:p>
            <a:pPr algn="just">
              <a:lnSpc>
                <a:spcPct val="140000"/>
              </a:lnSpc>
              <a:spcBef>
                <a:spcPts val="0"/>
              </a:spcBef>
              <a:buFont typeface="Arial"/>
              <a:buChar char="•"/>
              <a:tabLst>
                <a:tab pos="0" algn="l"/>
                <a:tab pos="177800" algn="l"/>
              </a:tabLst>
            </a:pPr>
            <a:r>
              <a:rPr lang="en-US" sz="1800" b="0" kern="0" dirty="0" smtClean="0">
                <a:solidFill>
                  <a:srgbClr val="0F5494"/>
                </a:solidFill>
                <a:latin typeface="+mn-lt"/>
                <a:ea typeface="ＭＳ Ｐゴシック" charset="-128"/>
                <a:cs typeface="ＭＳ Ｐゴシック" charset="-128"/>
              </a:rPr>
              <a:t> Provisions for future losses;</a:t>
            </a:r>
          </a:p>
          <a:p>
            <a:pPr algn="just">
              <a:lnSpc>
                <a:spcPct val="140000"/>
              </a:lnSpc>
              <a:spcBef>
                <a:spcPts val="0"/>
              </a:spcBef>
              <a:buFont typeface="Arial"/>
              <a:buChar char="•"/>
              <a:tabLst>
                <a:tab pos="0" algn="l"/>
                <a:tab pos="177800" algn="l"/>
              </a:tabLst>
            </a:pPr>
            <a:r>
              <a:rPr lang="en-US" sz="1800" b="0" kern="0" dirty="0" smtClean="0">
                <a:solidFill>
                  <a:srgbClr val="0F5494"/>
                </a:solidFill>
                <a:latin typeface="+mn-lt"/>
                <a:ea typeface="ＭＳ Ｐゴシック" charset="-128"/>
                <a:cs typeface="ＭＳ Ｐゴシック" charset="-128"/>
              </a:rPr>
              <a:t> Bank costs charged by the beneficiary's bank for transfers from the     </a:t>
            </a:r>
            <a:br>
              <a:rPr lang="en-US" sz="1800" b="0" kern="0" dirty="0" smtClean="0">
                <a:solidFill>
                  <a:srgbClr val="0F5494"/>
                </a:solidFill>
                <a:latin typeface="+mn-lt"/>
                <a:ea typeface="ＭＳ Ｐゴシック" charset="-128"/>
                <a:cs typeface="ＭＳ Ｐゴシック" charset="-128"/>
              </a:rPr>
            </a:br>
            <a:r>
              <a:rPr lang="en-US" sz="1800" b="0" kern="0" dirty="0" smtClean="0">
                <a:solidFill>
                  <a:srgbClr val="0F5494"/>
                </a:solidFill>
                <a:latin typeface="+mn-lt"/>
                <a:ea typeface="ＭＳ Ｐゴシック" charset="-128"/>
                <a:cs typeface="ＭＳ Ｐゴシック" charset="-128"/>
              </a:rPr>
              <a:t>  Agency;</a:t>
            </a:r>
          </a:p>
          <a:p>
            <a:pPr algn="just">
              <a:lnSpc>
                <a:spcPct val="140000"/>
              </a:lnSpc>
              <a:spcBef>
                <a:spcPts val="0"/>
              </a:spcBef>
              <a:buFont typeface="Arial"/>
              <a:buChar char="•"/>
              <a:tabLst>
                <a:tab pos="0" algn="l"/>
                <a:tab pos="177800" algn="l"/>
              </a:tabLst>
            </a:pPr>
            <a:r>
              <a:rPr lang="en-US" sz="1800" b="0" kern="0" dirty="0" smtClean="0">
                <a:solidFill>
                  <a:srgbClr val="0F5494"/>
                </a:solidFill>
                <a:latin typeface="+mn-lt"/>
                <a:ea typeface="ＭＳ Ｐゴシック" charset="-128"/>
                <a:cs typeface="ＭＳ Ｐゴシック" charset="-128"/>
              </a:rPr>
              <a:t> </a:t>
            </a:r>
            <a:r>
              <a:rPr lang="en-US" sz="1800" dirty="0">
                <a:solidFill>
                  <a:srgbClr val="008000"/>
                </a:solidFill>
                <a:latin typeface="+mn-lt"/>
              </a:rPr>
              <a:t>Currency exchange losses</a:t>
            </a:r>
            <a:r>
              <a:rPr lang="en-US" sz="1800" b="0" kern="0" dirty="0" smtClean="0">
                <a:solidFill>
                  <a:srgbClr val="0F5494"/>
                </a:solidFill>
                <a:latin typeface="+mn-lt"/>
                <a:ea typeface="ＭＳ Ｐゴシック" charset="-128"/>
                <a:cs typeface="ＭＳ Ｐゴシック" charset="-128"/>
              </a:rPr>
              <a:t>;</a:t>
            </a:r>
          </a:p>
          <a:p>
            <a:pPr algn="just">
              <a:lnSpc>
                <a:spcPct val="140000"/>
              </a:lnSpc>
              <a:spcBef>
                <a:spcPts val="0"/>
              </a:spcBef>
              <a:buFont typeface="Arial"/>
              <a:buChar char="•"/>
              <a:tabLst>
                <a:tab pos="0" algn="l"/>
                <a:tab pos="177800" algn="l"/>
              </a:tabLst>
            </a:pPr>
            <a:r>
              <a:rPr lang="en-US" sz="1800" b="0" kern="0" dirty="0" smtClean="0">
                <a:solidFill>
                  <a:srgbClr val="0F5494"/>
                </a:solidFill>
                <a:latin typeface="+mn-lt"/>
                <a:ea typeface="ＭＳ Ｐゴシック" charset="-128"/>
                <a:cs typeface="ＭＳ Ｐゴシック" charset="-128"/>
              </a:rPr>
              <a:t> Costs declared by a beneficiary and covered by another action funded </a:t>
            </a:r>
            <a:br>
              <a:rPr lang="en-US" sz="1800" b="0" kern="0" dirty="0" smtClean="0">
                <a:solidFill>
                  <a:srgbClr val="0F5494"/>
                </a:solidFill>
                <a:latin typeface="+mn-lt"/>
                <a:ea typeface="ＭＳ Ｐゴシック" charset="-128"/>
                <a:cs typeface="ＭＳ Ｐゴシック" charset="-128"/>
              </a:rPr>
            </a:br>
            <a:r>
              <a:rPr lang="en-US" sz="1800" b="0" kern="0" dirty="0" smtClean="0">
                <a:solidFill>
                  <a:srgbClr val="0F5494"/>
                </a:solidFill>
                <a:latin typeface="+mn-lt"/>
                <a:ea typeface="ＭＳ Ｐゴシック" charset="-128"/>
                <a:cs typeface="ＭＳ Ｐゴシック" charset="-128"/>
              </a:rPr>
              <a:t>  by an EU grant (particular </a:t>
            </a:r>
            <a:r>
              <a:rPr lang="en-US" sz="1800" dirty="0">
                <a:solidFill>
                  <a:srgbClr val="008000"/>
                </a:solidFill>
                <a:latin typeface="+mn-lt"/>
              </a:rPr>
              <a:t>attention to operating grants</a:t>
            </a:r>
            <a:r>
              <a:rPr lang="en-US" sz="1800" b="0" kern="0" dirty="0" smtClean="0">
                <a:solidFill>
                  <a:srgbClr val="0F5494"/>
                </a:solidFill>
                <a:latin typeface="+mn-lt"/>
                <a:ea typeface="ＭＳ Ｐゴシック" charset="-128"/>
                <a:cs typeface="ＭＳ Ｐゴシック" charset="-128"/>
              </a:rPr>
              <a:t>);</a:t>
            </a:r>
          </a:p>
          <a:p>
            <a:pPr algn="just">
              <a:lnSpc>
                <a:spcPct val="140000"/>
              </a:lnSpc>
              <a:spcBef>
                <a:spcPts val="0"/>
              </a:spcBef>
              <a:buFont typeface="Arial"/>
              <a:buChar char="•"/>
              <a:tabLst>
                <a:tab pos="0" algn="l"/>
                <a:tab pos="177800" algn="l"/>
              </a:tabLst>
            </a:pPr>
            <a:r>
              <a:rPr lang="en-US" sz="1800" b="0" kern="0" dirty="0" smtClean="0">
                <a:solidFill>
                  <a:srgbClr val="0F5494"/>
                </a:solidFill>
                <a:latin typeface="+mn-lt"/>
                <a:ea typeface="ＭＳ Ｐゴシック" charset="-128"/>
                <a:cs typeface="ＭＳ Ｐゴシック" charset="-128"/>
              </a:rPr>
              <a:t> Contributions in kind provided by 3</a:t>
            </a:r>
            <a:r>
              <a:rPr lang="en-US" sz="1800" b="0" kern="0" baseline="30000" dirty="0" smtClean="0">
                <a:solidFill>
                  <a:srgbClr val="0F5494"/>
                </a:solidFill>
                <a:latin typeface="+mn-lt"/>
                <a:ea typeface="ＭＳ Ｐゴシック" charset="-128"/>
                <a:cs typeface="ＭＳ Ｐゴシック" charset="-128"/>
              </a:rPr>
              <a:t>rd</a:t>
            </a:r>
            <a:r>
              <a:rPr lang="en-US" sz="1800" b="0" kern="0" dirty="0" smtClean="0">
                <a:solidFill>
                  <a:srgbClr val="0F5494"/>
                </a:solidFill>
                <a:latin typeface="+mn-lt"/>
                <a:ea typeface="ＭＳ Ｐゴシック" charset="-128"/>
                <a:cs typeface="ＭＳ Ｐゴシック" charset="-128"/>
              </a:rPr>
              <a:t> parties;</a:t>
            </a:r>
          </a:p>
          <a:p>
            <a:pPr algn="just">
              <a:lnSpc>
                <a:spcPct val="140000"/>
              </a:lnSpc>
              <a:spcBef>
                <a:spcPts val="0"/>
              </a:spcBef>
              <a:buFont typeface="Arial"/>
              <a:buChar char="•"/>
              <a:tabLst>
                <a:tab pos="0" algn="l"/>
                <a:tab pos="177800" algn="l"/>
              </a:tabLst>
            </a:pPr>
            <a:r>
              <a:rPr lang="en-US" sz="1800" b="0" kern="0" dirty="0" smtClean="0">
                <a:solidFill>
                  <a:srgbClr val="0F5494"/>
                </a:solidFill>
                <a:latin typeface="+mn-lt"/>
                <a:ea typeface="ＭＳ Ｐゴシック" charset="-128"/>
                <a:cs typeface="ＭＳ Ｐゴシック" charset="-128"/>
              </a:rPr>
              <a:t> </a:t>
            </a:r>
            <a:r>
              <a:rPr lang="en-US" sz="1800" dirty="0">
                <a:solidFill>
                  <a:srgbClr val="008000"/>
                </a:solidFill>
                <a:latin typeface="+mn-lt"/>
              </a:rPr>
              <a:t>Deductible </a:t>
            </a:r>
            <a:r>
              <a:rPr lang="en-US" sz="1800" dirty="0" smtClean="0">
                <a:solidFill>
                  <a:srgbClr val="008000"/>
                </a:solidFill>
                <a:latin typeface="+mn-lt"/>
              </a:rPr>
              <a:t>VAT</a:t>
            </a:r>
            <a:r>
              <a:rPr lang="en-US" sz="1800" b="0" kern="0" dirty="0" smtClean="0">
                <a:solidFill>
                  <a:srgbClr val="0F5494"/>
                </a:solidFill>
                <a:latin typeface="+mn-lt"/>
                <a:ea typeface="ＭＳ Ｐゴシック" charset="-128"/>
                <a:cs typeface="ＭＳ Ｐゴシック" charset="-128"/>
              </a:rPr>
              <a:t>;</a:t>
            </a:r>
          </a:p>
          <a:p>
            <a:pPr algn="just">
              <a:lnSpc>
                <a:spcPct val="140000"/>
              </a:lnSpc>
              <a:spcBef>
                <a:spcPts val="0"/>
              </a:spcBef>
              <a:buFont typeface="Arial"/>
              <a:buChar char="•"/>
              <a:tabLst>
                <a:tab pos="0" algn="l"/>
                <a:tab pos="177800" algn="l"/>
              </a:tabLst>
            </a:pPr>
            <a:r>
              <a:rPr lang="en-US" sz="1800" b="0" kern="0" dirty="0">
                <a:solidFill>
                  <a:srgbClr val="0F5494"/>
                </a:solidFill>
                <a:latin typeface="+mn-lt"/>
                <a:ea typeface="ＭＳ Ｐゴシック" charset="-128"/>
                <a:cs typeface="ＭＳ Ｐゴシック" charset="-128"/>
              </a:rPr>
              <a:t> </a:t>
            </a:r>
            <a:r>
              <a:rPr lang="en-US" sz="1800" b="0" kern="0" dirty="0" smtClean="0">
                <a:solidFill>
                  <a:srgbClr val="0F5494"/>
                </a:solidFill>
                <a:latin typeface="+mn-lt"/>
                <a:ea typeface="ＭＳ Ｐゴシック" charset="-128"/>
                <a:cs typeface="ＭＳ Ｐゴシック" charset="-128"/>
              </a:rPr>
              <a:t>Excessive or reckless expenditure;</a:t>
            </a:r>
          </a:p>
          <a:p>
            <a:pPr algn="just">
              <a:lnSpc>
                <a:spcPct val="140000"/>
              </a:lnSpc>
              <a:spcBef>
                <a:spcPts val="0"/>
              </a:spcBef>
              <a:buFont typeface="Arial"/>
              <a:buChar char="•"/>
              <a:tabLst>
                <a:tab pos="0" algn="l"/>
                <a:tab pos="177800" algn="l"/>
              </a:tabLst>
            </a:pPr>
            <a:r>
              <a:rPr lang="en-US" sz="1800" b="0" kern="0" dirty="0">
                <a:solidFill>
                  <a:srgbClr val="0F5494"/>
                </a:solidFill>
                <a:latin typeface="+mn-lt"/>
                <a:ea typeface="ＭＳ Ｐゴシック" charset="-128"/>
                <a:cs typeface="ＭＳ Ｐゴシック" charset="-128"/>
              </a:rPr>
              <a:t> </a:t>
            </a:r>
            <a:r>
              <a:rPr lang="en-US" sz="1800" b="0" kern="0" dirty="0" smtClean="0">
                <a:solidFill>
                  <a:srgbClr val="0F5494"/>
                </a:solidFill>
                <a:latin typeface="+mn-lt"/>
                <a:ea typeface="ＭＳ Ｐゴシック" charset="-128"/>
                <a:cs typeface="ＭＳ Ｐゴシック" charset="-128"/>
              </a:rPr>
              <a:t>Costs incurred during suspension of the implementation of the action.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pPr indent="0" eaLnBrk="1" hangingPunct="1"/>
            <a:r>
              <a:rPr lang="en-GB" dirty="0" smtClean="0"/>
              <a:t>Non Deductible VAT – ELIGIBLE </a:t>
            </a:r>
          </a:p>
        </p:txBody>
      </p:sp>
      <p:sp>
        <p:nvSpPr>
          <p:cNvPr id="5" name="Content Placeholder 2"/>
          <p:cNvSpPr>
            <a:spLocks noGrp="1"/>
          </p:cNvSpPr>
          <p:nvPr>
            <p:ph idx="1"/>
          </p:nvPr>
        </p:nvSpPr>
        <p:spPr/>
        <p:txBody>
          <a:bodyPr/>
          <a:lstStyle/>
          <a:p>
            <a:pPr marL="0" indent="0" algn="just" eaLnBrk="1" hangingPunct="1">
              <a:buFontTx/>
              <a:buNone/>
            </a:pPr>
            <a:r>
              <a:rPr lang="en-GB" sz="2000" i="0" dirty="0" smtClean="0"/>
              <a:t>The revised Financial Regulation, provides for the </a:t>
            </a:r>
            <a:r>
              <a:rPr lang="en-GB" sz="1800" b="1" kern="1200" dirty="0">
                <a:solidFill>
                  <a:srgbClr val="008000"/>
                </a:solidFill>
              </a:rPr>
              <a:t>full eligibility of the cost of VAT</a:t>
            </a:r>
            <a:r>
              <a:rPr lang="en-GB" sz="2000" b="1" dirty="0" smtClean="0">
                <a:solidFill>
                  <a:srgbClr val="008000"/>
                </a:solidFill>
              </a:rPr>
              <a:t> </a:t>
            </a:r>
            <a:r>
              <a:rPr lang="en-GB" sz="2000" dirty="0" smtClean="0"/>
              <a:t>when:</a:t>
            </a:r>
          </a:p>
          <a:p>
            <a:pPr marL="449263" indent="-361950" algn="just"/>
            <a:r>
              <a:rPr lang="en-GB" sz="2000" dirty="0" smtClean="0"/>
              <a:t>attributable to</a:t>
            </a:r>
            <a:r>
              <a:rPr lang="en-GB" sz="2000" i="0" dirty="0" smtClean="0"/>
              <a:t> </a:t>
            </a:r>
            <a:r>
              <a:rPr lang="en-GB" sz="2000" dirty="0" smtClean="0"/>
              <a:t>exempt activities;</a:t>
            </a:r>
          </a:p>
          <a:p>
            <a:pPr marL="449263" indent="-361950" algn="just"/>
            <a:r>
              <a:rPr lang="en-GB" sz="2000" dirty="0" smtClean="0"/>
              <a:t>activities out of the scope of VAT</a:t>
            </a:r>
            <a:r>
              <a:rPr lang="en-GB" sz="2000" i="0" dirty="0" smtClean="0"/>
              <a:t>. </a:t>
            </a:r>
          </a:p>
          <a:p>
            <a:pPr marL="0" indent="0" algn="just" eaLnBrk="1" hangingPunct="1">
              <a:buFontTx/>
              <a:buNone/>
            </a:pPr>
            <a:endParaRPr lang="en-GB" sz="800" i="0" dirty="0" smtClean="0"/>
          </a:p>
          <a:p>
            <a:pPr marL="0" indent="0" algn="just" eaLnBrk="1" hangingPunct="1">
              <a:buFontTx/>
              <a:buNone/>
            </a:pPr>
            <a:r>
              <a:rPr lang="en-GB" sz="2000" i="0" dirty="0" smtClean="0"/>
              <a:t>In other words, </a:t>
            </a:r>
            <a:r>
              <a:rPr lang="en-GB" sz="1800" b="1" kern="1200" dirty="0">
                <a:solidFill>
                  <a:srgbClr val="008000"/>
                </a:solidFill>
              </a:rPr>
              <a:t>non-deductible VAT is eligible </a:t>
            </a:r>
            <a:r>
              <a:rPr lang="en-GB" sz="2000" dirty="0" smtClean="0"/>
              <a:t>as expenditure, save for those activities matching the concept of sovereign powers exercised by Member States</a:t>
            </a:r>
            <a:r>
              <a:rPr lang="en-GB" sz="2000" b="1" dirty="0" smtClean="0"/>
              <a:t>.</a:t>
            </a:r>
          </a:p>
        </p:txBody>
      </p:sp>
    </p:spTree>
    <p:extLst>
      <p:ext uri="{BB962C8B-B14F-4D97-AF65-F5344CB8AC3E}">
        <p14:creationId xmlns:p14="http://schemas.microsoft.com/office/powerpoint/2010/main" val="2500846596"/>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6512" y="1766614"/>
            <a:ext cx="8712968" cy="936625"/>
          </a:xfrm>
          <a:noFill/>
        </p:spPr>
        <p:txBody>
          <a:bodyPr/>
          <a:lstStyle/>
          <a:p>
            <a:r>
              <a:rPr lang="en-US" sz="2000" kern="1200" dirty="0">
                <a:solidFill>
                  <a:srgbClr val="008000"/>
                </a:solidFill>
                <a:latin typeface="+mn-lt"/>
                <a:ea typeface="+mn-ea"/>
                <a:cs typeface="+mn-cs"/>
              </a:rPr>
              <a:t>Direct </a:t>
            </a:r>
            <a:r>
              <a:rPr lang="en-US" sz="2000" kern="1200" dirty="0" smtClean="0">
                <a:solidFill>
                  <a:srgbClr val="008000"/>
                </a:solidFill>
                <a:latin typeface="+mn-lt"/>
                <a:ea typeface="+mn-ea"/>
                <a:cs typeface="+mn-cs"/>
              </a:rPr>
              <a:t>Costs  - as actually incurred by the beneficiaries</a:t>
            </a:r>
            <a:endParaRPr lang="en-GB" sz="2000" kern="1200" dirty="0">
              <a:solidFill>
                <a:srgbClr val="008000"/>
              </a:solidFill>
              <a:latin typeface="+mn-lt"/>
              <a:ea typeface="+mn-ea"/>
              <a:cs typeface="+mn-cs"/>
            </a:endParaRPr>
          </a:p>
        </p:txBody>
      </p:sp>
      <p:sp>
        <p:nvSpPr>
          <p:cNvPr id="6" name="Rectangle 9"/>
          <p:cNvSpPr>
            <a:spLocks noChangeArrowheads="1"/>
          </p:cNvSpPr>
          <p:nvPr/>
        </p:nvSpPr>
        <p:spPr bwMode="auto">
          <a:xfrm>
            <a:off x="395536" y="2256853"/>
            <a:ext cx="8064896" cy="31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marL="342900" indent="-342900" algn="just" eaLnBrk="0" hangingPunct="0">
              <a:lnSpc>
                <a:spcPct val="80000"/>
              </a:lnSpc>
              <a:spcBef>
                <a:spcPct val="20000"/>
              </a:spcBef>
              <a:buClr>
                <a:srgbClr val="2D5EC1"/>
              </a:buClr>
            </a:pPr>
            <a:endParaRPr lang="en-US" sz="2000" dirty="0" smtClean="0">
              <a:solidFill>
                <a:srgbClr val="0F5494"/>
              </a:solidFill>
              <a:latin typeface="+mn-lt"/>
            </a:endParaRPr>
          </a:p>
          <a:p>
            <a:pPr marL="457200" indent="-457200" algn="just" eaLnBrk="0" hangingPunct="0">
              <a:lnSpc>
                <a:spcPct val="80000"/>
              </a:lnSpc>
              <a:spcBef>
                <a:spcPct val="20000"/>
              </a:spcBef>
              <a:buClr>
                <a:srgbClr val="0F5494"/>
              </a:buClr>
              <a:buFont typeface="+mj-lt"/>
              <a:buAutoNum type="arabicPeriod"/>
            </a:pPr>
            <a:r>
              <a:rPr lang="en-US" sz="2000" dirty="0" smtClean="0">
                <a:solidFill>
                  <a:srgbClr val="0F5494"/>
                </a:solidFill>
                <a:latin typeface="+mn-lt"/>
              </a:rPr>
              <a:t>Direct personnel costs</a:t>
            </a:r>
            <a:endParaRPr lang="en-US" sz="2000" dirty="0">
              <a:solidFill>
                <a:srgbClr val="0F5494"/>
              </a:solidFill>
              <a:latin typeface="+mn-lt"/>
            </a:endParaRPr>
          </a:p>
          <a:p>
            <a:pPr marL="457200" indent="-457200" algn="just" eaLnBrk="0" hangingPunct="0">
              <a:lnSpc>
                <a:spcPct val="80000"/>
              </a:lnSpc>
              <a:spcBef>
                <a:spcPct val="20000"/>
              </a:spcBef>
              <a:buClr>
                <a:srgbClr val="2D5EC1"/>
              </a:buClr>
              <a:buFont typeface="+mj-lt"/>
              <a:buAutoNum type="arabicPeriod"/>
            </a:pPr>
            <a:endParaRPr lang="en-US" sz="1200" dirty="0">
              <a:solidFill>
                <a:srgbClr val="0F5494"/>
              </a:solidFill>
              <a:latin typeface="+mn-lt"/>
            </a:endParaRPr>
          </a:p>
          <a:p>
            <a:pPr marL="457200" indent="-457200" algn="just" eaLnBrk="0" hangingPunct="0">
              <a:lnSpc>
                <a:spcPct val="80000"/>
              </a:lnSpc>
              <a:spcBef>
                <a:spcPct val="20000"/>
              </a:spcBef>
              <a:buClr>
                <a:srgbClr val="0F5494"/>
              </a:buClr>
              <a:buFont typeface="+mj-lt"/>
              <a:buAutoNum type="arabicPeriod"/>
            </a:pPr>
            <a:r>
              <a:rPr lang="en-US" sz="2000" dirty="0" smtClean="0">
                <a:solidFill>
                  <a:srgbClr val="0F5494"/>
                </a:solidFill>
                <a:latin typeface="+mn-lt"/>
              </a:rPr>
              <a:t>Subcontracting</a:t>
            </a:r>
          </a:p>
          <a:p>
            <a:pPr marL="457200" indent="-457200" algn="just" eaLnBrk="0" hangingPunct="0">
              <a:lnSpc>
                <a:spcPct val="80000"/>
              </a:lnSpc>
              <a:spcBef>
                <a:spcPct val="20000"/>
              </a:spcBef>
              <a:buClr>
                <a:srgbClr val="2D5EC1"/>
              </a:buClr>
              <a:buFont typeface="+mj-lt"/>
              <a:buAutoNum type="arabicPeriod"/>
            </a:pPr>
            <a:endParaRPr lang="en-US" sz="1200" dirty="0" smtClean="0">
              <a:solidFill>
                <a:srgbClr val="0F5494"/>
              </a:solidFill>
              <a:latin typeface="+mn-lt"/>
            </a:endParaRPr>
          </a:p>
          <a:p>
            <a:pPr marL="457200" indent="-457200" algn="just" eaLnBrk="0" hangingPunct="0">
              <a:lnSpc>
                <a:spcPct val="80000"/>
              </a:lnSpc>
              <a:spcBef>
                <a:spcPct val="20000"/>
              </a:spcBef>
              <a:buClr>
                <a:srgbClr val="0F5494"/>
              </a:buClr>
              <a:buFont typeface="+mj-lt"/>
              <a:buAutoNum type="arabicPeriod"/>
            </a:pPr>
            <a:r>
              <a:rPr lang="en-US" sz="2000" dirty="0" smtClean="0">
                <a:solidFill>
                  <a:srgbClr val="0F5494"/>
                </a:solidFill>
                <a:latin typeface="+mn-lt"/>
              </a:rPr>
              <a:t>Other direct costs</a:t>
            </a:r>
          </a:p>
          <a:p>
            <a:pPr algn="just" eaLnBrk="0" hangingPunct="0">
              <a:lnSpc>
                <a:spcPct val="80000"/>
              </a:lnSpc>
              <a:spcBef>
                <a:spcPct val="20000"/>
              </a:spcBef>
              <a:buClr>
                <a:srgbClr val="2D5EC1"/>
              </a:buClr>
            </a:pPr>
            <a:endParaRPr lang="en-US" sz="2000" dirty="0">
              <a:solidFill>
                <a:srgbClr val="0F5494"/>
              </a:solidFill>
              <a:latin typeface="+mn-lt"/>
            </a:endParaRPr>
          </a:p>
          <a:p>
            <a:pPr marL="914400" lvl="1" indent="-457200" algn="just" eaLnBrk="0" hangingPunct="0">
              <a:lnSpc>
                <a:spcPct val="80000"/>
              </a:lnSpc>
              <a:spcBef>
                <a:spcPts val="0"/>
              </a:spcBef>
              <a:buClr>
                <a:srgbClr val="2D5EC1"/>
              </a:buClr>
              <a:buFont typeface="+mj-lt"/>
              <a:buAutoNum type="alphaLcPeriod"/>
            </a:pPr>
            <a:r>
              <a:rPr lang="en-US" sz="2000" b="0" dirty="0" smtClean="0">
                <a:solidFill>
                  <a:srgbClr val="0F5494"/>
                </a:solidFill>
                <a:latin typeface="+mn-lt"/>
              </a:rPr>
              <a:t>Travel costs </a:t>
            </a:r>
            <a:r>
              <a:rPr lang="en-US" sz="2000" b="0" dirty="0">
                <a:solidFill>
                  <a:srgbClr val="0F5494"/>
                </a:solidFill>
                <a:latin typeface="+mn-lt"/>
              </a:rPr>
              <a:t>and subsistence </a:t>
            </a:r>
            <a:r>
              <a:rPr lang="en-US" sz="2000" b="0" dirty="0" smtClean="0">
                <a:solidFill>
                  <a:srgbClr val="0F5494"/>
                </a:solidFill>
                <a:latin typeface="+mn-lt"/>
              </a:rPr>
              <a:t>allowances</a:t>
            </a:r>
          </a:p>
          <a:p>
            <a:pPr marL="914400" lvl="1" indent="-457200" algn="just" eaLnBrk="0" hangingPunct="0">
              <a:lnSpc>
                <a:spcPct val="80000"/>
              </a:lnSpc>
              <a:spcBef>
                <a:spcPts val="0"/>
              </a:spcBef>
              <a:buClr>
                <a:srgbClr val="2D5EC1"/>
              </a:buClr>
              <a:buFont typeface="+mj-lt"/>
              <a:buAutoNum type="alphaLcPeriod"/>
            </a:pPr>
            <a:endParaRPr lang="en-US" sz="2000" b="0" dirty="0">
              <a:solidFill>
                <a:srgbClr val="0F5494"/>
              </a:solidFill>
              <a:latin typeface="+mn-lt"/>
            </a:endParaRPr>
          </a:p>
          <a:p>
            <a:pPr marL="914400" lvl="1" indent="-457200" algn="just" eaLnBrk="0" hangingPunct="0">
              <a:lnSpc>
                <a:spcPct val="80000"/>
              </a:lnSpc>
              <a:spcBef>
                <a:spcPts val="0"/>
              </a:spcBef>
              <a:buClr>
                <a:srgbClr val="2D5EC1"/>
              </a:buClr>
              <a:buFont typeface="+mj-lt"/>
              <a:buAutoNum type="alphaLcPeriod"/>
            </a:pPr>
            <a:r>
              <a:rPr lang="en-US" sz="2000" b="0" dirty="0" smtClean="0">
                <a:solidFill>
                  <a:srgbClr val="0F5494"/>
                </a:solidFill>
              </a:rPr>
              <a:t>Equipment</a:t>
            </a:r>
          </a:p>
          <a:p>
            <a:pPr marL="914400" lvl="1" indent="-457200" algn="just" eaLnBrk="0" hangingPunct="0">
              <a:lnSpc>
                <a:spcPct val="80000"/>
              </a:lnSpc>
              <a:spcBef>
                <a:spcPts val="0"/>
              </a:spcBef>
              <a:buClr>
                <a:srgbClr val="2D5EC1"/>
              </a:buClr>
              <a:buFont typeface="+mj-lt"/>
              <a:buAutoNum type="alphaLcPeriod"/>
            </a:pPr>
            <a:endParaRPr lang="en-US" sz="2000" b="0" dirty="0">
              <a:solidFill>
                <a:srgbClr val="0F5494"/>
              </a:solidFill>
              <a:latin typeface="+mn-lt"/>
            </a:endParaRPr>
          </a:p>
          <a:p>
            <a:pPr marL="914400" lvl="1" indent="-457200" algn="just" eaLnBrk="0" hangingPunct="0">
              <a:lnSpc>
                <a:spcPct val="80000"/>
              </a:lnSpc>
              <a:spcBef>
                <a:spcPts val="0"/>
              </a:spcBef>
              <a:buClr>
                <a:srgbClr val="2D5EC1"/>
              </a:buClr>
              <a:buFont typeface="+mj-lt"/>
              <a:buAutoNum type="alphaLcPeriod"/>
            </a:pPr>
            <a:r>
              <a:rPr lang="en-US" sz="2000" b="0" dirty="0" smtClean="0">
                <a:solidFill>
                  <a:srgbClr val="0F5494"/>
                </a:solidFill>
                <a:latin typeface="+mn-lt"/>
              </a:rPr>
              <a:t>Other goods and services</a:t>
            </a:r>
            <a:endParaRPr lang="en-US" sz="2000" b="0" dirty="0">
              <a:solidFill>
                <a:srgbClr val="0F5494"/>
              </a:solidFill>
              <a:latin typeface="+mn-lt"/>
            </a:endParaRPr>
          </a:p>
        </p:txBody>
      </p:sp>
      <p:sp>
        <p:nvSpPr>
          <p:cNvPr id="8" name="Rectangle 11"/>
          <p:cNvSpPr>
            <a:spLocks noChangeArrowheads="1"/>
          </p:cNvSpPr>
          <p:nvPr/>
        </p:nvSpPr>
        <p:spPr bwMode="auto">
          <a:xfrm>
            <a:off x="323527" y="6114782"/>
            <a:ext cx="5825634"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lnSpc>
                <a:spcPct val="80000"/>
              </a:lnSpc>
              <a:spcBef>
                <a:spcPct val="100000"/>
              </a:spcBef>
            </a:pPr>
            <a:r>
              <a:rPr lang="en-US" sz="2000" dirty="0" smtClean="0">
                <a:solidFill>
                  <a:srgbClr val="0F5494"/>
                </a:solidFill>
                <a:latin typeface="+mn-lt"/>
              </a:rPr>
              <a:t>4.  Flat </a:t>
            </a:r>
            <a:r>
              <a:rPr lang="en-US" sz="2000" dirty="0">
                <a:solidFill>
                  <a:srgbClr val="0F5494"/>
                </a:solidFill>
                <a:latin typeface="+mn-lt"/>
              </a:rPr>
              <a:t>rate of 7</a:t>
            </a:r>
            <a:r>
              <a:rPr lang="en-US" sz="2000" dirty="0" smtClean="0">
                <a:solidFill>
                  <a:srgbClr val="0F5494"/>
                </a:solidFill>
                <a:latin typeface="+mn-lt"/>
              </a:rPr>
              <a:t>% of total direct costs</a:t>
            </a:r>
            <a:endParaRPr lang="en-US" sz="2300" b="1" dirty="0">
              <a:solidFill>
                <a:schemeClr val="accent2"/>
              </a:solidFill>
            </a:endParaRPr>
          </a:p>
        </p:txBody>
      </p:sp>
      <p:sp>
        <p:nvSpPr>
          <p:cNvPr id="9" name="Rectangle 12"/>
          <p:cNvSpPr>
            <a:spLocks noChangeArrowheads="1"/>
          </p:cNvSpPr>
          <p:nvPr/>
        </p:nvSpPr>
        <p:spPr bwMode="auto">
          <a:xfrm>
            <a:off x="395537" y="5409479"/>
            <a:ext cx="2736303" cy="503884"/>
          </a:xfrm>
          <a:prstGeom prst="rect">
            <a:avLst/>
          </a:prstGeom>
          <a:noFill/>
          <a:ln>
            <a:noFill/>
          </a:ln>
        </p:spPr>
        <p:txBody>
          <a:bodyPr lIns="0" tIns="0" rIns="0" bIns="0" anchor="b"/>
          <a:lstStyle/>
          <a:p>
            <a:pPr eaLnBrk="0" hangingPunct="0">
              <a:lnSpc>
                <a:spcPct val="85000"/>
              </a:lnSpc>
            </a:pPr>
            <a:r>
              <a:rPr lang="en-US" sz="2000" dirty="0">
                <a:solidFill>
                  <a:srgbClr val="008000"/>
                </a:solidFill>
                <a:latin typeface="+mn-lt"/>
              </a:rPr>
              <a:t>Indirect Costs</a:t>
            </a:r>
            <a:endParaRPr lang="en-GB" sz="2000" dirty="0">
              <a:solidFill>
                <a:srgbClr val="008000"/>
              </a:solidFill>
              <a:latin typeface="+mn-lt"/>
            </a:endParaRPr>
          </a:p>
        </p:txBody>
      </p:sp>
      <p:sp>
        <p:nvSpPr>
          <p:cNvPr id="7" name="Rectangle 5"/>
          <p:cNvSpPr txBox="1">
            <a:spLocks noChangeArrowheads="1"/>
          </p:cNvSpPr>
          <p:nvPr/>
        </p:nvSpPr>
        <p:spPr>
          <a:xfrm>
            <a:off x="0" y="764704"/>
            <a:ext cx="7543800" cy="962026"/>
          </a:xfrm>
          <a:prstGeom prst="rect">
            <a:avLst/>
          </a:prstGeom>
          <a:noFill/>
          <a:ln/>
        </p:spPr>
        <p:txBody>
          <a:bodyPr lIns="0" tIns="0" rIns="0" bIns="0" anchor="b"/>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US" sz="2400" dirty="0" smtClean="0"/>
              <a:t>Forms of costs – </a:t>
            </a:r>
            <a:r>
              <a:rPr lang="en-US" sz="2400" dirty="0">
                <a:solidFill>
                  <a:srgbClr val="008000"/>
                </a:solidFill>
                <a:latin typeface="+mn-lt"/>
                <a:ea typeface="+mn-ea"/>
                <a:cs typeface="+mn-cs"/>
              </a:rPr>
              <a:t>Article 5.2 / Article 6.2 </a:t>
            </a:r>
            <a:endParaRPr lang="en-GB" sz="2400" dirty="0">
              <a:solidFill>
                <a:srgbClr val="008000"/>
              </a:solidFill>
              <a:latin typeface="+mn-lt"/>
              <a:ea typeface="+mn-ea"/>
              <a:cs typeface="+mn-cs"/>
            </a:endParaRPr>
          </a:p>
        </p:txBody>
      </p:sp>
    </p:spTree>
    <p:extLst>
      <p:ext uri="{BB962C8B-B14F-4D97-AF65-F5344CB8AC3E}">
        <p14:creationId xmlns:p14="http://schemas.microsoft.com/office/powerpoint/2010/main" val="1606761294"/>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2"/>
          <p:cNvSpPr>
            <a:spLocks noGrp="1" noChangeArrowheads="1"/>
          </p:cNvSpPr>
          <p:nvPr>
            <p:ph idx="1"/>
          </p:nvPr>
        </p:nvSpPr>
        <p:spPr>
          <a:xfrm>
            <a:off x="35496" y="1772816"/>
            <a:ext cx="8856984" cy="4608512"/>
          </a:xfrm>
          <a:noFill/>
          <a:ln/>
        </p:spPr>
        <p:txBody>
          <a:bodyPr lIns="0" tIns="0" rIns="0" bIns="0"/>
          <a:lstStyle/>
          <a:p>
            <a:pPr algn="just"/>
            <a:r>
              <a:rPr lang="en-GB" sz="2000" b="1" kern="1200" dirty="0">
                <a:solidFill>
                  <a:srgbClr val="008000"/>
                </a:solidFill>
              </a:rPr>
              <a:t>Staff = employment contract </a:t>
            </a:r>
            <a:r>
              <a:rPr lang="en-GB" sz="2000" i="0" dirty="0" smtClean="0"/>
              <a:t>or equivalent appointing act with </a:t>
            </a:r>
            <a:r>
              <a:rPr lang="en-GB" sz="2000" i="0" dirty="0"/>
              <a:t>one of the </a:t>
            </a:r>
            <a:r>
              <a:rPr lang="en-GB" sz="2000" i="0" dirty="0" smtClean="0"/>
              <a:t>beneficiaries</a:t>
            </a:r>
            <a:r>
              <a:rPr lang="en-GB" sz="2000" i="0" dirty="0"/>
              <a:t>.</a:t>
            </a:r>
          </a:p>
          <a:p>
            <a:pPr lvl="1" indent="-220663" algn="just"/>
            <a:r>
              <a:rPr lang="en-GB" sz="1800" b="0" dirty="0" smtClean="0"/>
              <a:t>Costs </a:t>
            </a:r>
            <a:r>
              <a:rPr lang="en-GB" sz="1800" b="0" dirty="0"/>
              <a:t>claimed: salary + social security + </a:t>
            </a:r>
            <a:r>
              <a:rPr lang="en-GB" sz="1800" b="0" dirty="0" smtClean="0"/>
              <a:t>taxes;</a:t>
            </a:r>
          </a:p>
          <a:p>
            <a:pPr lvl="1" indent="-220663" algn="just"/>
            <a:r>
              <a:rPr lang="en-GB" sz="1800" b="0" dirty="0" smtClean="0"/>
              <a:t>Any other costs included in the remuneration (= statutory charges) based on national law or employment contracts;</a:t>
            </a:r>
          </a:p>
          <a:p>
            <a:pPr lvl="1" indent="-220663" algn="just"/>
            <a:r>
              <a:rPr lang="en-US" sz="1800" b="0" dirty="0" smtClean="0"/>
              <a:t>Additional remuneration, if it is part </a:t>
            </a:r>
            <a:r>
              <a:rPr lang="en-US" sz="1800" b="0" smtClean="0"/>
              <a:t>of beneficiary's </a:t>
            </a:r>
            <a:r>
              <a:rPr lang="en-US" sz="1800" b="0" dirty="0" smtClean="0"/>
              <a:t>usual practices, objective and generally applied regardless of sources of funding.</a:t>
            </a:r>
          </a:p>
          <a:p>
            <a:pPr marL="522287" lvl="1" indent="0" algn="just">
              <a:buNone/>
            </a:pPr>
            <a:endParaRPr lang="en-GB" sz="1200" dirty="0" smtClean="0"/>
          </a:p>
          <a:p>
            <a:pPr algn="just"/>
            <a:r>
              <a:rPr lang="en-GB" sz="2000" b="1" kern="1200" dirty="0">
                <a:solidFill>
                  <a:srgbClr val="008000"/>
                </a:solidFill>
              </a:rPr>
              <a:t>Considered as personnel costs</a:t>
            </a:r>
          </a:p>
          <a:p>
            <a:pPr lvl="1" algn="just"/>
            <a:r>
              <a:rPr lang="en-GB" sz="1800" b="0" dirty="0" smtClean="0"/>
              <a:t>Costs of </a:t>
            </a:r>
            <a:r>
              <a:rPr lang="en-GB" sz="1800" b="0" u="sng" dirty="0" smtClean="0"/>
              <a:t>natural persons working under a direct contract with the beneficiary</a:t>
            </a:r>
            <a:r>
              <a:rPr lang="en-GB" sz="1800" b="0" dirty="0" smtClean="0"/>
              <a:t> other than employment (on the beneficiary's premises, results belong to the beneficiary with similar costs of employment)</a:t>
            </a:r>
          </a:p>
          <a:p>
            <a:pPr lvl="1" algn="just"/>
            <a:r>
              <a:rPr lang="en-GB" sz="1800" b="0" dirty="0" smtClean="0"/>
              <a:t>Costs of </a:t>
            </a:r>
            <a:r>
              <a:rPr lang="en-GB" sz="1800" b="0" u="sng" dirty="0" smtClean="0"/>
              <a:t>personnel seconded</a:t>
            </a:r>
            <a:r>
              <a:rPr lang="en-GB" sz="1800" b="0" dirty="0" smtClean="0"/>
              <a:t> by a third party against payment</a:t>
            </a:r>
          </a:p>
          <a:p>
            <a:pPr marL="0" indent="0" algn="just">
              <a:buNone/>
            </a:pPr>
            <a:endParaRPr lang="en-GB" sz="1200" i="0" dirty="0"/>
          </a:p>
          <a:p>
            <a:pPr algn="just"/>
            <a:r>
              <a:rPr lang="en-GB" sz="2000" i="0" dirty="0" smtClean="0"/>
              <a:t>No differentiation on status of public / non-public officials.</a:t>
            </a:r>
          </a:p>
          <a:p>
            <a:pPr algn="just"/>
            <a:endParaRPr lang="fr-BE" sz="1200" dirty="0"/>
          </a:p>
          <a:p>
            <a:pPr marL="0" indent="0" algn="just">
              <a:buNone/>
            </a:pPr>
            <a:r>
              <a:rPr lang="en-GB" sz="2000" dirty="0" smtClean="0"/>
              <a:t> </a:t>
            </a:r>
          </a:p>
          <a:p>
            <a:pPr marL="0" indent="0" algn="just">
              <a:buNone/>
            </a:pPr>
            <a:endParaRPr lang="en-GB" sz="2000" i="0" dirty="0"/>
          </a:p>
          <a:p>
            <a:pPr algn="just"/>
            <a:endParaRPr lang="en-GB" sz="2000" i="0" dirty="0"/>
          </a:p>
          <a:p>
            <a:pPr algn="just"/>
            <a:endParaRPr lang="en-GB" sz="2000" i="0" dirty="0"/>
          </a:p>
          <a:p>
            <a:pPr algn="just"/>
            <a:endParaRPr lang="en-GB" sz="2000" i="0" dirty="0"/>
          </a:p>
        </p:txBody>
      </p:sp>
      <p:sp>
        <p:nvSpPr>
          <p:cNvPr id="5" name="Rectangle 5"/>
          <p:cNvSpPr txBox="1">
            <a:spLocks noChangeArrowheads="1"/>
          </p:cNvSpPr>
          <p:nvPr/>
        </p:nvSpPr>
        <p:spPr>
          <a:xfrm>
            <a:off x="0" y="666774"/>
            <a:ext cx="7543800" cy="962026"/>
          </a:xfrm>
          <a:prstGeom prst="rect">
            <a:avLst/>
          </a:prstGeom>
          <a:noFill/>
          <a:ln/>
        </p:spPr>
        <p:txBody>
          <a:bodyPr lIns="0" tIns="0" rIns="0" bIns="0" anchor="b"/>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US" sz="2400" dirty="0" smtClean="0"/>
              <a:t>Personnel costs – </a:t>
            </a:r>
            <a:r>
              <a:rPr lang="en-US" sz="2400" dirty="0">
                <a:solidFill>
                  <a:srgbClr val="008000"/>
                </a:solidFill>
                <a:latin typeface="+mn-lt"/>
                <a:ea typeface="+mn-ea"/>
                <a:cs typeface="+mn-cs"/>
              </a:rPr>
              <a:t>Article </a:t>
            </a:r>
            <a:r>
              <a:rPr lang="en-US" sz="2400" dirty="0" smtClean="0">
                <a:solidFill>
                  <a:srgbClr val="008000"/>
                </a:solidFill>
                <a:latin typeface="+mn-lt"/>
                <a:ea typeface="+mn-ea"/>
                <a:cs typeface="+mn-cs"/>
              </a:rPr>
              <a:t>6.2. </a:t>
            </a:r>
            <a:endParaRPr lang="en-GB" sz="2400" dirty="0">
              <a:solidFill>
                <a:srgbClr val="008000"/>
              </a:solidFill>
              <a:latin typeface="+mn-lt"/>
              <a:ea typeface="+mn-ea"/>
              <a:cs typeface="+mn-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251520" y="1844824"/>
            <a:ext cx="8568952" cy="4464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marL="342900" indent="-342900" algn="just">
              <a:spcBef>
                <a:spcPct val="20000"/>
              </a:spcBef>
              <a:buClr>
                <a:schemeClr val="accent2"/>
              </a:buClr>
              <a:buFontTx/>
              <a:buChar char="•"/>
            </a:pPr>
            <a:r>
              <a:rPr lang="en-GB" sz="2000" b="0" dirty="0">
                <a:solidFill>
                  <a:srgbClr val="0F5494"/>
                </a:solidFill>
              </a:rPr>
              <a:t>Contracts awarded to cover the execution of a limited part of the </a:t>
            </a:r>
            <a:r>
              <a:rPr lang="en-GB" sz="2000" b="0" dirty="0" smtClean="0">
                <a:solidFill>
                  <a:srgbClr val="0F5494"/>
                </a:solidFill>
              </a:rPr>
              <a:t>action / tasks.</a:t>
            </a:r>
            <a:endParaRPr lang="en-GB" sz="2000" b="0" dirty="0">
              <a:solidFill>
                <a:srgbClr val="0F5494"/>
              </a:solidFill>
            </a:endParaRPr>
          </a:p>
          <a:p>
            <a:pPr marL="742950" lvl="1" indent="-285750" algn="just">
              <a:spcBef>
                <a:spcPct val="20000"/>
              </a:spcBef>
              <a:buClr>
                <a:schemeClr val="accent2"/>
              </a:buClr>
              <a:buFontTx/>
              <a:buChar char="•"/>
            </a:pPr>
            <a:r>
              <a:rPr lang="fr-BE" sz="1800" b="0" dirty="0" smtClean="0">
                <a:solidFill>
                  <a:srgbClr val="0F5494"/>
                </a:solidFill>
              </a:rPr>
              <a:t>Part </a:t>
            </a:r>
            <a:r>
              <a:rPr lang="en-GB" sz="1800" b="0" dirty="0" smtClean="0">
                <a:solidFill>
                  <a:srgbClr val="0F5494"/>
                </a:solidFill>
              </a:rPr>
              <a:t>of activities undertaken by the project</a:t>
            </a:r>
          </a:p>
          <a:p>
            <a:pPr marL="742950" lvl="1" indent="-285750" algn="just">
              <a:spcBef>
                <a:spcPct val="20000"/>
              </a:spcBef>
              <a:buClr>
                <a:schemeClr val="accent2"/>
              </a:buClr>
              <a:buFontTx/>
              <a:buChar char="•"/>
            </a:pPr>
            <a:r>
              <a:rPr lang="en-GB" sz="1800" b="0" dirty="0" smtClean="0">
                <a:solidFill>
                  <a:srgbClr val="0F5494"/>
                </a:solidFill>
              </a:rPr>
              <a:t>Service </a:t>
            </a:r>
            <a:r>
              <a:rPr lang="en-GB" sz="1800" b="0" dirty="0">
                <a:solidFill>
                  <a:srgbClr val="008000"/>
                </a:solidFill>
                <a:latin typeface="+mn-lt"/>
              </a:rPr>
              <a:t>contracts</a:t>
            </a:r>
            <a:r>
              <a:rPr lang="en-GB" sz="1800" b="0" dirty="0" smtClean="0">
                <a:solidFill>
                  <a:srgbClr val="0F5494"/>
                </a:solidFill>
              </a:rPr>
              <a:t> </a:t>
            </a:r>
            <a:endParaRPr lang="en-GB" sz="1800" b="0" dirty="0">
              <a:solidFill>
                <a:srgbClr val="0F5494"/>
              </a:solidFill>
            </a:endParaRPr>
          </a:p>
          <a:p>
            <a:pPr marL="742950" lvl="1" indent="-285750" algn="just">
              <a:spcBef>
                <a:spcPct val="20000"/>
              </a:spcBef>
              <a:buClr>
                <a:schemeClr val="accent2"/>
              </a:buClr>
              <a:buFontTx/>
              <a:buChar char="•"/>
            </a:pPr>
            <a:r>
              <a:rPr lang="en-GB" sz="1800" b="0" dirty="0">
                <a:solidFill>
                  <a:srgbClr val="008000"/>
                </a:solidFill>
                <a:latin typeface="+mn-lt"/>
              </a:rPr>
              <a:t>Invoices</a:t>
            </a:r>
            <a:r>
              <a:rPr lang="en-GB" sz="1800" b="0" dirty="0" smtClean="0">
                <a:solidFill>
                  <a:srgbClr val="0F5494"/>
                </a:solidFill>
              </a:rPr>
              <a:t> </a:t>
            </a:r>
            <a:r>
              <a:rPr lang="en-GB" sz="1800" b="0" dirty="0">
                <a:solidFill>
                  <a:srgbClr val="0F5494"/>
                </a:solidFill>
              </a:rPr>
              <a:t>(including </a:t>
            </a:r>
            <a:r>
              <a:rPr lang="en-GB" sz="1800" b="0" dirty="0" smtClean="0">
                <a:solidFill>
                  <a:srgbClr val="0F5494"/>
                </a:solidFill>
              </a:rPr>
              <a:t>taxes, charges, travel </a:t>
            </a:r>
            <a:r>
              <a:rPr lang="en-GB" sz="1800" b="0" dirty="0">
                <a:solidFill>
                  <a:srgbClr val="0F5494"/>
                </a:solidFill>
              </a:rPr>
              <a:t>&amp; </a:t>
            </a:r>
            <a:r>
              <a:rPr lang="en-GB" sz="1800" b="0" dirty="0" smtClean="0">
                <a:solidFill>
                  <a:srgbClr val="0F5494"/>
                </a:solidFill>
              </a:rPr>
              <a:t>subsistence costs)</a:t>
            </a:r>
            <a:endParaRPr lang="en-GB" sz="1800" b="0" dirty="0">
              <a:solidFill>
                <a:srgbClr val="0F5494"/>
              </a:solidFill>
            </a:endParaRPr>
          </a:p>
          <a:p>
            <a:pPr lvl="1" algn="just">
              <a:spcBef>
                <a:spcPct val="20000"/>
              </a:spcBef>
              <a:buClr>
                <a:schemeClr val="accent2"/>
              </a:buClr>
            </a:pPr>
            <a:endParaRPr lang="en-GB" sz="1000" dirty="0">
              <a:solidFill>
                <a:srgbClr val="0F5494"/>
              </a:solidFill>
            </a:endParaRPr>
          </a:p>
          <a:p>
            <a:pPr marL="342900" indent="-342900" algn="just">
              <a:spcBef>
                <a:spcPct val="20000"/>
              </a:spcBef>
              <a:buClr>
                <a:schemeClr val="accent2"/>
              </a:buClr>
              <a:buFontTx/>
              <a:buChar char="•"/>
            </a:pPr>
            <a:r>
              <a:rPr lang="en-GB" sz="2000" b="0" dirty="0">
                <a:solidFill>
                  <a:srgbClr val="0F5494"/>
                </a:solidFill>
              </a:rPr>
              <a:t>Core elements and </a:t>
            </a:r>
            <a:r>
              <a:rPr lang="en-GB" sz="2000" b="0" dirty="0">
                <a:solidFill>
                  <a:srgbClr val="008000"/>
                </a:solidFill>
                <a:latin typeface="+mn-lt"/>
              </a:rPr>
              <a:t>technical / financial management </a:t>
            </a:r>
            <a:r>
              <a:rPr lang="en-GB" sz="2000" b="0" dirty="0">
                <a:solidFill>
                  <a:srgbClr val="0F5494"/>
                </a:solidFill>
              </a:rPr>
              <a:t>of the </a:t>
            </a:r>
            <a:r>
              <a:rPr lang="en-GB" sz="2000" b="0" dirty="0" smtClean="0">
                <a:solidFill>
                  <a:srgbClr val="0F5494"/>
                </a:solidFill>
              </a:rPr>
              <a:t>action </a:t>
            </a:r>
            <a:r>
              <a:rPr lang="en-GB" sz="2000" b="0" dirty="0">
                <a:solidFill>
                  <a:srgbClr val="008000"/>
                </a:solidFill>
                <a:latin typeface="+mn-lt"/>
              </a:rPr>
              <a:t>cannot be </a:t>
            </a:r>
            <a:r>
              <a:rPr lang="en-GB" sz="2000" b="0" dirty="0" smtClean="0">
                <a:solidFill>
                  <a:srgbClr val="008000"/>
                </a:solidFill>
                <a:latin typeface="+mn-lt"/>
              </a:rPr>
              <a:t>subcontracted</a:t>
            </a:r>
            <a:r>
              <a:rPr lang="en-GB" sz="2000" b="0" dirty="0">
                <a:solidFill>
                  <a:srgbClr val="0F5494"/>
                </a:solidFill>
              </a:rPr>
              <a:t>;</a:t>
            </a:r>
          </a:p>
          <a:p>
            <a:pPr marL="342900" indent="-342900" algn="just">
              <a:spcBef>
                <a:spcPct val="20000"/>
              </a:spcBef>
              <a:buClr>
                <a:schemeClr val="accent2"/>
              </a:buClr>
              <a:buFontTx/>
              <a:buChar char="•"/>
            </a:pPr>
            <a:endParaRPr lang="en-GB" sz="1000" dirty="0">
              <a:solidFill>
                <a:srgbClr val="0F5494"/>
              </a:solidFill>
            </a:endParaRPr>
          </a:p>
          <a:p>
            <a:pPr marL="342900" indent="-342900" algn="just">
              <a:spcBef>
                <a:spcPct val="20000"/>
              </a:spcBef>
              <a:buClr>
                <a:schemeClr val="accent2"/>
              </a:buClr>
              <a:buFontTx/>
              <a:buChar char="•"/>
            </a:pPr>
            <a:r>
              <a:rPr lang="en-GB" sz="2000" b="0" dirty="0">
                <a:solidFill>
                  <a:srgbClr val="0F5494"/>
                </a:solidFill>
              </a:rPr>
              <a:t>Tasks subcontracted </a:t>
            </a:r>
            <a:r>
              <a:rPr lang="en-GB" sz="2000" b="0" dirty="0" smtClean="0">
                <a:solidFill>
                  <a:srgbClr val="0F5494"/>
                </a:solidFill>
              </a:rPr>
              <a:t>must be clearly </a:t>
            </a:r>
            <a:r>
              <a:rPr lang="en-GB" sz="2000" b="0" dirty="0">
                <a:solidFill>
                  <a:srgbClr val="0F5494"/>
                </a:solidFill>
              </a:rPr>
              <a:t>set out in</a:t>
            </a:r>
            <a:r>
              <a:rPr lang="en-GB" sz="2000" b="0" dirty="0" smtClean="0">
                <a:solidFill>
                  <a:srgbClr val="0F5494"/>
                </a:solidFill>
              </a:rPr>
              <a:t> Annex 1</a:t>
            </a:r>
            <a:r>
              <a:rPr lang="en-GB" sz="2000" b="0" dirty="0">
                <a:solidFill>
                  <a:srgbClr val="0F5494"/>
                </a:solidFill>
              </a:rPr>
              <a:t>;</a:t>
            </a:r>
            <a:endParaRPr lang="en-GB" sz="2000" b="0" dirty="0" smtClean="0">
              <a:solidFill>
                <a:srgbClr val="0F5494"/>
              </a:solidFill>
            </a:endParaRPr>
          </a:p>
          <a:p>
            <a:pPr marL="342900" indent="-342900" algn="just">
              <a:spcBef>
                <a:spcPct val="20000"/>
              </a:spcBef>
              <a:buClr>
                <a:schemeClr val="accent2"/>
              </a:buClr>
              <a:buFontTx/>
              <a:buChar char="•"/>
            </a:pPr>
            <a:endParaRPr lang="en-GB" sz="1200" b="0" dirty="0">
              <a:solidFill>
                <a:srgbClr val="0F5494"/>
              </a:solidFill>
            </a:endParaRPr>
          </a:p>
          <a:p>
            <a:pPr marL="342900" indent="-342900" algn="just">
              <a:spcBef>
                <a:spcPct val="20000"/>
              </a:spcBef>
              <a:buClr>
                <a:schemeClr val="accent2"/>
              </a:buClr>
              <a:buFontTx/>
              <a:buChar char="•"/>
            </a:pPr>
            <a:r>
              <a:rPr lang="en-GB" sz="2000" b="0" dirty="0" smtClean="0">
                <a:solidFill>
                  <a:srgbClr val="0F5494"/>
                </a:solidFill>
              </a:rPr>
              <a:t>Requirement </a:t>
            </a:r>
            <a:r>
              <a:rPr lang="en-GB" sz="2000" b="0" dirty="0">
                <a:solidFill>
                  <a:srgbClr val="0F5494"/>
                </a:solidFill>
              </a:rPr>
              <a:t>of </a:t>
            </a:r>
            <a:r>
              <a:rPr lang="en-GB" sz="2000" b="0" dirty="0">
                <a:solidFill>
                  <a:srgbClr val="008000"/>
                </a:solidFill>
                <a:latin typeface="+mn-lt"/>
              </a:rPr>
              <a:t>transparency, best value for money </a:t>
            </a:r>
            <a:r>
              <a:rPr lang="en-GB" sz="2000" b="0" dirty="0" smtClean="0">
                <a:solidFill>
                  <a:srgbClr val="0F5494"/>
                </a:solidFill>
              </a:rPr>
              <a:t>and, </a:t>
            </a:r>
            <a:r>
              <a:rPr lang="en-GB" sz="2000" b="0" dirty="0">
                <a:solidFill>
                  <a:srgbClr val="0F5494"/>
                </a:solidFill>
              </a:rPr>
              <a:t>if </a:t>
            </a:r>
            <a:r>
              <a:rPr lang="en-GB" sz="2000" b="0" dirty="0" smtClean="0">
                <a:solidFill>
                  <a:srgbClr val="0F5494"/>
                </a:solidFill>
              </a:rPr>
              <a:t>appropriate, </a:t>
            </a:r>
            <a:r>
              <a:rPr lang="en-GB" sz="2000" b="0" dirty="0">
                <a:solidFill>
                  <a:srgbClr val="0F5494"/>
                </a:solidFill>
              </a:rPr>
              <a:t>lowest price</a:t>
            </a:r>
            <a:r>
              <a:rPr lang="en-GB" sz="2000" b="0" dirty="0" smtClean="0">
                <a:solidFill>
                  <a:srgbClr val="0F5494"/>
                </a:solidFill>
              </a:rPr>
              <a:t>. </a:t>
            </a:r>
            <a:r>
              <a:rPr lang="en-GB" sz="2000" b="0" dirty="0">
                <a:solidFill>
                  <a:srgbClr val="008000"/>
                </a:solidFill>
                <a:latin typeface="+mn-lt"/>
              </a:rPr>
              <a:t>Conflict of interest </a:t>
            </a:r>
            <a:r>
              <a:rPr lang="en-GB" sz="2000" b="0" dirty="0">
                <a:solidFill>
                  <a:srgbClr val="0F5494"/>
                </a:solidFill>
              </a:rPr>
              <a:t>must be </a:t>
            </a:r>
            <a:r>
              <a:rPr lang="en-GB" sz="2000" b="0" dirty="0" smtClean="0">
                <a:solidFill>
                  <a:srgbClr val="0F5494"/>
                </a:solidFill>
              </a:rPr>
              <a:t>avoided</a:t>
            </a:r>
            <a:r>
              <a:rPr lang="en-GB" sz="2000" b="0" dirty="0">
                <a:solidFill>
                  <a:srgbClr val="0F5494"/>
                </a:solidFill>
              </a:rPr>
              <a:t>;</a:t>
            </a:r>
            <a:endParaRPr lang="en-GB" sz="2000" b="0" dirty="0" smtClean="0">
              <a:solidFill>
                <a:srgbClr val="0F5494"/>
              </a:solidFill>
            </a:endParaRPr>
          </a:p>
          <a:p>
            <a:pPr marL="342900" indent="-342900" algn="just">
              <a:spcBef>
                <a:spcPct val="20000"/>
              </a:spcBef>
              <a:buClr>
                <a:schemeClr val="accent2"/>
              </a:buClr>
              <a:buFontTx/>
              <a:buChar char="•"/>
            </a:pPr>
            <a:endParaRPr lang="en-GB" sz="800" b="0" dirty="0" smtClean="0">
              <a:solidFill>
                <a:srgbClr val="0F5494"/>
              </a:solidFill>
            </a:endParaRPr>
          </a:p>
          <a:p>
            <a:pPr marL="342900" indent="-342900" algn="just">
              <a:spcBef>
                <a:spcPct val="20000"/>
              </a:spcBef>
              <a:buClr>
                <a:schemeClr val="accent2"/>
              </a:buClr>
              <a:buFontTx/>
              <a:buChar char="•"/>
            </a:pPr>
            <a:r>
              <a:rPr lang="en-US" sz="2000" b="0" dirty="0" smtClean="0">
                <a:solidFill>
                  <a:srgbClr val="0F5494"/>
                </a:solidFill>
              </a:rPr>
              <a:t>Documents of procedures applied must be available.</a:t>
            </a:r>
          </a:p>
          <a:p>
            <a:pPr marL="342900" indent="-342900" algn="just">
              <a:spcBef>
                <a:spcPct val="20000"/>
              </a:spcBef>
              <a:buClr>
                <a:schemeClr val="accent2"/>
              </a:buClr>
              <a:buFontTx/>
              <a:buChar char="•"/>
            </a:pPr>
            <a:endParaRPr lang="en-GB" sz="2000" b="0" dirty="0" smtClean="0">
              <a:solidFill>
                <a:srgbClr val="0F5494"/>
              </a:solidFill>
            </a:endParaRPr>
          </a:p>
          <a:p>
            <a:pPr marL="342900" indent="-342900" algn="just">
              <a:spcBef>
                <a:spcPct val="20000"/>
              </a:spcBef>
              <a:buClr>
                <a:schemeClr val="accent2"/>
              </a:buClr>
              <a:buFontTx/>
              <a:buChar char="•"/>
            </a:pPr>
            <a:endParaRPr lang="en-GB" sz="1000" b="0" dirty="0" smtClean="0">
              <a:solidFill>
                <a:srgbClr val="0F5494"/>
              </a:solidFill>
            </a:endParaRPr>
          </a:p>
          <a:p>
            <a:pPr algn="just">
              <a:spcBef>
                <a:spcPct val="20000"/>
              </a:spcBef>
              <a:buClr>
                <a:schemeClr val="accent2"/>
              </a:buClr>
            </a:pPr>
            <a:r>
              <a:rPr lang="en-GB" sz="2000" b="0" dirty="0" smtClean="0">
                <a:solidFill>
                  <a:srgbClr val="0F5494"/>
                </a:solidFill>
              </a:rPr>
              <a:t> </a:t>
            </a:r>
          </a:p>
          <a:p>
            <a:pPr marL="342900" indent="-342900" algn="just">
              <a:spcBef>
                <a:spcPct val="20000"/>
              </a:spcBef>
              <a:buClr>
                <a:schemeClr val="accent2"/>
              </a:buClr>
              <a:buFontTx/>
              <a:buChar char="•"/>
            </a:pPr>
            <a:endParaRPr lang="fr-BE" sz="2000" b="0" dirty="0">
              <a:solidFill>
                <a:srgbClr val="0F5494"/>
              </a:solidFill>
            </a:endParaRPr>
          </a:p>
          <a:p>
            <a:pPr marL="342900" indent="-342900" algn="just">
              <a:spcBef>
                <a:spcPct val="20000"/>
              </a:spcBef>
              <a:buClr>
                <a:schemeClr val="accent2"/>
              </a:buClr>
              <a:buFontTx/>
              <a:buChar char="•"/>
            </a:pPr>
            <a:endParaRPr lang="en-GB" sz="2000" b="0" dirty="0">
              <a:solidFill>
                <a:srgbClr val="0F5494"/>
              </a:solidFill>
            </a:endParaRPr>
          </a:p>
        </p:txBody>
      </p:sp>
      <p:sp>
        <p:nvSpPr>
          <p:cNvPr id="5" name="Rectangle 5"/>
          <p:cNvSpPr txBox="1">
            <a:spLocks noChangeArrowheads="1"/>
          </p:cNvSpPr>
          <p:nvPr/>
        </p:nvSpPr>
        <p:spPr>
          <a:xfrm>
            <a:off x="-108520" y="764704"/>
            <a:ext cx="7543800" cy="962026"/>
          </a:xfrm>
          <a:prstGeom prst="rect">
            <a:avLst/>
          </a:prstGeom>
          <a:noFill/>
          <a:ln/>
        </p:spPr>
        <p:txBody>
          <a:bodyPr lIns="0" tIns="0" rIns="0" bIns="0" anchor="b"/>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US" sz="2400" dirty="0" smtClean="0"/>
              <a:t>Subcontracting – </a:t>
            </a:r>
            <a:r>
              <a:rPr lang="en-US" sz="2400" dirty="0">
                <a:solidFill>
                  <a:srgbClr val="008000"/>
                </a:solidFill>
                <a:latin typeface="+mn-lt"/>
                <a:ea typeface="+mn-ea"/>
                <a:cs typeface="+mn-cs"/>
              </a:rPr>
              <a:t>Article 6.2 / Article 10 </a:t>
            </a:r>
            <a:endParaRPr lang="en-GB" sz="2400" dirty="0">
              <a:solidFill>
                <a:srgbClr val="008000"/>
              </a:solidFill>
              <a:latin typeface="+mn-lt"/>
              <a:ea typeface="+mn-ea"/>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idx="1"/>
          </p:nvPr>
        </p:nvSpPr>
        <p:spPr>
          <a:xfrm>
            <a:off x="467544" y="1952626"/>
            <a:ext cx="8229600" cy="3633788"/>
          </a:xfrm>
          <a:noFill/>
          <a:ln/>
        </p:spPr>
        <p:txBody>
          <a:bodyPr lIns="0" tIns="0" rIns="0" bIns="0"/>
          <a:lstStyle/>
          <a:p>
            <a:pPr marL="0" indent="0" algn="just">
              <a:buNone/>
            </a:pPr>
            <a:r>
              <a:rPr lang="en-US" sz="2000" i="0" dirty="0"/>
              <a:t/>
            </a:r>
            <a:br>
              <a:rPr lang="en-US" sz="2000" i="0" dirty="0"/>
            </a:br>
            <a:r>
              <a:rPr lang="en-GB" sz="2000" i="0" dirty="0" smtClean="0"/>
              <a:t>Travel &amp; subsistence incurred a</a:t>
            </a:r>
            <a:r>
              <a:rPr lang="en-GB" sz="2000" dirty="0" smtClean="0"/>
              <a:t>s costs by the beneficiary</a:t>
            </a:r>
            <a:r>
              <a:rPr lang="en-GB" sz="2000" i="0" dirty="0" smtClean="0"/>
              <a:t> for </a:t>
            </a:r>
            <a:r>
              <a:rPr lang="en-GB" sz="2000" kern="1200" dirty="0">
                <a:solidFill>
                  <a:srgbClr val="008000"/>
                </a:solidFill>
              </a:rPr>
              <a:t>all participants, except subcontractors</a:t>
            </a:r>
            <a:r>
              <a:rPr lang="en-GB" sz="2000" i="0" dirty="0" smtClean="0"/>
              <a:t> shall be claimed here:</a:t>
            </a:r>
          </a:p>
          <a:p>
            <a:pPr lvl="1" algn="just"/>
            <a:r>
              <a:rPr lang="en-GB" b="0" dirty="0">
                <a:ea typeface="+mn-ea"/>
                <a:cs typeface="+mn-cs"/>
              </a:rPr>
              <a:t>Personnel</a:t>
            </a:r>
          </a:p>
          <a:p>
            <a:pPr lvl="1" algn="just"/>
            <a:r>
              <a:rPr lang="en-GB" b="0" dirty="0">
                <a:ea typeface="+mn-ea"/>
                <a:cs typeface="+mn-cs"/>
              </a:rPr>
              <a:t>Collaborating stakeholders</a:t>
            </a:r>
          </a:p>
          <a:p>
            <a:pPr lvl="1" algn="just"/>
            <a:r>
              <a:rPr lang="en-GB" b="0" dirty="0">
                <a:ea typeface="+mn-ea"/>
                <a:cs typeface="+mn-cs"/>
              </a:rPr>
              <a:t>Invited experts, speakers</a:t>
            </a:r>
          </a:p>
          <a:p>
            <a:pPr lvl="1" algn="just"/>
            <a:r>
              <a:rPr lang="en-GB" b="0" dirty="0">
                <a:ea typeface="+mn-ea"/>
                <a:cs typeface="+mn-cs"/>
              </a:rPr>
              <a:t>Board members</a:t>
            </a:r>
          </a:p>
          <a:p>
            <a:pPr lvl="1" algn="just"/>
            <a:r>
              <a:rPr lang="en-GB" b="0" dirty="0">
                <a:ea typeface="+mn-ea"/>
                <a:cs typeface="+mn-cs"/>
              </a:rPr>
              <a:t>Trainees, other participants</a:t>
            </a:r>
          </a:p>
          <a:p>
            <a:pPr marL="457200" lvl="1" indent="0" algn="just">
              <a:buNone/>
            </a:pPr>
            <a:endParaRPr lang="en-GB" sz="1800" b="0" dirty="0" smtClean="0"/>
          </a:p>
          <a:p>
            <a:pPr algn="just">
              <a:spcBef>
                <a:spcPct val="0"/>
              </a:spcBef>
              <a:buClr>
                <a:schemeClr val="accent2"/>
              </a:buClr>
            </a:pPr>
            <a:r>
              <a:rPr lang="en-GB" sz="2000" i="0" dirty="0" smtClean="0"/>
              <a:t>Costs should be in line with the beneficiary's usual practice and rules on travel and subsistence.</a:t>
            </a:r>
          </a:p>
          <a:p>
            <a:pPr algn="just">
              <a:spcBef>
                <a:spcPct val="0"/>
              </a:spcBef>
              <a:buClr>
                <a:schemeClr val="accent2"/>
              </a:buClr>
            </a:pPr>
            <a:endParaRPr lang="fr-BE" sz="2000" dirty="0" smtClean="0"/>
          </a:p>
          <a:p>
            <a:pPr lvl="1" algn="just">
              <a:buClr>
                <a:schemeClr val="accent2"/>
              </a:buClr>
              <a:buFontTx/>
              <a:buNone/>
            </a:pPr>
            <a:endParaRPr lang="en-GB" sz="1800" b="0" i="1" dirty="0" smtClean="0"/>
          </a:p>
        </p:txBody>
      </p:sp>
      <p:sp>
        <p:nvSpPr>
          <p:cNvPr id="5" name="Rectangle 5"/>
          <p:cNvSpPr txBox="1">
            <a:spLocks noChangeArrowheads="1"/>
          </p:cNvSpPr>
          <p:nvPr/>
        </p:nvSpPr>
        <p:spPr>
          <a:xfrm>
            <a:off x="0" y="838200"/>
            <a:ext cx="7543800" cy="962026"/>
          </a:xfrm>
          <a:prstGeom prst="rect">
            <a:avLst/>
          </a:prstGeom>
          <a:noFill/>
          <a:ln/>
        </p:spPr>
        <p:txBody>
          <a:bodyPr lIns="0" tIns="0" rIns="0" bIns="0" anchor="b"/>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US" sz="2400" dirty="0" smtClean="0"/>
              <a:t>Travel and subsistence – </a:t>
            </a:r>
            <a:r>
              <a:rPr lang="en-US" sz="2400" dirty="0">
                <a:solidFill>
                  <a:srgbClr val="008000"/>
                </a:solidFill>
                <a:latin typeface="+mn-lt"/>
                <a:ea typeface="+mn-ea"/>
                <a:cs typeface="+mn-cs"/>
              </a:rPr>
              <a:t>Article 6.2</a:t>
            </a:r>
            <a:endParaRPr lang="en-GB" sz="2400" dirty="0">
              <a:solidFill>
                <a:srgbClr val="008000"/>
              </a:solidFill>
              <a:latin typeface="+mn-lt"/>
              <a:ea typeface="+mn-ea"/>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Grp="1" noChangeArrowheads="1"/>
          </p:cNvSpPr>
          <p:nvPr>
            <p:ph idx="1"/>
          </p:nvPr>
        </p:nvSpPr>
        <p:spPr>
          <a:xfrm>
            <a:off x="323528" y="1988840"/>
            <a:ext cx="8424936" cy="3633788"/>
          </a:xfrm>
          <a:noFill/>
          <a:ln/>
        </p:spPr>
        <p:txBody>
          <a:bodyPr lIns="0" tIns="0" rIns="0" bIns="0"/>
          <a:lstStyle/>
          <a:p>
            <a:pPr algn="just">
              <a:lnSpc>
                <a:spcPct val="90000"/>
              </a:lnSpc>
            </a:pPr>
            <a:r>
              <a:rPr lang="en-GB" sz="2000" b="1" i="0" dirty="0" smtClean="0"/>
              <a:t>Specific equipment </a:t>
            </a:r>
            <a:r>
              <a:rPr lang="en-GB" sz="2000" i="0" dirty="0" smtClean="0"/>
              <a:t>(software, PC, laptop, fee for licence, etc.) necessary for the action</a:t>
            </a:r>
          </a:p>
          <a:p>
            <a:pPr algn="just">
              <a:lnSpc>
                <a:spcPct val="90000"/>
              </a:lnSpc>
            </a:pPr>
            <a:endParaRPr lang="en-GB" sz="2000" i="0" dirty="0" smtClean="0"/>
          </a:p>
          <a:p>
            <a:pPr algn="just">
              <a:lnSpc>
                <a:spcPct val="90000"/>
              </a:lnSpc>
            </a:pPr>
            <a:r>
              <a:rPr lang="en-GB" sz="2000" b="1" i="0" dirty="0" smtClean="0"/>
              <a:t>Costs eligible</a:t>
            </a:r>
            <a:r>
              <a:rPr lang="en-GB" sz="2000" i="0" dirty="0" smtClean="0"/>
              <a:t>:</a:t>
            </a:r>
          </a:p>
          <a:p>
            <a:pPr lvl="1" algn="just">
              <a:lnSpc>
                <a:spcPct val="90000"/>
              </a:lnSpc>
            </a:pPr>
            <a:r>
              <a:rPr lang="en-GB" b="0" dirty="0">
                <a:ea typeface="+mn-ea"/>
                <a:cs typeface="+mn-cs"/>
              </a:rPr>
              <a:t>Portion of </a:t>
            </a:r>
            <a:r>
              <a:rPr lang="en-GB" kern="1200" dirty="0">
                <a:solidFill>
                  <a:srgbClr val="008000"/>
                </a:solidFill>
                <a:ea typeface="+mn-ea"/>
                <a:cs typeface="+mn-cs"/>
              </a:rPr>
              <a:t>equipment's depreciation costs </a:t>
            </a:r>
            <a:r>
              <a:rPr lang="en-GB" b="0" dirty="0">
                <a:ea typeface="+mn-ea"/>
                <a:cs typeface="+mn-cs"/>
              </a:rPr>
              <a:t>only, for the period of the action, if recorded in the beneficiary's accounts. Purchase and depreciation is in accordance with international accounting principles and the beneficiary's usual accounting practices.</a:t>
            </a:r>
          </a:p>
          <a:p>
            <a:pPr lvl="1" algn="just">
              <a:lnSpc>
                <a:spcPct val="90000"/>
              </a:lnSpc>
            </a:pPr>
            <a:r>
              <a:rPr lang="en-GB" b="0" dirty="0">
                <a:ea typeface="+mn-ea"/>
                <a:cs typeface="+mn-cs"/>
              </a:rPr>
              <a:t>Costs of </a:t>
            </a:r>
            <a:r>
              <a:rPr lang="en-GB" kern="1200" dirty="0">
                <a:solidFill>
                  <a:srgbClr val="008000"/>
                </a:solidFill>
                <a:ea typeface="+mn-ea"/>
                <a:cs typeface="+mn-cs"/>
              </a:rPr>
              <a:t>renting</a:t>
            </a:r>
            <a:r>
              <a:rPr lang="en-GB" b="0" dirty="0">
                <a:ea typeface="+mn-ea"/>
                <a:cs typeface="+mn-cs"/>
              </a:rPr>
              <a:t> equipment</a:t>
            </a:r>
          </a:p>
          <a:p>
            <a:pPr lvl="1" algn="just">
              <a:lnSpc>
                <a:spcPct val="90000"/>
              </a:lnSpc>
            </a:pPr>
            <a:r>
              <a:rPr lang="en-GB" b="0" dirty="0">
                <a:ea typeface="+mn-ea"/>
                <a:cs typeface="+mn-cs"/>
              </a:rPr>
              <a:t>Cost of </a:t>
            </a:r>
            <a:r>
              <a:rPr lang="en-GB" kern="1200" dirty="0">
                <a:solidFill>
                  <a:srgbClr val="008000"/>
                </a:solidFill>
                <a:ea typeface="+mn-ea"/>
                <a:cs typeface="+mn-cs"/>
              </a:rPr>
              <a:t>leasing</a:t>
            </a:r>
            <a:r>
              <a:rPr lang="en-GB" b="0" dirty="0">
                <a:ea typeface="+mn-ea"/>
                <a:cs typeface="+mn-cs"/>
              </a:rPr>
              <a:t> equipment (excluding financing costs)</a:t>
            </a:r>
          </a:p>
          <a:p>
            <a:pPr marL="457200" lvl="1" indent="0" algn="just">
              <a:lnSpc>
                <a:spcPct val="90000"/>
              </a:lnSpc>
              <a:buNone/>
            </a:pPr>
            <a:endParaRPr lang="en-GB" i="1" dirty="0" smtClean="0"/>
          </a:p>
          <a:p>
            <a:pPr algn="just">
              <a:lnSpc>
                <a:spcPct val="90000"/>
              </a:lnSpc>
            </a:pPr>
            <a:r>
              <a:rPr lang="en-GB" sz="2000" i="0" dirty="0" smtClean="0"/>
              <a:t>Common software (Microsoft Office, Excel, Word,) are part of Indirect Costs</a:t>
            </a:r>
          </a:p>
          <a:p>
            <a:pPr algn="just">
              <a:lnSpc>
                <a:spcPct val="90000"/>
              </a:lnSpc>
            </a:pPr>
            <a:endParaRPr lang="fr-BE" sz="2000" dirty="0"/>
          </a:p>
          <a:p>
            <a:pPr marL="0" indent="0" algn="just">
              <a:lnSpc>
                <a:spcPct val="90000"/>
              </a:lnSpc>
              <a:buNone/>
            </a:pPr>
            <a:r>
              <a:rPr lang="en-GB" sz="2000" dirty="0" smtClean="0"/>
              <a:t> </a:t>
            </a:r>
            <a:endParaRPr lang="en-GB" sz="2000" i="0" dirty="0"/>
          </a:p>
        </p:txBody>
      </p:sp>
      <p:sp>
        <p:nvSpPr>
          <p:cNvPr id="5" name="Rectangle 5"/>
          <p:cNvSpPr txBox="1">
            <a:spLocks noChangeArrowheads="1"/>
          </p:cNvSpPr>
          <p:nvPr/>
        </p:nvSpPr>
        <p:spPr>
          <a:xfrm>
            <a:off x="0" y="790574"/>
            <a:ext cx="7543800" cy="962026"/>
          </a:xfrm>
          <a:prstGeom prst="rect">
            <a:avLst/>
          </a:prstGeom>
          <a:noFill/>
          <a:ln/>
        </p:spPr>
        <p:txBody>
          <a:bodyPr lIns="0" tIns="0" rIns="0" bIns="0" anchor="b"/>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US" sz="2400" dirty="0" smtClean="0"/>
              <a:t>Equipment – </a:t>
            </a:r>
            <a:r>
              <a:rPr lang="en-US" sz="2400" dirty="0">
                <a:solidFill>
                  <a:srgbClr val="008000"/>
                </a:solidFill>
                <a:latin typeface="+mn-lt"/>
                <a:ea typeface="+mn-ea"/>
                <a:cs typeface="+mn-cs"/>
              </a:rPr>
              <a:t>Article 6.2</a:t>
            </a:r>
            <a:endParaRPr lang="en-GB" sz="2400" dirty="0">
              <a:solidFill>
                <a:srgbClr val="008000"/>
              </a:solidFill>
              <a:latin typeface="+mn-lt"/>
              <a:ea typeface="+mn-ea"/>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idx="1"/>
          </p:nvPr>
        </p:nvSpPr>
        <p:spPr>
          <a:xfrm>
            <a:off x="251520" y="1875656"/>
            <a:ext cx="8640960" cy="4145632"/>
          </a:xfrm>
          <a:noFill/>
          <a:ln/>
        </p:spPr>
        <p:txBody>
          <a:bodyPr lIns="0" tIns="0" rIns="0" bIns="0"/>
          <a:lstStyle/>
          <a:p>
            <a:pPr algn="just"/>
            <a:endParaRPr lang="en-GB" sz="1200" i="0" dirty="0" smtClean="0"/>
          </a:p>
          <a:p>
            <a:pPr algn="just"/>
            <a:r>
              <a:rPr lang="en-GB" sz="2000" dirty="0" smtClean="0"/>
              <a:t>Must be directly linked to the action</a:t>
            </a:r>
          </a:p>
          <a:p>
            <a:pPr algn="just">
              <a:buNone/>
            </a:pPr>
            <a:endParaRPr lang="en-GB" sz="800" i="0" dirty="0" smtClean="0"/>
          </a:p>
          <a:p>
            <a:pPr algn="just"/>
            <a:r>
              <a:rPr lang="en-GB" sz="2000" i="0" dirty="0" smtClean="0"/>
              <a:t>Requirement of </a:t>
            </a:r>
            <a:r>
              <a:rPr lang="en-GB" sz="2000" kern="1200" dirty="0">
                <a:solidFill>
                  <a:srgbClr val="008000"/>
                </a:solidFill>
              </a:rPr>
              <a:t>transparency, best value for money </a:t>
            </a:r>
            <a:r>
              <a:rPr lang="en-GB" sz="2000" i="0" dirty="0" smtClean="0"/>
              <a:t>and, if appropriate, lowest price. </a:t>
            </a:r>
            <a:r>
              <a:rPr lang="en-GB" sz="2000" kern="1200" dirty="0">
                <a:solidFill>
                  <a:srgbClr val="008000"/>
                </a:solidFill>
              </a:rPr>
              <a:t>Conflict of interest </a:t>
            </a:r>
            <a:r>
              <a:rPr lang="en-GB" sz="2000" dirty="0"/>
              <a:t>must be avoided</a:t>
            </a:r>
            <a:r>
              <a:rPr lang="en-GB" sz="2000" i="0" dirty="0" smtClean="0"/>
              <a:t>.</a:t>
            </a:r>
          </a:p>
          <a:p>
            <a:pPr marL="457200" lvl="1" indent="0" algn="just">
              <a:buNone/>
            </a:pPr>
            <a:endParaRPr lang="en-GB" sz="800" dirty="0" smtClean="0"/>
          </a:p>
          <a:p>
            <a:pPr algn="just"/>
            <a:r>
              <a:rPr lang="en-GB" sz="1800" i="0" dirty="0" smtClean="0"/>
              <a:t>Examples</a:t>
            </a:r>
          </a:p>
          <a:p>
            <a:pPr lvl="1" algn="just"/>
            <a:r>
              <a:rPr lang="en-GB" sz="1800" b="0" dirty="0" smtClean="0"/>
              <a:t>Dissemination of information; </a:t>
            </a:r>
          </a:p>
          <a:p>
            <a:pPr lvl="1" algn="just"/>
            <a:r>
              <a:rPr lang="en-GB" sz="1800" b="0" dirty="0" smtClean="0"/>
              <a:t>Specific evaluation of the action;</a:t>
            </a:r>
          </a:p>
          <a:p>
            <a:pPr lvl="1" algn="just"/>
            <a:r>
              <a:rPr lang="en-GB" sz="1800" b="0" dirty="0" smtClean="0"/>
              <a:t>Certificates of financial statements;</a:t>
            </a:r>
          </a:p>
          <a:p>
            <a:pPr lvl="1" algn="just"/>
            <a:r>
              <a:rPr lang="en-GB" sz="1800" b="0" dirty="0" smtClean="0"/>
              <a:t>Translations, reproduction of reports;</a:t>
            </a:r>
          </a:p>
          <a:p>
            <a:pPr lvl="1" algn="just"/>
            <a:r>
              <a:rPr lang="en-GB" sz="1800" b="0" dirty="0" smtClean="0"/>
              <a:t>Consumables and supplies (excluding general office supply);</a:t>
            </a:r>
          </a:p>
          <a:p>
            <a:pPr lvl="1" algn="just"/>
            <a:r>
              <a:rPr lang="en-GB" sz="1800" b="0" dirty="0" smtClean="0"/>
              <a:t>Conference fees, costs related to meetings / events;</a:t>
            </a:r>
          </a:p>
          <a:p>
            <a:pPr lvl="1" algn="just"/>
            <a:r>
              <a:rPr lang="en-GB" sz="1800" b="0" dirty="0" smtClean="0"/>
              <a:t>Bank charges (please refer to Article 16.9);</a:t>
            </a:r>
          </a:p>
          <a:p>
            <a:pPr lvl="1" algn="just"/>
            <a:r>
              <a:rPr lang="en-GB" sz="1800" b="0" dirty="0" smtClean="0"/>
              <a:t>Cost of financial guarantee, if applicable.</a:t>
            </a:r>
            <a:endParaRPr lang="en-GB" sz="1800" b="0" dirty="0"/>
          </a:p>
        </p:txBody>
      </p:sp>
      <p:sp>
        <p:nvSpPr>
          <p:cNvPr id="5" name="Rectangle 5"/>
          <p:cNvSpPr txBox="1">
            <a:spLocks noChangeArrowheads="1"/>
          </p:cNvSpPr>
          <p:nvPr/>
        </p:nvSpPr>
        <p:spPr>
          <a:xfrm>
            <a:off x="-99120" y="1026814"/>
            <a:ext cx="8991600" cy="962026"/>
          </a:xfrm>
          <a:prstGeom prst="rect">
            <a:avLst/>
          </a:prstGeom>
          <a:noFill/>
          <a:ln/>
        </p:spPr>
        <p:txBody>
          <a:bodyPr lIns="0" tIns="0" rIns="0" bIns="0" anchor="b"/>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US" sz="2400" dirty="0" smtClean="0"/>
              <a:t>Other goods and services – </a:t>
            </a:r>
            <a:r>
              <a:rPr lang="en-US" sz="2400" dirty="0">
                <a:solidFill>
                  <a:srgbClr val="008000"/>
                </a:solidFill>
                <a:latin typeface="+mn-lt"/>
                <a:ea typeface="+mn-ea"/>
                <a:cs typeface="+mn-cs"/>
              </a:rPr>
              <a:t>Article 6.2 / Article </a:t>
            </a:r>
            <a:r>
              <a:rPr lang="en-US" sz="2400" dirty="0" smtClean="0">
                <a:solidFill>
                  <a:srgbClr val="008000"/>
                </a:solidFill>
                <a:latin typeface="+mn-lt"/>
                <a:ea typeface="+mn-ea"/>
                <a:cs typeface="+mn-cs"/>
              </a:rPr>
              <a:t>9 / Article 16.9 </a:t>
            </a:r>
            <a:endParaRPr lang="en-GB" sz="2400" dirty="0">
              <a:solidFill>
                <a:srgbClr val="008000"/>
              </a:solidFill>
              <a:latin typeface="+mn-lt"/>
              <a:ea typeface="+mn-ea"/>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241176" y="2079576"/>
            <a:ext cx="8750424" cy="4085728"/>
          </a:xfrm>
        </p:spPr>
        <p:txBody>
          <a:bodyPr/>
          <a:lstStyle/>
          <a:p>
            <a:pPr algn="just" eaLnBrk="1" hangingPunct="1">
              <a:buFont typeface="Verdana" panose="020B0604030504040204" pitchFamily="34" charset="0"/>
              <a:buChar char="•"/>
              <a:defRPr/>
            </a:pPr>
            <a:r>
              <a:rPr lang="en-US" sz="2000" b="1" dirty="0" smtClean="0">
                <a:solidFill>
                  <a:srgbClr val="008000"/>
                </a:solidFill>
              </a:rPr>
              <a:t>Have a link (legal / capital) with one of the beneficiaries</a:t>
            </a:r>
          </a:p>
          <a:p>
            <a:pPr lvl="1" algn="just">
              <a:buFont typeface="Verdana" panose="020B0604030504040204" pitchFamily="34" charset="0"/>
              <a:buChar char="•"/>
              <a:defRPr/>
            </a:pPr>
            <a:endParaRPr lang="en-US" sz="1200" b="1" dirty="0" smtClean="0">
              <a:solidFill>
                <a:srgbClr val="008000"/>
              </a:solidFill>
            </a:endParaRPr>
          </a:p>
          <a:p>
            <a:pPr algn="just" eaLnBrk="1" hangingPunct="1">
              <a:buFont typeface="Verdana" panose="020B0604030504040204" pitchFamily="34" charset="0"/>
              <a:buChar char="•"/>
              <a:defRPr/>
            </a:pPr>
            <a:r>
              <a:rPr lang="en-US" sz="2000" dirty="0" smtClean="0"/>
              <a:t>They may implement the action tasks attributed to them:</a:t>
            </a:r>
          </a:p>
          <a:p>
            <a:pPr lvl="1" algn="just">
              <a:defRPr/>
            </a:pPr>
            <a:r>
              <a:rPr lang="en-US" sz="1800" b="0" dirty="0" smtClean="0"/>
              <a:t>They must be listed as </a:t>
            </a:r>
            <a:r>
              <a:rPr lang="en-US" sz="1800" b="0" u="sng" dirty="0" smtClean="0"/>
              <a:t>linked</a:t>
            </a:r>
            <a:r>
              <a:rPr lang="en-US" sz="1800" b="0" dirty="0" smtClean="0"/>
              <a:t> to a beneficiary in the grant agreement</a:t>
            </a:r>
            <a:endParaRPr lang="en-US" sz="1800" b="0" i="1" dirty="0" smtClean="0"/>
          </a:p>
          <a:p>
            <a:pPr marL="457200" lvl="1" indent="0" algn="just">
              <a:defRPr/>
            </a:pPr>
            <a:endParaRPr lang="en-US" sz="800" b="0" i="1" dirty="0" smtClean="0"/>
          </a:p>
          <a:p>
            <a:pPr lvl="1" algn="just">
              <a:defRPr/>
            </a:pPr>
            <a:r>
              <a:rPr lang="en-US" sz="1800" b="0" dirty="0" smtClean="0"/>
              <a:t>They may declare as eligible the costs they incur for implementing the action tasks in accordance with grant eligibility criteria/conditions</a:t>
            </a:r>
          </a:p>
          <a:p>
            <a:pPr lvl="1" algn="just">
              <a:defRPr/>
            </a:pPr>
            <a:endParaRPr lang="en-US" sz="800" b="0" dirty="0" smtClean="0"/>
          </a:p>
          <a:p>
            <a:pPr lvl="1" algn="just">
              <a:defRPr/>
            </a:pPr>
            <a:r>
              <a:rPr lang="en-US" sz="1800" b="0" dirty="0" smtClean="0"/>
              <a:t>They do NOT sign the grant agreement</a:t>
            </a:r>
          </a:p>
          <a:p>
            <a:pPr marL="457200" lvl="1" indent="0" algn="just" eaLnBrk="1" hangingPunct="1">
              <a:buFontTx/>
              <a:buNone/>
              <a:defRPr/>
            </a:pPr>
            <a:endParaRPr lang="en-US" sz="800" b="0" dirty="0" smtClean="0"/>
          </a:p>
          <a:p>
            <a:pPr algn="just" eaLnBrk="1" hangingPunct="1">
              <a:buFont typeface="Verdana" panose="020B0604030504040204" pitchFamily="34" charset="0"/>
              <a:buChar char="•"/>
              <a:defRPr/>
            </a:pPr>
            <a:r>
              <a:rPr lang="en-US" sz="2000" b="1" dirty="0" smtClean="0">
                <a:solidFill>
                  <a:srgbClr val="008000"/>
                </a:solidFill>
              </a:rPr>
              <a:t>Beneficiaries </a:t>
            </a:r>
            <a:r>
              <a:rPr lang="en-US" sz="2000" dirty="0" smtClean="0"/>
              <a:t>must ensure that their </a:t>
            </a:r>
            <a:r>
              <a:rPr lang="en-US" sz="2000" b="1" dirty="0" smtClean="0"/>
              <a:t>obligations</a:t>
            </a:r>
            <a:r>
              <a:rPr lang="en-US" sz="2000" dirty="0" smtClean="0"/>
              <a:t> under the grant agreement </a:t>
            </a:r>
            <a:r>
              <a:rPr lang="en-US" sz="2000" b="1" dirty="0" smtClean="0"/>
              <a:t>also apply to their affiliated entities.</a:t>
            </a:r>
          </a:p>
          <a:p>
            <a:pPr algn="just"/>
            <a:endParaRPr lang="en-GB" dirty="0"/>
          </a:p>
        </p:txBody>
      </p:sp>
      <p:sp>
        <p:nvSpPr>
          <p:cNvPr id="6" name="Rectangle 5"/>
          <p:cNvSpPr txBox="1">
            <a:spLocks noChangeArrowheads="1"/>
          </p:cNvSpPr>
          <p:nvPr/>
        </p:nvSpPr>
        <p:spPr>
          <a:xfrm>
            <a:off x="0" y="762000"/>
            <a:ext cx="8991600" cy="962026"/>
          </a:xfrm>
          <a:prstGeom prst="rect">
            <a:avLst/>
          </a:prstGeom>
          <a:noFill/>
          <a:ln/>
        </p:spPr>
        <p:txBody>
          <a:bodyPr lIns="0" tIns="0" rIns="0" bIns="0" anchor="b"/>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US" sz="2400" dirty="0" smtClean="0"/>
              <a:t>Affiliated entities – </a:t>
            </a:r>
            <a:r>
              <a:rPr lang="en-US" sz="2400" dirty="0">
                <a:solidFill>
                  <a:srgbClr val="008000"/>
                </a:solidFill>
                <a:latin typeface="+mn-lt"/>
                <a:ea typeface="+mn-ea"/>
                <a:cs typeface="+mn-cs"/>
              </a:rPr>
              <a:t>Article 6.3 / Article 11 </a:t>
            </a:r>
            <a:endParaRPr lang="en-GB" sz="2400" dirty="0">
              <a:solidFill>
                <a:srgbClr val="008000"/>
              </a:solidFill>
              <a:latin typeface="+mn-lt"/>
              <a:ea typeface="+mn-ea"/>
              <a:cs typeface="+mn-cs"/>
            </a:endParaRPr>
          </a:p>
        </p:txBody>
      </p:sp>
    </p:spTree>
    <p:extLst>
      <p:ext uri="{BB962C8B-B14F-4D97-AF65-F5344CB8AC3E}">
        <p14:creationId xmlns:p14="http://schemas.microsoft.com/office/powerpoint/2010/main" val="4237139541"/>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79512" y="1844824"/>
            <a:ext cx="8750424" cy="4248472"/>
          </a:xfrm>
        </p:spPr>
        <p:txBody>
          <a:bodyPr/>
          <a:lstStyle/>
          <a:p>
            <a:pPr algn="just" eaLnBrk="1" hangingPunct="1">
              <a:buFont typeface="Verdana" panose="020B0604030504040204" pitchFamily="34" charset="0"/>
              <a:buChar char="•"/>
              <a:defRPr/>
            </a:pPr>
            <a:r>
              <a:rPr lang="en-US" sz="1800" b="1" dirty="0" smtClean="0">
                <a:solidFill>
                  <a:srgbClr val="008000"/>
                </a:solidFill>
              </a:rPr>
              <a:t>Financial statements must be drafted in EURO.</a:t>
            </a:r>
          </a:p>
          <a:p>
            <a:pPr lvl="1" algn="just">
              <a:buFont typeface="Verdana" panose="020B0604030504040204" pitchFamily="34" charset="0"/>
              <a:buChar char="•"/>
              <a:defRPr/>
            </a:pPr>
            <a:endParaRPr lang="en-US" sz="800" b="1" dirty="0" smtClean="0">
              <a:solidFill>
                <a:srgbClr val="008000"/>
              </a:solidFill>
            </a:endParaRPr>
          </a:p>
          <a:p>
            <a:pPr algn="just" eaLnBrk="1" hangingPunct="1">
              <a:buFont typeface="Verdana" panose="020B0604030504040204" pitchFamily="34" charset="0"/>
              <a:buChar char="•"/>
              <a:defRPr/>
            </a:pPr>
            <a:r>
              <a:rPr lang="en-US" sz="1800" dirty="0" smtClean="0"/>
              <a:t>Beneficiaries with accounting established in another currency must converts costs at the </a:t>
            </a:r>
            <a:r>
              <a:rPr lang="en-US" sz="1800" b="1" dirty="0">
                <a:solidFill>
                  <a:srgbClr val="008000"/>
                </a:solidFill>
              </a:rPr>
              <a:t>average</a:t>
            </a:r>
            <a:r>
              <a:rPr lang="en-US" sz="1800" dirty="0" smtClean="0"/>
              <a:t> </a:t>
            </a:r>
            <a:r>
              <a:rPr lang="en-US" sz="1800" b="1" dirty="0">
                <a:solidFill>
                  <a:srgbClr val="008000"/>
                </a:solidFill>
              </a:rPr>
              <a:t>of the </a:t>
            </a:r>
            <a:r>
              <a:rPr lang="en-US" sz="1800" b="1" u="sng" dirty="0">
                <a:solidFill>
                  <a:srgbClr val="008000"/>
                </a:solidFill>
              </a:rPr>
              <a:t>daily exchange rates</a:t>
            </a:r>
            <a:r>
              <a:rPr lang="en-US" sz="1800" b="1" dirty="0">
                <a:solidFill>
                  <a:srgbClr val="008000"/>
                </a:solidFill>
              </a:rPr>
              <a:t> </a:t>
            </a:r>
            <a:r>
              <a:rPr lang="en-US" sz="1800" dirty="0" smtClean="0"/>
              <a:t>published in the Official Journal of the EU calculated </a:t>
            </a:r>
            <a:r>
              <a:rPr lang="en-US" sz="1800" b="1" dirty="0">
                <a:solidFill>
                  <a:srgbClr val="008000"/>
                </a:solidFill>
              </a:rPr>
              <a:t>over the corresponding reporting period</a:t>
            </a:r>
            <a:r>
              <a:rPr lang="en-US" sz="1800" dirty="0" smtClean="0"/>
              <a:t>.</a:t>
            </a:r>
          </a:p>
          <a:p>
            <a:pPr lvl="1" algn="just">
              <a:buFont typeface="Verdana" panose="020B0604030504040204" pitchFamily="34" charset="0"/>
              <a:buChar char="•"/>
              <a:defRPr/>
            </a:pPr>
            <a:endParaRPr lang="en-US" sz="1400" b="0" dirty="0"/>
          </a:p>
          <a:p>
            <a:pPr lvl="1" algn="just">
              <a:buFont typeface="Verdana" panose="020B0604030504040204" pitchFamily="34" charset="0"/>
              <a:buChar char="•"/>
              <a:defRPr/>
            </a:pPr>
            <a:r>
              <a:rPr lang="en-US" sz="1800" dirty="0">
                <a:solidFill>
                  <a:srgbClr val="008000"/>
                </a:solidFill>
                <a:ea typeface="+mn-ea"/>
                <a:cs typeface="+mn-cs"/>
              </a:rPr>
              <a:t>In practice </a:t>
            </a:r>
            <a:r>
              <a:rPr lang="en-US" sz="1800" b="0" dirty="0" smtClean="0">
                <a:ea typeface="+mn-ea"/>
                <a:cs typeface="+mn-cs"/>
              </a:rPr>
              <a:t>average of exchange rates for currencies concerned are on</a:t>
            </a:r>
            <a:r>
              <a:rPr lang="en-US" sz="1800" dirty="0" smtClean="0">
                <a:ea typeface="+mn-ea"/>
                <a:cs typeface="+mn-cs"/>
              </a:rPr>
              <a:t> </a:t>
            </a:r>
            <a:r>
              <a:rPr lang="en-US" sz="1800" dirty="0">
                <a:solidFill>
                  <a:srgbClr val="008000"/>
                </a:solidFill>
                <a:ea typeface="+mn-ea"/>
                <a:cs typeface="+mn-cs"/>
              </a:rPr>
              <a:t>ECB </a:t>
            </a:r>
            <a:r>
              <a:rPr lang="en-US" sz="1800" dirty="0" smtClean="0">
                <a:solidFill>
                  <a:srgbClr val="008000"/>
                </a:solidFill>
                <a:ea typeface="+mn-ea"/>
                <a:cs typeface="+mn-cs"/>
              </a:rPr>
              <a:t>website </a:t>
            </a:r>
            <a:r>
              <a:rPr lang="en-US" sz="1800" b="0" dirty="0">
                <a:ea typeface="+mn-ea"/>
                <a:cs typeface="+mn-cs"/>
              </a:rPr>
              <a:t>– instructions in the following slides</a:t>
            </a:r>
          </a:p>
          <a:p>
            <a:pPr marL="457200" lvl="1" indent="0" algn="just">
              <a:buNone/>
              <a:defRPr/>
            </a:pPr>
            <a:endParaRPr lang="en-US" sz="1800" dirty="0" smtClean="0">
              <a:solidFill>
                <a:srgbClr val="008000"/>
              </a:solidFill>
              <a:ea typeface="+mn-ea"/>
              <a:cs typeface="+mn-cs"/>
            </a:endParaRPr>
          </a:p>
          <a:p>
            <a:pPr lvl="1" algn="just">
              <a:buFont typeface="Verdana" panose="020B0604030504040204" pitchFamily="34" charset="0"/>
              <a:buChar char="•"/>
              <a:defRPr/>
            </a:pPr>
            <a:r>
              <a:rPr lang="en-US" sz="1800" dirty="0" smtClean="0">
                <a:solidFill>
                  <a:srgbClr val="FF0000"/>
                </a:solidFill>
                <a:ea typeface="+mn-ea"/>
                <a:cs typeface="+mn-cs"/>
              </a:rPr>
              <a:t>https</a:t>
            </a:r>
            <a:r>
              <a:rPr lang="en-US" sz="1800" dirty="0">
                <a:solidFill>
                  <a:srgbClr val="FF0000"/>
                </a:solidFill>
                <a:ea typeface="+mn-ea"/>
                <a:cs typeface="+mn-cs"/>
              </a:rPr>
              <a:t>://www.ecb.europa.eu/stats/exchange/eurofxref/html/index.en.html</a:t>
            </a:r>
          </a:p>
          <a:p>
            <a:pPr marL="457200" lvl="1" indent="0" algn="just" eaLnBrk="1" hangingPunct="1">
              <a:buFontTx/>
              <a:buNone/>
              <a:defRPr/>
            </a:pPr>
            <a:endParaRPr lang="en-US" sz="800" b="0" dirty="0" smtClean="0"/>
          </a:p>
          <a:p>
            <a:pPr algn="just" eaLnBrk="1" hangingPunct="1">
              <a:buFont typeface="Verdana" panose="020B0604030504040204" pitchFamily="34" charset="0"/>
              <a:buChar char="•"/>
              <a:defRPr/>
            </a:pPr>
            <a:endParaRPr lang="en-US" sz="800" dirty="0"/>
          </a:p>
          <a:p>
            <a:pPr algn="just" eaLnBrk="1" hangingPunct="1">
              <a:buFont typeface="Verdana" panose="020B0604030504040204" pitchFamily="34" charset="0"/>
              <a:buChar char="•"/>
              <a:defRPr/>
            </a:pPr>
            <a:r>
              <a:rPr lang="en-US" sz="1800" dirty="0" smtClean="0"/>
              <a:t>Beneficiaries with accounts established in euro must convert costs incurred in another currency into euro according their usual accounting policies.</a:t>
            </a:r>
          </a:p>
          <a:p>
            <a:pPr algn="just" eaLnBrk="1" hangingPunct="1">
              <a:buFont typeface="Verdana" panose="020B0604030504040204" pitchFamily="34" charset="0"/>
              <a:buChar char="•"/>
              <a:defRPr/>
            </a:pPr>
            <a:endParaRPr lang="en-US" sz="800" dirty="0"/>
          </a:p>
          <a:p>
            <a:pPr marL="0" indent="0" algn="just" eaLnBrk="1" hangingPunct="1">
              <a:buNone/>
              <a:defRPr/>
            </a:pPr>
            <a:endParaRPr lang="en-US" sz="1800" dirty="0"/>
          </a:p>
        </p:txBody>
      </p:sp>
      <p:sp>
        <p:nvSpPr>
          <p:cNvPr id="5" name="Rectangle 5"/>
          <p:cNvSpPr txBox="1">
            <a:spLocks noChangeArrowheads="1"/>
          </p:cNvSpPr>
          <p:nvPr/>
        </p:nvSpPr>
        <p:spPr>
          <a:xfrm>
            <a:off x="-180528" y="1147787"/>
            <a:ext cx="8991600" cy="481013"/>
          </a:xfrm>
          <a:prstGeom prst="rect">
            <a:avLst/>
          </a:prstGeom>
          <a:noFill/>
          <a:ln/>
        </p:spPr>
        <p:txBody>
          <a:bodyPr lIns="0" tIns="0" rIns="0" bIns="0" anchor="b"/>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US" sz="2400" dirty="0" smtClean="0"/>
              <a:t>Currency, conversion into EURO – </a:t>
            </a:r>
            <a:r>
              <a:rPr lang="en-US" sz="2400" dirty="0">
                <a:solidFill>
                  <a:srgbClr val="008000"/>
                </a:solidFill>
                <a:latin typeface="+mn-lt"/>
                <a:ea typeface="+mn-ea"/>
                <a:cs typeface="+mn-cs"/>
              </a:rPr>
              <a:t>Article </a:t>
            </a:r>
            <a:r>
              <a:rPr lang="en-US" sz="2400" dirty="0" smtClean="0">
                <a:solidFill>
                  <a:srgbClr val="008000"/>
                </a:solidFill>
                <a:latin typeface="+mn-lt"/>
                <a:ea typeface="+mn-ea"/>
                <a:cs typeface="+mn-cs"/>
              </a:rPr>
              <a:t>15.5</a:t>
            </a:r>
            <a:endParaRPr lang="en-GB" sz="2400" dirty="0">
              <a:solidFill>
                <a:srgbClr val="008000"/>
              </a:solidFill>
              <a:latin typeface="+mn-lt"/>
              <a:ea typeface="+mn-ea"/>
              <a:cs typeface="+mn-cs"/>
            </a:endParaRPr>
          </a:p>
        </p:txBody>
      </p:sp>
    </p:spTree>
    <p:extLst>
      <p:ext uri="{BB962C8B-B14F-4D97-AF65-F5344CB8AC3E}">
        <p14:creationId xmlns:p14="http://schemas.microsoft.com/office/powerpoint/2010/main" val="1314814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12776"/>
            <a:ext cx="8712968" cy="4968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779912" y="3873242"/>
            <a:ext cx="3168352" cy="707886"/>
          </a:xfrm>
          <a:prstGeom prst="rect">
            <a:avLst/>
          </a:prstGeom>
          <a:noFill/>
        </p:spPr>
        <p:txBody>
          <a:bodyPr wrap="square" rtlCol="0">
            <a:spAutoFit/>
          </a:bodyPr>
          <a:lstStyle/>
          <a:p>
            <a:r>
              <a:rPr lang="en-US" sz="2000" dirty="0" smtClean="0">
                <a:solidFill>
                  <a:srgbClr val="FF0000"/>
                </a:solidFill>
              </a:rPr>
              <a:t>Select currency then click on "chart"</a:t>
            </a:r>
            <a:endParaRPr lang="en-US" sz="2000" dirty="0">
              <a:solidFill>
                <a:srgbClr val="FF0000"/>
              </a:solidFill>
            </a:endParaRPr>
          </a:p>
        </p:txBody>
      </p:sp>
      <p:sp>
        <p:nvSpPr>
          <p:cNvPr id="5" name="Oval 4"/>
          <p:cNvSpPr/>
          <p:nvPr/>
        </p:nvSpPr>
        <p:spPr bwMode="auto">
          <a:xfrm>
            <a:off x="3186596" y="4102950"/>
            <a:ext cx="576064" cy="1280359"/>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en-GB" sz="7600" b="1" i="0" u="none" strike="noStrike" cap="none" normalizeH="0" baseline="0" smtClean="0">
              <a:ln>
                <a:noFill/>
              </a:ln>
              <a:solidFill>
                <a:srgbClr val="FFD624"/>
              </a:solidFill>
              <a:effectLst/>
              <a:latin typeface="Verdana" pitchFamily="34" charset="0"/>
            </a:endParaRPr>
          </a:p>
        </p:txBody>
      </p:sp>
    </p:spTree>
    <p:extLst>
      <p:ext uri="{BB962C8B-B14F-4D97-AF65-F5344CB8AC3E}">
        <p14:creationId xmlns:p14="http://schemas.microsoft.com/office/powerpoint/2010/main" val="837126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03" y="1412776"/>
            <a:ext cx="8960993" cy="50405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334126" y="3645024"/>
            <a:ext cx="3384376" cy="369332"/>
          </a:xfrm>
          <a:prstGeom prst="rect">
            <a:avLst/>
          </a:prstGeom>
          <a:noFill/>
        </p:spPr>
        <p:txBody>
          <a:bodyPr wrap="square" rtlCol="0">
            <a:spAutoFit/>
          </a:bodyPr>
          <a:lstStyle/>
          <a:p>
            <a:r>
              <a:rPr lang="en-US" sz="1800" dirty="0" smtClean="0">
                <a:solidFill>
                  <a:srgbClr val="FF0000"/>
                </a:solidFill>
              </a:rPr>
              <a:t>Enter reporting period</a:t>
            </a:r>
            <a:endParaRPr lang="en-US" sz="1800" dirty="0">
              <a:solidFill>
                <a:srgbClr val="FF0000"/>
              </a:solidFill>
            </a:endParaRPr>
          </a:p>
        </p:txBody>
      </p:sp>
      <p:sp>
        <p:nvSpPr>
          <p:cNvPr id="4" name="TextBox 3"/>
          <p:cNvSpPr txBox="1"/>
          <p:nvPr/>
        </p:nvSpPr>
        <p:spPr>
          <a:xfrm>
            <a:off x="3267230" y="3247480"/>
            <a:ext cx="5112568" cy="369332"/>
          </a:xfrm>
          <a:prstGeom prst="rect">
            <a:avLst/>
          </a:prstGeom>
          <a:noFill/>
        </p:spPr>
        <p:txBody>
          <a:bodyPr wrap="square" rtlCol="0">
            <a:spAutoFit/>
          </a:bodyPr>
          <a:lstStyle/>
          <a:p>
            <a:r>
              <a:rPr lang="en-US" sz="1800" dirty="0" smtClean="0">
                <a:solidFill>
                  <a:srgbClr val="FF0000"/>
                </a:solidFill>
              </a:rPr>
              <a:t>Average for the reporting period</a:t>
            </a:r>
            <a:endParaRPr lang="en-US" sz="1800" dirty="0">
              <a:solidFill>
                <a:srgbClr val="FF0000"/>
              </a:solidFill>
            </a:endParaRPr>
          </a:p>
        </p:txBody>
      </p:sp>
      <p:sp>
        <p:nvSpPr>
          <p:cNvPr id="2" name="Oval 1"/>
          <p:cNvSpPr/>
          <p:nvPr/>
        </p:nvSpPr>
        <p:spPr bwMode="auto">
          <a:xfrm>
            <a:off x="971600" y="3555098"/>
            <a:ext cx="1353900" cy="369332"/>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en-GB" sz="7600" b="1" i="0" u="none" strike="noStrike" cap="none" normalizeH="0" baseline="0" smtClean="0">
              <a:ln>
                <a:noFill/>
              </a:ln>
              <a:solidFill>
                <a:srgbClr val="FFD624"/>
              </a:solidFill>
              <a:effectLst/>
              <a:latin typeface="Verdana" pitchFamily="34" charset="0"/>
            </a:endParaRPr>
          </a:p>
        </p:txBody>
      </p:sp>
      <p:sp>
        <p:nvSpPr>
          <p:cNvPr id="6" name="Oval 5"/>
          <p:cNvSpPr/>
          <p:nvPr/>
        </p:nvSpPr>
        <p:spPr bwMode="auto">
          <a:xfrm>
            <a:off x="2739359" y="3259106"/>
            <a:ext cx="608505" cy="369332"/>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en-GB" sz="7600" b="1" i="0" u="none" strike="noStrike" cap="none" normalizeH="0" baseline="0" smtClean="0">
              <a:ln>
                <a:noFill/>
              </a:ln>
              <a:solidFill>
                <a:srgbClr val="FFD624"/>
              </a:solidFill>
              <a:effectLst/>
              <a:latin typeface="Verdana" pitchFamily="34" charset="0"/>
            </a:endParaRPr>
          </a:p>
        </p:txBody>
      </p:sp>
    </p:spTree>
    <p:extLst>
      <p:ext uri="{BB962C8B-B14F-4D97-AF65-F5344CB8AC3E}">
        <p14:creationId xmlns:p14="http://schemas.microsoft.com/office/powerpoint/2010/main" val="7809046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241176" y="2276872"/>
            <a:ext cx="8750424" cy="5616624"/>
          </a:xfrm>
        </p:spPr>
        <p:txBody>
          <a:bodyPr/>
          <a:lstStyle/>
          <a:p>
            <a:pPr algn="just">
              <a:buFont typeface="Verdana" panose="020B0604030504040204" pitchFamily="34" charset="0"/>
              <a:buChar char="•"/>
              <a:defRPr/>
            </a:pPr>
            <a:r>
              <a:rPr lang="en-GB" sz="2000" dirty="0"/>
              <a:t>Keep all records and supporting documents for a </a:t>
            </a:r>
            <a:r>
              <a:rPr lang="en-GB" sz="2000" b="1" kern="1200" dirty="0">
                <a:solidFill>
                  <a:srgbClr val="008000"/>
                </a:solidFill>
              </a:rPr>
              <a:t>period of 5 </a:t>
            </a:r>
            <a:r>
              <a:rPr lang="en-GB" sz="2000" b="1" kern="1200" dirty="0" smtClean="0">
                <a:solidFill>
                  <a:srgbClr val="008000"/>
                </a:solidFill>
              </a:rPr>
              <a:t>years </a:t>
            </a:r>
            <a:r>
              <a:rPr lang="en-GB" sz="2000" b="1" kern="1200" dirty="0">
                <a:solidFill>
                  <a:srgbClr val="008000"/>
                </a:solidFill>
              </a:rPr>
              <a:t>after the final payment</a:t>
            </a:r>
            <a:r>
              <a:rPr lang="en-GB" sz="2000" dirty="0"/>
              <a:t> in order to prove proper implementation of the action!</a:t>
            </a:r>
          </a:p>
          <a:p>
            <a:pPr algn="just">
              <a:buFont typeface="Verdana" panose="020B0604030504040204" pitchFamily="34" charset="0"/>
              <a:buChar char="•"/>
              <a:defRPr/>
            </a:pPr>
            <a:endParaRPr lang="en-US" sz="1200" b="1" dirty="0" smtClean="0">
              <a:solidFill>
                <a:srgbClr val="008000"/>
              </a:solidFill>
            </a:endParaRPr>
          </a:p>
          <a:p>
            <a:pPr algn="just" eaLnBrk="1" hangingPunct="1">
              <a:buFont typeface="Verdana" panose="020B0604030504040204" pitchFamily="34" charset="0"/>
              <a:buChar char="•"/>
              <a:defRPr/>
            </a:pPr>
            <a:r>
              <a:rPr lang="en-US" sz="2000" dirty="0" smtClean="0"/>
              <a:t>Beneficiaries </a:t>
            </a:r>
            <a:r>
              <a:rPr lang="en-US" sz="2000" b="1" kern="1200" dirty="0">
                <a:solidFill>
                  <a:srgbClr val="008000"/>
                </a:solidFill>
              </a:rPr>
              <a:t>must keep the original documents</a:t>
            </a:r>
            <a:r>
              <a:rPr lang="en-US" sz="2000" dirty="0" smtClean="0"/>
              <a:t>. Digital and digitalized documents are accepted in accordance with the national law.</a:t>
            </a:r>
          </a:p>
          <a:p>
            <a:pPr algn="just" eaLnBrk="1" hangingPunct="1">
              <a:buFont typeface="Verdana" panose="020B0604030504040204" pitchFamily="34" charset="0"/>
              <a:buChar char="•"/>
              <a:defRPr/>
            </a:pPr>
            <a:endParaRPr lang="en-US" sz="2000" dirty="0"/>
          </a:p>
          <a:p>
            <a:pPr algn="just" eaLnBrk="1" hangingPunct="1">
              <a:buFont typeface="Verdana" panose="020B0604030504040204" pitchFamily="34" charset="0"/>
              <a:buChar char="•"/>
              <a:defRPr/>
            </a:pPr>
            <a:r>
              <a:rPr lang="en-US" sz="2000" dirty="0" smtClean="0"/>
              <a:t>Records and supporting documents must be made available in the context of checks, reviews, audits and investigations. </a:t>
            </a:r>
            <a:endParaRPr lang="en-US" sz="1800" b="0" dirty="0" smtClean="0"/>
          </a:p>
          <a:p>
            <a:pPr marL="457200" lvl="1" indent="0" algn="just" eaLnBrk="1" hangingPunct="1">
              <a:buFontTx/>
              <a:buNone/>
              <a:defRPr/>
            </a:pPr>
            <a:endParaRPr lang="en-US" sz="800" b="0" dirty="0" smtClean="0"/>
          </a:p>
        </p:txBody>
      </p:sp>
      <p:sp>
        <p:nvSpPr>
          <p:cNvPr id="5" name="Rectangle 5"/>
          <p:cNvSpPr txBox="1">
            <a:spLocks noChangeArrowheads="1"/>
          </p:cNvSpPr>
          <p:nvPr/>
        </p:nvSpPr>
        <p:spPr>
          <a:xfrm>
            <a:off x="0" y="959296"/>
            <a:ext cx="8991600" cy="962026"/>
          </a:xfrm>
          <a:prstGeom prst="rect">
            <a:avLst/>
          </a:prstGeom>
          <a:noFill/>
          <a:ln/>
        </p:spPr>
        <p:txBody>
          <a:bodyPr lIns="0" tIns="0" rIns="0" bIns="0" anchor="b"/>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US" sz="2400" dirty="0" smtClean="0"/>
              <a:t>Records, supporting documents – </a:t>
            </a:r>
            <a:r>
              <a:rPr lang="en-US" sz="2400" dirty="0">
                <a:solidFill>
                  <a:srgbClr val="008000"/>
                </a:solidFill>
                <a:latin typeface="+mn-lt"/>
                <a:ea typeface="+mn-ea"/>
                <a:cs typeface="+mn-cs"/>
              </a:rPr>
              <a:t>Article </a:t>
            </a:r>
            <a:r>
              <a:rPr lang="en-US" sz="2400" dirty="0" smtClean="0">
                <a:solidFill>
                  <a:srgbClr val="008000"/>
                </a:solidFill>
                <a:latin typeface="+mn-lt"/>
                <a:ea typeface="+mn-ea"/>
                <a:cs typeface="+mn-cs"/>
              </a:rPr>
              <a:t>13</a:t>
            </a:r>
            <a:endParaRPr lang="en-GB" sz="2400" dirty="0">
              <a:solidFill>
                <a:srgbClr val="008000"/>
              </a:solidFill>
              <a:latin typeface="+mn-lt"/>
              <a:ea typeface="+mn-ea"/>
              <a:cs typeface="+mn-cs"/>
            </a:endParaRPr>
          </a:p>
        </p:txBody>
      </p:sp>
    </p:spTree>
    <p:extLst>
      <p:ext uri="{BB962C8B-B14F-4D97-AF65-F5344CB8AC3E}">
        <p14:creationId xmlns:p14="http://schemas.microsoft.com/office/powerpoint/2010/main" val="838951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bwMode="auto">
          <a:xfrm>
            <a:off x="107950" y="1484784"/>
            <a:ext cx="8928546" cy="619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rgbClr val="2D5EC1"/>
              </a:buClr>
              <a:buChar char="•"/>
              <a:defRPr sz="2400" i="1">
                <a:solidFill>
                  <a:srgbClr val="0F5494"/>
                </a:solidFill>
                <a:latin typeface="+mn-lt"/>
                <a:ea typeface="+mn-ea"/>
                <a:cs typeface="+mn-cs"/>
              </a:defRPr>
            </a:lvl1pPr>
            <a:lvl2pPr marL="742950" indent="-285750" algn="l" rtl="0" fontAlgn="base">
              <a:spcBef>
                <a:spcPct val="20000"/>
              </a:spcBef>
              <a:spcAft>
                <a:spcPct val="0"/>
              </a:spcAft>
              <a:buClr>
                <a:srgbClr val="2D5EC1"/>
              </a:buClr>
              <a:buChar char="•"/>
              <a:defRPr sz="2000" b="1">
                <a:solidFill>
                  <a:srgbClr val="0F5494"/>
                </a:solidFill>
                <a:latin typeface="+mn-lt"/>
              </a:defRPr>
            </a:lvl2pPr>
            <a:lvl3pPr marL="1143000" indent="-228600" algn="l" rtl="0" fontAlgn="base">
              <a:spcBef>
                <a:spcPct val="20000"/>
              </a:spcBef>
              <a:spcAft>
                <a:spcPct val="0"/>
              </a:spcAft>
              <a:buClr>
                <a:srgbClr val="2D5EC1"/>
              </a:buClr>
              <a:buChar char="•"/>
              <a:defRPr sz="1400">
                <a:solidFill>
                  <a:srgbClr val="0F5494"/>
                </a:solidFill>
                <a:latin typeface="+mn-lt"/>
              </a:defRPr>
            </a:lvl3pPr>
            <a:lvl4pPr marL="1600200" indent="-228600" algn="l" rtl="0" fontAlgn="base">
              <a:spcBef>
                <a:spcPct val="20000"/>
              </a:spcBef>
              <a:spcAft>
                <a:spcPct val="0"/>
              </a:spcAft>
              <a:buChar char="–"/>
              <a:defRPr sz="2000">
                <a:solidFill>
                  <a:schemeClr val="tx1"/>
                </a:solidFill>
                <a:latin typeface="Arial" charset="0"/>
              </a:defRPr>
            </a:lvl4pPr>
            <a:lvl5pPr marL="2057400" indent="-228600" algn="l" rtl="0" fontAlgn="base">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algn="just"/>
            <a:endParaRPr lang="en-GB" sz="1200" i="0" dirty="0" smtClean="0">
              <a:ea typeface="MS PGothic" pitchFamily="34" charset="-128"/>
            </a:endParaRPr>
          </a:p>
          <a:p>
            <a:pPr algn="just"/>
            <a:r>
              <a:rPr lang="en-GB" sz="1800" i="0" dirty="0">
                <a:solidFill>
                  <a:srgbClr val="008000"/>
                </a:solidFill>
              </a:rPr>
              <a:t>All activities generating costs must fall within the duration</a:t>
            </a:r>
          </a:p>
          <a:p>
            <a:pPr lvl="1" algn="just"/>
            <a:r>
              <a:rPr lang="en-GB" sz="1800" b="0" dirty="0" smtClean="0">
                <a:ea typeface="MS PGothic" pitchFamily="34" charset="-128"/>
              </a:rPr>
              <a:t>Events, meetings, delivery of consumables, services etc.</a:t>
            </a:r>
          </a:p>
          <a:p>
            <a:pPr lvl="1" algn="just"/>
            <a:r>
              <a:rPr lang="en-GB" sz="1800" b="0" dirty="0" smtClean="0">
                <a:ea typeface="MS PGothic" pitchFamily="34" charset="-128"/>
              </a:rPr>
              <a:t>+60 days: activities directly linked to preparation </a:t>
            </a:r>
            <a:r>
              <a:rPr lang="fr-BE" sz="1800" b="0" dirty="0" smtClean="0">
                <a:ea typeface="MS PGothic" pitchFamily="34" charset="-128"/>
              </a:rPr>
              <a:t>of the final report</a:t>
            </a:r>
            <a:endParaRPr lang="en-GB" sz="1800" b="0" dirty="0" smtClean="0">
              <a:ea typeface="MS PGothic" pitchFamily="34" charset="-128"/>
            </a:endParaRPr>
          </a:p>
          <a:p>
            <a:pPr algn="just"/>
            <a:endParaRPr lang="en-GB" sz="1000" i="0" dirty="0" smtClean="0">
              <a:ea typeface="MS PGothic" pitchFamily="34" charset="-128"/>
            </a:endParaRPr>
          </a:p>
          <a:p>
            <a:pPr algn="just"/>
            <a:r>
              <a:rPr lang="en-GB" sz="1800" i="0" dirty="0">
                <a:solidFill>
                  <a:srgbClr val="008000"/>
                </a:solidFill>
              </a:rPr>
              <a:t>All debts must be established by the time the final report is submitted to the Agency</a:t>
            </a:r>
          </a:p>
          <a:p>
            <a:pPr marL="457200" lvl="1" indent="0" algn="just">
              <a:buNone/>
            </a:pPr>
            <a:r>
              <a:rPr lang="en-GB" sz="1800" b="0" dirty="0" smtClean="0">
                <a:ea typeface="MS PGothic" pitchFamily="34" charset="-128"/>
              </a:rPr>
              <a:t>Date of invoices and payments can be outside the duration</a:t>
            </a:r>
          </a:p>
          <a:p>
            <a:pPr lvl="1" algn="just"/>
            <a:r>
              <a:rPr lang="en-GB" sz="1800" b="0" dirty="0" smtClean="0">
                <a:ea typeface="MS PGothic" pitchFamily="34" charset="-128"/>
              </a:rPr>
              <a:t>Prior the duration (e.g. equipment, kick-off meeting)</a:t>
            </a:r>
          </a:p>
          <a:p>
            <a:pPr lvl="1" algn="just"/>
            <a:r>
              <a:rPr lang="en-GB" sz="1800" b="0" dirty="0" smtClean="0">
                <a:ea typeface="MS PGothic" pitchFamily="34" charset="-128"/>
              </a:rPr>
              <a:t>After the duration (e.g. service contracts, final conference)</a:t>
            </a:r>
            <a:endParaRPr lang="en-GB" sz="1000" dirty="0" smtClean="0">
              <a:ea typeface="MS PGothic" pitchFamily="34" charset="-128"/>
            </a:endParaRPr>
          </a:p>
          <a:p>
            <a:pPr algn="just"/>
            <a:endParaRPr lang="en-GB" sz="1000" i="0" dirty="0" smtClean="0">
              <a:ea typeface="MS PGothic" pitchFamily="34" charset="-128"/>
            </a:endParaRPr>
          </a:p>
          <a:p>
            <a:pPr algn="just"/>
            <a:r>
              <a:rPr lang="en-GB" sz="1800" i="0" dirty="0" smtClean="0">
                <a:ea typeface="MS PGothic" pitchFamily="34" charset="-128"/>
              </a:rPr>
              <a:t>Type of supporting documents</a:t>
            </a:r>
          </a:p>
          <a:p>
            <a:pPr lvl="1" algn="just"/>
            <a:r>
              <a:rPr lang="en-GB" sz="1800" b="0" dirty="0" smtClean="0">
                <a:ea typeface="MS PGothic" pitchFamily="34" charset="-128"/>
              </a:rPr>
              <a:t>Timesheets, salary slips, invoices, contracts, purchase orders, acknowledgments of receipts / delivery, participants lists, documents of procurement procedures for subcontracting </a:t>
            </a:r>
          </a:p>
          <a:p>
            <a:pPr lvl="1" algn="just"/>
            <a:r>
              <a:rPr lang="en-GB" sz="1800" b="0" dirty="0" smtClean="0">
                <a:ea typeface="MS PGothic" pitchFamily="34" charset="-128"/>
              </a:rPr>
              <a:t>The amounts of cost items must be accurately established from the supporting documents and reconciled to the accounting records.</a:t>
            </a:r>
            <a:endParaRPr lang="en-GB" sz="1800" dirty="0" smtClean="0">
              <a:ea typeface="MS PGothic" pitchFamily="34" charset="-128"/>
            </a:endParaRPr>
          </a:p>
          <a:p>
            <a:pPr marL="0" indent="0" algn="just">
              <a:buNone/>
            </a:pPr>
            <a:endParaRPr lang="en-GB" sz="1800" i="0" dirty="0" smtClean="0">
              <a:solidFill>
                <a:srgbClr val="FF0000"/>
              </a:solidFill>
              <a:ea typeface="MS PGothic" pitchFamily="34" charset="-128"/>
            </a:endParaRPr>
          </a:p>
          <a:p>
            <a:pPr algn="just"/>
            <a:endParaRPr lang="en-GB" sz="2000" b="1" i="0" dirty="0" smtClean="0">
              <a:ea typeface="MS PGothic" pitchFamily="34" charset="-128"/>
            </a:endParaRPr>
          </a:p>
          <a:p>
            <a:pPr lvl="1" algn="just"/>
            <a:endParaRPr lang="en-GB" b="0" dirty="0" smtClean="0"/>
          </a:p>
        </p:txBody>
      </p:sp>
      <p:sp>
        <p:nvSpPr>
          <p:cNvPr id="6" name="Rectangle 5"/>
          <p:cNvSpPr txBox="1">
            <a:spLocks noChangeArrowheads="1"/>
          </p:cNvSpPr>
          <p:nvPr/>
        </p:nvSpPr>
        <p:spPr>
          <a:xfrm>
            <a:off x="-180528" y="692696"/>
            <a:ext cx="8991600" cy="962026"/>
          </a:xfrm>
          <a:prstGeom prst="rect">
            <a:avLst/>
          </a:prstGeom>
          <a:noFill/>
          <a:ln/>
        </p:spPr>
        <p:txBody>
          <a:bodyPr lIns="0" tIns="0" rIns="0" bIns="0" anchor="b"/>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US" sz="2400" dirty="0" smtClean="0"/>
              <a:t>Supporting documents of the costs declared</a:t>
            </a:r>
            <a:endParaRPr lang="en-GB" sz="2400" dirty="0">
              <a:solidFill>
                <a:srgbClr val="008000"/>
              </a:solidFill>
              <a:latin typeface="+mn-lt"/>
              <a:ea typeface="+mn-ea"/>
              <a:cs typeface="+mn-cs"/>
            </a:endParaRPr>
          </a:p>
        </p:txBody>
      </p:sp>
    </p:spTree>
    <p:extLst>
      <p:ext uri="{BB962C8B-B14F-4D97-AF65-F5344CB8AC3E}">
        <p14:creationId xmlns:p14="http://schemas.microsoft.com/office/powerpoint/2010/main" val="3906417869"/>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a:xfrm>
            <a:off x="-180528" y="1196752"/>
            <a:ext cx="8892480" cy="576063"/>
          </a:xfrm>
        </p:spPr>
        <p:txBody>
          <a:bodyPr/>
          <a:lstStyle/>
          <a:p>
            <a:r>
              <a:rPr lang="en-US" sz="2400" dirty="0" smtClean="0"/>
              <a:t>Amendment</a:t>
            </a:r>
            <a:r>
              <a:rPr lang="fr-BE" sz="2400" dirty="0" smtClean="0"/>
              <a:t> – </a:t>
            </a:r>
            <a:r>
              <a:rPr lang="fr-BE" sz="2400" kern="1200" dirty="0">
                <a:solidFill>
                  <a:srgbClr val="008000"/>
                </a:solidFill>
                <a:latin typeface="+mn-lt"/>
                <a:ea typeface="+mn-ea"/>
                <a:cs typeface="+mn-cs"/>
              </a:rPr>
              <a:t>Article 34 /</a:t>
            </a:r>
            <a:r>
              <a:rPr lang="fr-BE" sz="2400" dirty="0" smtClean="0"/>
              <a:t> </a:t>
            </a:r>
            <a:r>
              <a:rPr lang="fr-BE" sz="2400" kern="1200" dirty="0" smtClean="0">
                <a:solidFill>
                  <a:srgbClr val="008000"/>
                </a:solidFill>
                <a:latin typeface="+mn-lt"/>
                <a:ea typeface="+mn-ea"/>
                <a:cs typeface="+mn-cs"/>
              </a:rPr>
              <a:t>Article </a:t>
            </a:r>
            <a:r>
              <a:rPr lang="fr-BE" sz="2400" kern="1200" dirty="0">
                <a:solidFill>
                  <a:srgbClr val="008000"/>
                </a:solidFill>
                <a:latin typeface="+mn-lt"/>
                <a:ea typeface="+mn-ea"/>
                <a:cs typeface="+mn-cs"/>
              </a:rPr>
              <a:t>39 / Article 40</a:t>
            </a:r>
            <a:endParaRPr lang="en-GB" sz="2400" kern="1200" dirty="0">
              <a:solidFill>
                <a:srgbClr val="008000"/>
              </a:solidFill>
              <a:latin typeface="+mn-lt"/>
              <a:ea typeface="+mn-ea"/>
              <a:cs typeface="+mn-cs"/>
            </a:endParaRPr>
          </a:p>
        </p:txBody>
      </p:sp>
      <p:sp>
        <p:nvSpPr>
          <p:cNvPr id="11" name="Content Placeholder 2"/>
          <p:cNvSpPr>
            <a:spLocks noGrp="1"/>
          </p:cNvSpPr>
          <p:nvPr>
            <p:ph idx="1"/>
          </p:nvPr>
        </p:nvSpPr>
        <p:spPr>
          <a:xfrm>
            <a:off x="276672" y="1772816"/>
            <a:ext cx="8458200" cy="4209852"/>
          </a:xfrm>
        </p:spPr>
        <p:txBody>
          <a:bodyPr/>
          <a:lstStyle/>
          <a:p>
            <a:pPr algn="just" eaLnBrk="1" hangingPunct="1">
              <a:buFont typeface="Verdana" panose="020B0604030504040204" pitchFamily="34" charset="0"/>
              <a:buChar char="•"/>
              <a:defRPr/>
            </a:pPr>
            <a:r>
              <a:rPr lang="en-GB" sz="1800" b="1" dirty="0">
                <a:solidFill>
                  <a:srgbClr val="008000"/>
                </a:solidFill>
              </a:rPr>
              <a:t>The </a:t>
            </a:r>
            <a:r>
              <a:rPr lang="en-GB" sz="1800" b="1" dirty="0" smtClean="0">
                <a:solidFill>
                  <a:srgbClr val="008000"/>
                </a:solidFill>
              </a:rPr>
              <a:t>Grant Agreement </a:t>
            </a:r>
            <a:r>
              <a:rPr lang="en-GB" sz="1800" b="1" dirty="0">
                <a:solidFill>
                  <a:srgbClr val="008000"/>
                </a:solidFill>
              </a:rPr>
              <a:t>may be amended</a:t>
            </a:r>
          </a:p>
          <a:p>
            <a:pPr marL="0" indent="0" algn="just" eaLnBrk="1" hangingPunct="1">
              <a:buFontTx/>
              <a:buNone/>
              <a:defRPr/>
            </a:pPr>
            <a:endParaRPr lang="en-GB" sz="800" dirty="0"/>
          </a:p>
          <a:p>
            <a:pPr lvl="1" algn="just">
              <a:defRPr/>
            </a:pPr>
            <a:r>
              <a:rPr lang="en-GB" sz="1800" b="0" dirty="0"/>
              <a:t>If it does not call into question the decision awarding the grant </a:t>
            </a:r>
          </a:p>
          <a:p>
            <a:pPr lvl="1" algn="just">
              <a:defRPr/>
            </a:pPr>
            <a:r>
              <a:rPr lang="en-GB" sz="1800" b="0" dirty="0" smtClean="0"/>
              <a:t>If it does not breach </a:t>
            </a:r>
            <a:r>
              <a:rPr lang="en-GB" sz="1800" b="0" dirty="0"/>
              <a:t>the principle of equal treatment of applicants</a:t>
            </a:r>
          </a:p>
          <a:p>
            <a:pPr lvl="1" algn="just" eaLnBrk="1" hangingPunct="1">
              <a:buFont typeface="Wingdings" pitchFamily="2" charset="2"/>
              <a:buChar char="Ø"/>
              <a:defRPr/>
            </a:pPr>
            <a:endParaRPr lang="en-GB" sz="800" b="0" dirty="0"/>
          </a:p>
          <a:p>
            <a:pPr marL="342900" lvl="1" indent="-342900" algn="just" eaLnBrk="1" hangingPunct="1">
              <a:defRPr/>
            </a:pPr>
            <a:r>
              <a:rPr lang="en-GB" sz="1800" b="0" dirty="0">
                <a:ea typeface="+mn-ea"/>
                <a:cs typeface="+mn-cs"/>
              </a:rPr>
              <a:t>Amendments may be requested by any of the </a:t>
            </a:r>
            <a:r>
              <a:rPr lang="en-GB" sz="1800" b="0" dirty="0" smtClean="0">
                <a:ea typeface="+mn-ea"/>
                <a:cs typeface="+mn-cs"/>
              </a:rPr>
              <a:t>parties. The  requests of the beneficiaries </a:t>
            </a:r>
            <a:r>
              <a:rPr lang="en-GB" sz="1800" b="0" dirty="0">
                <a:ea typeface="+mn-ea"/>
                <a:cs typeface="+mn-cs"/>
              </a:rPr>
              <a:t>must be submitted by the </a:t>
            </a:r>
            <a:r>
              <a:rPr lang="en-GB" sz="1800" b="0" dirty="0" smtClean="0">
                <a:ea typeface="+mn-ea"/>
                <a:cs typeface="+mn-cs"/>
              </a:rPr>
              <a:t>coordinator to the Agency via the new IT tool</a:t>
            </a:r>
            <a:r>
              <a:rPr lang="en-GB" sz="1800" b="0" dirty="0" smtClean="0">
                <a:solidFill>
                  <a:srgbClr val="008000"/>
                </a:solidFill>
              </a:rPr>
              <a:t>.</a:t>
            </a:r>
          </a:p>
          <a:p>
            <a:pPr marL="342900" lvl="1" indent="-342900" algn="just" eaLnBrk="1" hangingPunct="1">
              <a:defRPr/>
            </a:pPr>
            <a:endParaRPr lang="fr-BE" sz="800" b="0" dirty="0">
              <a:solidFill>
                <a:srgbClr val="008000"/>
              </a:solidFill>
            </a:endParaRPr>
          </a:p>
          <a:p>
            <a:pPr marL="342900" lvl="1" indent="-342900" algn="just" eaLnBrk="1" hangingPunct="1">
              <a:defRPr/>
            </a:pPr>
            <a:r>
              <a:rPr lang="en-US" sz="1800" b="0" dirty="0" smtClean="0">
                <a:ea typeface="+mn-ea"/>
                <a:cs typeface="+mn-cs"/>
              </a:rPr>
              <a:t>Several amendments can be requested in parallel to address the different changes</a:t>
            </a:r>
            <a:r>
              <a:rPr lang="fr-BE" sz="1800" b="0" dirty="0" smtClean="0">
                <a:ea typeface="+mn-ea"/>
                <a:cs typeface="+mn-cs"/>
              </a:rPr>
              <a:t>.</a:t>
            </a:r>
            <a:endParaRPr lang="en-GB" sz="1800" b="0" dirty="0">
              <a:ea typeface="+mn-ea"/>
              <a:cs typeface="+mn-cs"/>
            </a:endParaRPr>
          </a:p>
          <a:p>
            <a:pPr algn="just" eaLnBrk="1" hangingPunct="1">
              <a:defRPr/>
            </a:pPr>
            <a:endParaRPr lang="en-GB" sz="800" b="1" dirty="0" smtClean="0">
              <a:solidFill>
                <a:srgbClr val="008000"/>
              </a:solidFill>
            </a:endParaRPr>
          </a:p>
          <a:p>
            <a:pPr algn="just" eaLnBrk="1" hangingPunct="1">
              <a:buFont typeface="Verdana" panose="020B0604030504040204" pitchFamily="34" charset="0"/>
              <a:buChar char="•"/>
              <a:defRPr/>
            </a:pPr>
            <a:r>
              <a:rPr lang="en-GB" sz="1800" dirty="0"/>
              <a:t>Change</a:t>
            </a:r>
            <a:r>
              <a:rPr lang="en-GB" sz="1800" b="1" dirty="0" smtClean="0">
                <a:solidFill>
                  <a:srgbClr val="008000"/>
                </a:solidFill>
              </a:rPr>
              <a:t> </a:t>
            </a:r>
            <a:r>
              <a:rPr lang="en-GB" sz="1800" dirty="0" smtClean="0"/>
              <a:t>of  </a:t>
            </a:r>
            <a:r>
              <a:rPr lang="en-GB" sz="1800" dirty="0"/>
              <a:t>legal representative or any other administrative details (name</a:t>
            </a:r>
            <a:r>
              <a:rPr lang="en-GB" sz="1800" dirty="0" smtClean="0"/>
              <a:t>, address, legal </a:t>
            </a:r>
            <a:r>
              <a:rPr lang="en-GB" sz="1800" dirty="0"/>
              <a:t>form) are done directly into the IT </a:t>
            </a:r>
            <a:r>
              <a:rPr lang="en-GB" sz="1800" dirty="0" smtClean="0"/>
              <a:t>system.</a:t>
            </a:r>
          </a:p>
          <a:p>
            <a:pPr algn="just" eaLnBrk="1" hangingPunct="1">
              <a:buFont typeface="Verdana" panose="020B0604030504040204" pitchFamily="34" charset="0"/>
              <a:buChar char="•"/>
              <a:defRPr/>
            </a:pPr>
            <a:endParaRPr lang="en-GB" sz="800" dirty="0" smtClean="0"/>
          </a:p>
          <a:p>
            <a:pPr algn="just" eaLnBrk="1" hangingPunct="1">
              <a:buFont typeface="Verdana" panose="020B0604030504040204" pitchFamily="34" charset="0"/>
              <a:buChar char="•"/>
              <a:defRPr/>
            </a:pPr>
            <a:r>
              <a:rPr lang="fr-BE" sz="1800" b="1" dirty="0">
                <a:solidFill>
                  <a:srgbClr val="008000"/>
                </a:solidFill>
              </a:rPr>
              <a:t>Budget adjustements do not require formal amendment, </a:t>
            </a:r>
            <a:r>
              <a:rPr lang="en-US" sz="1800" b="1" dirty="0" smtClean="0">
                <a:solidFill>
                  <a:srgbClr val="008000"/>
                </a:solidFill>
              </a:rPr>
              <a:t>except introducing </a:t>
            </a:r>
            <a:r>
              <a:rPr lang="fr-BE" sz="1800" b="1" dirty="0" smtClean="0">
                <a:solidFill>
                  <a:srgbClr val="008000"/>
                </a:solidFill>
              </a:rPr>
              <a:t>new </a:t>
            </a:r>
            <a:r>
              <a:rPr lang="fr-BE" sz="1800" b="1" dirty="0">
                <a:solidFill>
                  <a:srgbClr val="008000"/>
                </a:solidFill>
              </a:rPr>
              <a:t>items under subcontracting</a:t>
            </a:r>
            <a:r>
              <a:rPr lang="fr-BE" sz="1800" b="1" dirty="0" smtClean="0"/>
              <a:t>.</a:t>
            </a:r>
            <a:endParaRPr lang="en-GB" sz="1800" b="1" dirty="0" smtClean="0">
              <a:solidFill>
                <a:srgbClr val="70AC2E"/>
              </a:solidFill>
            </a:endParaRPr>
          </a:p>
          <a:p>
            <a:pPr algn="just" eaLnBrk="1" hangingPunct="1">
              <a:defRPr/>
            </a:pPr>
            <a:endParaRPr lang="en-GB" sz="1800" b="1" dirty="0">
              <a:solidFill>
                <a:srgbClr val="70AC2E"/>
              </a:solidFill>
            </a:endParaRPr>
          </a:p>
          <a:p>
            <a:pPr marL="342900" lvl="1" indent="-342900" algn="just" eaLnBrk="1" hangingPunct="1">
              <a:defRPr/>
            </a:pPr>
            <a:endParaRPr lang="en-GB" sz="1800" b="0" dirty="0">
              <a:solidFill>
                <a:srgbClr val="008000"/>
              </a:solidFill>
            </a:endParaRPr>
          </a:p>
          <a:p>
            <a:pPr lvl="1" algn="just" eaLnBrk="1" hangingPunct="1">
              <a:buFont typeface="Wingdings" pitchFamily="2" charset="2"/>
              <a:buChar char="Ø"/>
              <a:defRPr/>
            </a:pPr>
            <a:endParaRPr lang="en-GB" sz="1800" dirty="0"/>
          </a:p>
          <a:p>
            <a:pPr lvl="1" algn="just" eaLnBrk="1" hangingPunct="1">
              <a:buFont typeface="Wingdings" pitchFamily="2" charset="2"/>
              <a:buChar char="Ø"/>
              <a:defRPr/>
            </a:pPr>
            <a:endParaRPr lang="en-GB" sz="1800" dirty="0"/>
          </a:p>
          <a:p>
            <a:pPr algn="just"/>
            <a:endParaRPr lang="en-GB" sz="1800" dirty="0"/>
          </a:p>
        </p:txBody>
      </p:sp>
    </p:spTree>
    <p:extLst>
      <p:ext uri="{BB962C8B-B14F-4D97-AF65-F5344CB8AC3E}">
        <p14:creationId xmlns:p14="http://schemas.microsoft.com/office/powerpoint/2010/main" val="3174905090"/>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bwMode="auto">
          <a:xfrm>
            <a:off x="336550" y="1412776"/>
            <a:ext cx="8731250" cy="460707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just" defTabSz="914400" rtl="0" eaLnBrk="1" fontAlgn="base" latinLnBrk="0" hangingPunct="1">
              <a:lnSpc>
                <a:spcPct val="100000"/>
              </a:lnSpc>
              <a:spcBef>
                <a:spcPct val="20000"/>
              </a:spcBef>
              <a:spcAft>
                <a:spcPct val="0"/>
              </a:spcAft>
              <a:buClr>
                <a:srgbClr val="2D5EC1"/>
              </a:buClr>
              <a:buSzTx/>
              <a:buFontTx/>
              <a:buNone/>
              <a:tabLst/>
              <a:defRPr/>
            </a:pPr>
            <a:r>
              <a:rPr lang="en-GB" sz="2400" kern="0" dirty="0" smtClean="0">
                <a:solidFill>
                  <a:srgbClr val="0F5494"/>
                </a:solidFill>
                <a:latin typeface="+mn-lt"/>
                <a:ea typeface="ＭＳ Ｐゴシック" charset="-128"/>
                <a:cs typeface="ＭＳ Ｐゴシック" charset="-128"/>
              </a:rPr>
              <a:t>Cases, when </a:t>
            </a:r>
            <a:r>
              <a:rPr kumimoji="0" lang="en-GB" sz="2400" b="1"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amendment is necessary:</a:t>
            </a:r>
          </a:p>
          <a:p>
            <a:pPr marL="342900" marR="0" lvl="0" indent="-342900" algn="just" defTabSz="914400" rtl="0" eaLnBrk="1" fontAlgn="base" latinLnBrk="0" hangingPunct="1">
              <a:lnSpc>
                <a:spcPct val="100000"/>
              </a:lnSpc>
              <a:spcBef>
                <a:spcPct val="20000"/>
              </a:spcBef>
              <a:spcAft>
                <a:spcPct val="0"/>
              </a:spcAft>
              <a:buClr>
                <a:srgbClr val="2D5EC1"/>
              </a:buClr>
              <a:buSzTx/>
              <a:buFontTx/>
              <a:buNone/>
              <a:tabLst/>
              <a:defRPr/>
            </a:pPr>
            <a:endParaRPr kumimoji="0" lang="en-GB" sz="14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kumimoji="0" lang="en-GB"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Beneficiary terminates its participation and</a:t>
            </a:r>
            <a:r>
              <a:rPr kumimoji="0" lang="en-GB" sz="1800" b="0" i="0" u="none" strike="noStrike" kern="0" cap="none" spc="0" normalizeH="0" noProof="0" dirty="0" smtClean="0">
                <a:ln>
                  <a:noFill/>
                </a:ln>
                <a:solidFill>
                  <a:srgbClr val="0F5494"/>
                </a:solidFill>
                <a:effectLst/>
                <a:uLnTx/>
                <a:uFillTx/>
                <a:latin typeface="+mn-lt"/>
                <a:ea typeface="ＭＳ Ｐゴシック" charset="-128"/>
                <a:cs typeface="ＭＳ Ｐゴシック" charset="-128"/>
              </a:rPr>
              <a:t> leaves the consortium;</a:t>
            </a:r>
            <a:endParaRPr kumimoji="0" lang="en-GB"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endParaRPr lang="en-GB" sz="1200" b="0" kern="0" dirty="0" smtClean="0">
              <a:solidFill>
                <a:srgbClr val="0F5494"/>
              </a:solidFill>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kumimoji="0" lang="en-GB"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New beneficiary</a:t>
            </a:r>
            <a:r>
              <a:rPr kumimoji="0" lang="en-GB" sz="1800" b="0" i="0" u="none" strike="noStrike" kern="0" cap="none" spc="0" normalizeH="0" noProof="0" dirty="0" smtClean="0">
                <a:ln>
                  <a:noFill/>
                </a:ln>
                <a:solidFill>
                  <a:srgbClr val="0F5494"/>
                </a:solidFill>
                <a:effectLst/>
                <a:uLnTx/>
                <a:uFillTx/>
                <a:latin typeface="+mn-lt"/>
                <a:ea typeface="ＭＳ Ｐゴシック" charset="-128"/>
                <a:cs typeface="ＭＳ Ｐゴシック" charset="-128"/>
              </a:rPr>
              <a:t> joins the project consortium;</a:t>
            </a: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endParaRPr lang="en-GB" sz="1800" b="0" kern="0" baseline="0" dirty="0" smtClean="0">
              <a:solidFill>
                <a:srgbClr val="0F5494"/>
              </a:solidFill>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kumimoji="0" lang="en-GB" sz="1800" b="0" i="0" u="none" strike="noStrike" kern="0" cap="none" spc="0" normalizeH="0" noProof="0" dirty="0" smtClean="0">
                <a:ln>
                  <a:noFill/>
                </a:ln>
                <a:solidFill>
                  <a:srgbClr val="0F5494"/>
                </a:solidFill>
                <a:effectLst/>
                <a:uLnTx/>
                <a:uFillTx/>
                <a:latin typeface="+mn-lt"/>
                <a:ea typeface="ＭＳ Ｐゴシック" charset="-128"/>
                <a:cs typeface="ＭＳ Ｐゴシック" charset="-128"/>
              </a:rPr>
              <a:t>Affiliated entity is added by any of the beneficiaries;</a:t>
            </a:r>
            <a:endParaRPr kumimoji="0" lang="en-GB"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endParaRPr kumimoji="0" lang="en-GB" sz="12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kumimoji="0" lang="en-GB"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Change / extension of duration;</a:t>
            </a: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endParaRPr kumimoji="0" lang="en-GB" sz="12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kumimoji="0" lang="en-GB"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Change of Annex 1 – description of the action (without changing the scope of the</a:t>
            </a:r>
            <a:r>
              <a:rPr kumimoji="0" lang="en-GB" sz="1800" b="0" i="0" u="none" strike="noStrike" kern="0" cap="none" spc="0" normalizeH="0" noProof="0" dirty="0" smtClean="0">
                <a:ln>
                  <a:noFill/>
                </a:ln>
                <a:solidFill>
                  <a:srgbClr val="0F5494"/>
                </a:solidFill>
                <a:effectLst/>
                <a:uLnTx/>
                <a:uFillTx/>
                <a:latin typeface="+mn-lt"/>
                <a:ea typeface="ＭＳ Ｐゴシック" charset="-128"/>
                <a:cs typeface="ＭＳ Ｐゴシック" charset="-128"/>
              </a:rPr>
              <a:t> action)</a:t>
            </a:r>
            <a:r>
              <a:rPr kumimoji="0" lang="en-GB"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a:t>
            </a: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endParaRPr kumimoji="0" lang="en-GB" sz="12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kumimoji="0" lang="en-GB"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rPr>
              <a:t>Addition of new subcontracting item;</a:t>
            </a: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endParaRPr lang="fr-BE" sz="800" b="0" kern="0" dirty="0">
              <a:solidFill>
                <a:srgbClr val="0F5494"/>
              </a:solidFill>
              <a:latin typeface="+mn-lt"/>
              <a:ea typeface="ＭＳ Ｐゴシック" charset="-128"/>
              <a:cs typeface="ＭＳ Ｐゴシック" charset="-128"/>
            </a:endParaRPr>
          </a:p>
          <a:p>
            <a:pPr marL="342900" marR="0" lvl="0" indent="-342900" algn="just" defTabSz="914400" rtl="0" eaLnBrk="1" fontAlgn="base" latinLnBrk="0" hangingPunct="1">
              <a:lnSpc>
                <a:spcPct val="100000"/>
              </a:lnSpc>
              <a:spcBef>
                <a:spcPct val="20000"/>
              </a:spcBef>
              <a:spcAft>
                <a:spcPct val="0"/>
              </a:spcAft>
              <a:buClr>
                <a:srgbClr val="2D5EC1"/>
              </a:buClr>
              <a:buSzTx/>
              <a:buFontTx/>
              <a:buChar char="•"/>
              <a:tabLst/>
              <a:defRPr/>
            </a:pPr>
            <a:r>
              <a:rPr lang="en-US" sz="1800" b="0" kern="0" dirty="0" smtClean="0">
                <a:solidFill>
                  <a:srgbClr val="0F5494"/>
                </a:solidFill>
                <a:latin typeface="+mn-lt"/>
                <a:ea typeface="ＭＳ Ｐゴシック" charset="-128"/>
                <a:cs typeface="ＭＳ Ｐゴシック" charset="-128"/>
              </a:rPr>
              <a:t>Change of reporting scheme</a:t>
            </a:r>
            <a:r>
              <a:rPr lang="fr-BE" sz="1800" b="0" kern="0" dirty="0" smtClean="0">
                <a:solidFill>
                  <a:srgbClr val="0F5494"/>
                </a:solidFill>
                <a:latin typeface="+mn-lt"/>
                <a:ea typeface="ＭＳ Ｐゴシック" charset="-128"/>
                <a:cs typeface="ＭＳ Ｐゴシック" charset="-128"/>
              </a:rPr>
              <a:t>.</a:t>
            </a:r>
            <a:endParaRPr kumimoji="0" lang="en-GB" sz="18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a:p>
            <a:pPr marR="0" lvl="0" algn="just" defTabSz="914400" rtl="0" eaLnBrk="1" fontAlgn="base" latinLnBrk="0" hangingPunct="1">
              <a:lnSpc>
                <a:spcPct val="100000"/>
              </a:lnSpc>
              <a:spcBef>
                <a:spcPct val="20000"/>
              </a:spcBef>
              <a:spcAft>
                <a:spcPct val="0"/>
              </a:spcAft>
              <a:buClr>
                <a:srgbClr val="2D5EC1"/>
              </a:buClr>
              <a:buSzTx/>
              <a:tabLst/>
              <a:defRPr/>
            </a:pPr>
            <a:endParaRPr kumimoji="0" lang="en-GB" sz="1200" b="0" i="0" u="none" strike="noStrike" kern="0" cap="none" spc="0" normalizeH="0" baseline="0" noProof="0" dirty="0" smtClean="0">
              <a:ln>
                <a:noFill/>
              </a:ln>
              <a:solidFill>
                <a:srgbClr val="0F5494"/>
              </a:solidFill>
              <a:effectLst/>
              <a:uLnTx/>
              <a:uFillTx/>
              <a:latin typeface="+mn-lt"/>
              <a:ea typeface="ＭＳ Ｐゴシック" charset="-128"/>
              <a:cs typeface="ＭＳ Ｐゴシック" charset="-12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8520" y="1100034"/>
            <a:ext cx="8712968" cy="648071"/>
          </a:xfrm>
        </p:spPr>
        <p:txBody>
          <a:bodyPr/>
          <a:lstStyle/>
          <a:p>
            <a:r>
              <a:rPr lang="en-US" sz="2400" dirty="0" smtClean="0"/>
              <a:t>Periodic</a:t>
            </a:r>
            <a:r>
              <a:rPr lang="fr-BE" sz="2400" dirty="0" smtClean="0"/>
              <a:t> Financial Report – </a:t>
            </a:r>
            <a:r>
              <a:rPr lang="fr-BE" sz="2400" kern="1200" dirty="0">
                <a:solidFill>
                  <a:srgbClr val="008000"/>
                </a:solidFill>
                <a:latin typeface="+mn-lt"/>
                <a:ea typeface="+mn-ea"/>
                <a:cs typeface="+mn-cs"/>
              </a:rPr>
              <a:t>Article 15.3</a:t>
            </a:r>
            <a:endParaRPr lang="en-GB" sz="2400" kern="1200" dirty="0">
              <a:solidFill>
                <a:srgbClr val="008000"/>
              </a:solidFill>
              <a:latin typeface="+mn-lt"/>
              <a:ea typeface="+mn-ea"/>
              <a:cs typeface="+mn-cs"/>
            </a:endParaRPr>
          </a:p>
        </p:txBody>
      </p:sp>
      <p:sp>
        <p:nvSpPr>
          <p:cNvPr id="5" name="Content Placeholder 2"/>
          <p:cNvSpPr>
            <a:spLocks noGrp="1"/>
          </p:cNvSpPr>
          <p:nvPr>
            <p:ph idx="1"/>
          </p:nvPr>
        </p:nvSpPr>
        <p:spPr>
          <a:xfrm>
            <a:off x="251520" y="1628800"/>
            <a:ext cx="8568952" cy="4392488"/>
          </a:xfrm>
        </p:spPr>
        <p:txBody>
          <a:bodyPr/>
          <a:lstStyle/>
          <a:p>
            <a:pPr marL="0" indent="0" algn="just">
              <a:buNone/>
            </a:pPr>
            <a:r>
              <a:rPr lang="en-GB" sz="1800" b="1" u="sng" dirty="0">
                <a:latin typeface="+mj-lt"/>
                <a:ea typeface="+mj-ea"/>
                <a:cs typeface="+mj-cs"/>
              </a:rPr>
              <a:t>Prepared for each reporting </a:t>
            </a:r>
            <a:r>
              <a:rPr lang="en-GB" sz="1800" b="1" u="sng" dirty="0" smtClean="0">
                <a:latin typeface="+mj-lt"/>
                <a:ea typeface="+mj-ea"/>
                <a:cs typeface="+mj-cs"/>
              </a:rPr>
              <a:t>period</a:t>
            </a:r>
            <a:r>
              <a:rPr lang="en-GB" sz="1800" b="1" dirty="0" smtClean="0">
                <a:latin typeface="+mj-lt"/>
                <a:ea typeface="+mj-ea"/>
                <a:cs typeface="+mj-cs"/>
              </a:rPr>
              <a:t>! </a:t>
            </a:r>
            <a:endParaRPr lang="en-GB" sz="1800" b="1" dirty="0">
              <a:latin typeface="+mj-lt"/>
              <a:ea typeface="+mj-ea"/>
              <a:cs typeface="+mj-cs"/>
            </a:endParaRPr>
          </a:p>
          <a:p>
            <a:pPr marL="0" indent="0" algn="just">
              <a:buNone/>
            </a:pPr>
            <a:endParaRPr lang="en-GB" sz="1200" b="1" dirty="0">
              <a:latin typeface="+mj-lt"/>
              <a:ea typeface="+mj-ea"/>
              <a:cs typeface="+mj-cs"/>
            </a:endParaRPr>
          </a:p>
          <a:p>
            <a:pPr algn="just">
              <a:buFont typeface="Verdana" panose="020B0604030504040204" pitchFamily="34" charset="0"/>
              <a:buChar char="•"/>
            </a:pPr>
            <a:r>
              <a:rPr lang="en-GB" sz="1800" b="1" dirty="0" smtClean="0">
                <a:solidFill>
                  <a:srgbClr val="008000"/>
                </a:solidFill>
              </a:rPr>
              <a:t>Individual </a:t>
            </a:r>
            <a:r>
              <a:rPr lang="en-GB" sz="1800" b="1" dirty="0">
                <a:solidFill>
                  <a:srgbClr val="008000"/>
                </a:solidFill>
              </a:rPr>
              <a:t>financial statement from each beneficiary </a:t>
            </a:r>
            <a:r>
              <a:rPr lang="en-GB" sz="1800" dirty="0"/>
              <a:t>[and </a:t>
            </a:r>
            <a:r>
              <a:rPr lang="en-GB" sz="1800" dirty="0" smtClean="0"/>
              <a:t>each </a:t>
            </a:r>
            <a:r>
              <a:rPr lang="en-GB" sz="1800" dirty="0"/>
              <a:t>affiliated </a:t>
            </a:r>
            <a:r>
              <a:rPr lang="en-GB" sz="1800" dirty="0" smtClean="0"/>
              <a:t>entity, if any]. It </a:t>
            </a:r>
            <a:r>
              <a:rPr lang="en-GB" sz="1800" b="0" dirty="0" smtClean="0"/>
              <a:t>must </a:t>
            </a:r>
            <a:r>
              <a:rPr lang="en-GB" sz="1800" b="0" dirty="0"/>
              <a:t>detail </a:t>
            </a:r>
            <a:r>
              <a:rPr lang="en-GB" sz="1800" b="0" dirty="0" smtClean="0"/>
              <a:t>actual costs incurred </a:t>
            </a:r>
            <a:r>
              <a:rPr lang="en-GB" sz="1800" dirty="0"/>
              <a:t>for the reporting period </a:t>
            </a:r>
            <a:r>
              <a:rPr lang="en-GB" sz="1800" dirty="0" smtClean="0"/>
              <a:t>concerned.</a:t>
            </a:r>
          </a:p>
          <a:p>
            <a:pPr lvl="1" algn="just">
              <a:buFont typeface="Verdana" panose="020B0604030504040204" pitchFamily="34" charset="0"/>
              <a:buChar char="•"/>
            </a:pPr>
            <a:r>
              <a:rPr lang="en-US" sz="1800" dirty="0"/>
              <a:t>Template to be used: </a:t>
            </a:r>
            <a:r>
              <a:rPr lang="en-US" sz="1800" dirty="0">
                <a:solidFill>
                  <a:srgbClr val="008000"/>
                </a:solidFill>
              </a:rPr>
              <a:t>Annex 4</a:t>
            </a:r>
            <a:endParaRPr lang="en-GB" sz="1800" b="0" dirty="0" smtClean="0"/>
          </a:p>
          <a:p>
            <a:pPr lvl="1" algn="just" eaLnBrk="1" hangingPunct="1">
              <a:buFont typeface="Wingdings" pitchFamily="2" charset="2"/>
              <a:buChar char="Ø"/>
            </a:pPr>
            <a:endParaRPr lang="en-GB" sz="800" b="0" dirty="0"/>
          </a:p>
          <a:p>
            <a:pPr algn="just" eaLnBrk="1" hangingPunct="1">
              <a:buFont typeface="Verdana" panose="020B0604030504040204" pitchFamily="34" charset="0"/>
              <a:buChar char="•"/>
            </a:pPr>
            <a:r>
              <a:rPr lang="en-GB" sz="1800" b="1" dirty="0" smtClean="0">
                <a:solidFill>
                  <a:srgbClr val="008000"/>
                </a:solidFill>
              </a:rPr>
              <a:t>All </a:t>
            </a:r>
            <a:r>
              <a:rPr lang="en-GB" sz="1800" b="1" dirty="0">
                <a:solidFill>
                  <a:srgbClr val="008000"/>
                </a:solidFill>
              </a:rPr>
              <a:t>eligible </a:t>
            </a:r>
            <a:r>
              <a:rPr lang="en-GB" sz="1800" b="1" dirty="0" smtClean="0">
                <a:solidFill>
                  <a:srgbClr val="008000"/>
                </a:solidFill>
              </a:rPr>
              <a:t>costs must be declared</a:t>
            </a:r>
            <a:r>
              <a:rPr lang="en-GB" sz="1800" dirty="0" smtClean="0"/>
              <a:t>, </a:t>
            </a:r>
            <a:r>
              <a:rPr lang="en-GB" sz="1800" dirty="0"/>
              <a:t>even if </a:t>
            </a:r>
            <a:r>
              <a:rPr lang="en-GB" sz="1800" dirty="0" smtClean="0"/>
              <a:t>they </a:t>
            </a:r>
            <a:r>
              <a:rPr lang="en-GB" sz="1800" dirty="0"/>
              <a:t>exceed the amounts indicated in the estimated </a:t>
            </a:r>
            <a:r>
              <a:rPr lang="en-GB" sz="1800" dirty="0" smtClean="0"/>
              <a:t>budget.</a:t>
            </a:r>
            <a:r>
              <a:rPr lang="en-GB" sz="1800" dirty="0"/>
              <a:t> Amounts which are not declared</a:t>
            </a:r>
            <a:r>
              <a:rPr lang="en-GB" sz="1800" b="1" dirty="0">
                <a:solidFill>
                  <a:srgbClr val="008000"/>
                </a:solidFill>
              </a:rPr>
              <a:t> </a:t>
            </a:r>
            <a:r>
              <a:rPr lang="en-GB" sz="1800" dirty="0"/>
              <a:t>in the individual financial statement will not be taken into account by the </a:t>
            </a:r>
            <a:r>
              <a:rPr lang="en-GB" sz="1800" dirty="0" smtClean="0"/>
              <a:t>Agency for the payment calculation.</a:t>
            </a:r>
          </a:p>
          <a:p>
            <a:pPr algn="just" eaLnBrk="1" hangingPunct="1">
              <a:buFont typeface="Verdana" panose="020B0604030504040204" pitchFamily="34" charset="0"/>
              <a:buChar char="•"/>
            </a:pPr>
            <a:endParaRPr lang="en-GB" sz="800" dirty="0"/>
          </a:p>
          <a:p>
            <a:pPr algn="just">
              <a:buFont typeface="Verdana" panose="020B0604030504040204" pitchFamily="34" charset="0"/>
              <a:buChar char="•"/>
            </a:pPr>
            <a:r>
              <a:rPr lang="en-GB" sz="1800" b="1" dirty="0">
                <a:solidFill>
                  <a:srgbClr val="008000"/>
                </a:solidFill>
              </a:rPr>
              <a:t>If </a:t>
            </a:r>
            <a:r>
              <a:rPr lang="en-GB" sz="1800" dirty="0"/>
              <a:t>an individual financial statement is </a:t>
            </a:r>
            <a:r>
              <a:rPr lang="en-GB" sz="1800" b="1" dirty="0">
                <a:solidFill>
                  <a:srgbClr val="008000"/>
                </a:solidFill>
              </a:rPr>
              <a:t>not submitted </a:t>
            </a:r>
            <a:r>
              <a:rPr lang="en-GB" sz="1800" dirty="0"/>
              <a:t>for a reporting period, it may be included in the periodic </a:t>
            </a:r>
            <a:r>
              <a:rPr lang="en-GB" sz="1800" dirty="0" smtClean="0"/>
              <a:t>report </a:t>
            </a:r>
            <a:r>
              <a:rPr lang="en-GB" sz="1800" dirty="0"/>
              <a:t>for the </a:t>
            </a:r>
            <a:r>
              <a:rPr lang="en-GB" sz="1800" b="1" dirty="0">
                <a:solidFill>
                  <a:srgbClr val="008000"/>
                </a:solidFill>
              </a:rPr>
              <a:t>next reporting period</a:t>
            </a:r>
            <a:r>
              <a:rPr lang="en-GB" sz="1800" b="1" dirty="0" smtClean="0"/>
              <a:t>.</a:t>
            </a:r>
          </a:p>
          <a:p>
            <a:pPr algn="just">
              <a:buFont typeface="Verdana" panose="020B0604030504040204" pitchFamily="34" charset="0"/>
              <a:buChar char="•"/>
            </a:pPr>
            <a:endParaRPr lang="en-GB" sz="800" b="1" dirty="0"/>
          </a:p>
          <a:p>
            <a:pPr algn="just">
              <a:buFont typeface="Verdana" panose="020B0604030504040204" pitchFamily="34" charset="0"/>
              <a:buChar char="•"/>
            </a:pPr>
            <a:r>
              <a:rPr lang="en-GB" sz="1800" dirty="0"/>
              <a:t>The individual financial statements of the </a:t>
            </a:r>
            <a:r>
              <a:rPr lang="en-GB" sz="1800" b="1" dirty="0">
                <a:solidFill>
                  <a:srgbClr val="008000"/>
                </a:solidFill>
              </a:rPr>
              <a:t>last reporting period</a:t>
            </a:r>
            <a:r>
              <a:rPr lang="en-GB" sz="1800" dirty="0"/>
              <a:t> </a:t>
            </a:r>
            <a:r>
              <a:rPr lang="en-GB" sz="1800" dirty="0" smtClean="0"/>
              <a:t>must</a:t>
            </a:r>
            <a:r>
              <a:rPr lang="en-GB" sz="1800" dirty="0"/>
              <a:t> </a:t>
            </a:r>
            <a:r>
              <a:rPr lang="en-GB" sz="1800" dirty="0" smtClean="0"/>
              <a:t>also </a:t>
            </a:r>
            <a:r>
              <a:rPr lang="en-GB" sz="1800" dirty="0"/>
              <a:t>detail the </a:t>
            </a:r>
            <a:r>
              <a:rPr lang="en-GB" sz="1800" b="1" dirty="0">
                <a:solidFill>
                  <a:srgbClr val="008000"/>
                </a:solidFill>
              </a:rPr>
              <a:t>receipts of the action</a:t>
            </a:r>
            <a:r>
              <a:rPr lang="en-GB" sz="1800" b="1" dirty="0" smtClean="0"/>
              <a:t>.</a:t>
            </a:r>
            <a:r>
              <a:rPr lang="en-GB" sz="1800" dirty="0"/>
              <a:t> </a:t>
            </a:r>
          </a:p>
        </p:txBody>
      </p:sp>
    </p:spTree>
    <p:extLst>
      <p:ext uri="{BB962C8B-B14F-4D97-AF65-F5344CB8AC3E}">
        <p14:creationId xmlns:p14="http://schemas.microsoft.com/office/powerpoint/2010/main" val="35877410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8520" y="1196752"/>
            <a:ext cx="8229600" cy="936625"/>
          </a:xfrm>
        </p:spPr>
        <p:txBody>
          <a:bodyPr/>
          <a:lstStyle/>
          <a:p>
            <a:r>
              <a:rPr lang="en-GB" sz="2400" dirty="0"/>
              <a:t>Request for payment of the balance </a:t>
            </a:r>
            <a:r>
              <a:rPr lang="en-GB" sz="2400" dirty="0" smtClean="0"/>
              <a:t>and </a:t>
            </a:r>
            <a:r>
              <a:rPr lang="en-GB" sz="2400" dirty="0"/>
              <a:t>Final </a:t>
            </a:r>
            <a:r>
              <a:rPr lang="en-GB" sz="2400" dirty="0" smtClean="0"/>
              <a:t>Financial Report - </a:t>
            </a:r>
            <a:r>
              <a:rPr lang="en-GB" sz="2400" kern="1200" dirty="0">
                <a:solidFill>
                  <a:srgbClr val="008000"/>
                </a:solidFill>
                <a:latin typeface="+mn-lt"/>
                <a:ea typeface="+mn-ea"/>
                <a:cs typeface="+mn-cs"/>
              </a:rPr>
              <a:t>Article </a:t>
            </a:r>
            <a:r>
              <a:rPr lang="en-GB" sz="2400" kern="1200" dirty="0" smtClean="0">
                <a:solidFill>
                  <a:srgbClr val="008000"/>
                </a:solidFill>
                <a:latin typeface="+mn-lt"/>
                <a:ea typeface="+mn-ea"/>
                <a:cs typeface="+mn-cs"/>
              </a:rPr>
              <a:t>15.4</a:t>
            </a:r>
            <a:r>
              <a:rPr lang="en-GB" sz="2400" dirty="0" smtClean="0"/>
              <a:t>:</a:t>
            </a:r>
            <a:endParaRPr lang="en-GB" sz="2400" dirty="0"/>
          </a:p>
        </p:txBody>
      </p:sp>
      <p:sp>
        <p:nvSpPr>
          <p:cNvPr id="5" name="Content Placeholder 2"/>
          <p:cNvSpPr>
            <a:spLocks noGrp="1"/>
          </p:cNvSpPr>
          <p:nvPr>
            <p:ph idx="1"/>
          </p:nvPr>
        </p:nvSpPr>
        <p:spPr>
          <a:xfrm>
            <a:off x="323528" y="2240145"/>
            <a:ext cx="8229600" cy="3997167"/>
          </a:xfrm>
        </p:spPr>
        <p:txBody>
          <a:bodyPr/>
          <a:lstStyle/>
          <a:p>
            <a:pPr marL="0" indent="0" eaLnBrk="1" hangingPunct="1">
              <a:buFontTx/>
              <a:buNone/>
            </a:pPr>
            <a:r>
              <a:rPr lang="en-US" sz="1800" b="1" u="sng" dirty="0" smtClean="0"/>
              <a:t>In addition</a:t>
            </a:r>
            <a:r>
              <a:rPr lang="en-US" sz="1800" dirty="0" smtClean="0"/>
              <a:t> to the documents of the last reporting period:</a:t>
            </a:r>
          </a:p>
          <a:p>
            <a:pPr marL="0" indent="0" eaLnBrk="1" hangingPunct="1">
              <a:buFontTx/>
              <a:buNone/>
            </a:pPr>
            <a:endParaRPr lang="en-US" sz="800" dirty="0" smtClean="0"/>
          </a:p>
          <a:p>
            <a:pPr algn="just">
              <a:buFont typeface="Verdana" panose="020B0604030504040204" pitchFamily="34" charset="0"/>
              <a:buChar char="•"/>
            </a:pPr>
            <a:r>
              <a:rPr lang="en-US" sz="1800" b="1" dirty="0" smtClean="0">
                <a:solidFill>
                  <a:srgbClr val="008000"/>
                </a:solidFill>
              </a:rPr>
              <a:t>Final summary financial statement</a:t>
            </a:r>
            <a:r>
              <a:rPr lang="en-US" sz="1800" dirty="0" smtClean="0"/>
              <a:t> created </a:t>
            </a:r>
            <a:r>
              <a:rPr lang="en-US" sz="1800" b="1" dirty="0" smtClean="0">
                <a:solidFill>
                  <a:srgbClr val="008000"/>
                </a:solidFill>
              </a:rPr>
              <a:t>by the system automatically</a:t>
            </a:r>
            <a:r>
              <a:rPr lang="en-US" sz="1800" dirty="0" smtClean="0"/>
              <a:t>, consolidating the individual financial statements for all reporting periods and including the request for payment of the balance</a:t>
            </a:r>
          </a:p>
          <a:p>
            <a:pPr lvl="1" algn="just">
              <a:buFont typeface="Verdana" panose="020B0604030504040204" pitchFamily="34" charset="0"/>
              <a:buChar char="•"/>
            </a:pPr>
            <a:r>
              <a:rPr lang="en-US" sz="1800" dirty="0" smtClean="0"/>
              <a:t>Template to be used: </a:t>
            </a:r>
            <a:r>
              <a:rPr lang="en-US" sz="1800" dirty="0">
                <a:solidFill>
                  <a:srgbClr val="008000"/>
                </a:solidFill>
                <a:ea typeface="+mn-ea"/>
                <a:cs typeface="+mn-cs"/>
              </a:rPr>
              <a:t>Annex 4</a:t>
            </a:r>
          </a:p>
          <a:p>
            <a:pPr marL="0" indent="0" eaLnBrk="1" hangingPunct="1">
              <a:buFontTx/>
              <a:buNone/>
            </a:pPr>
            <a:endParaRPr lang="en-US" sz="800" b="1" dirty="0" smtClean="0"/>
          </a:p>
          <a:p>
            <a:pPr algn="just" eaLnBrk="1" hangingPunct="1">
              <a:buFont typeface="Verdana" panose="020B0604030504040204" pitchFamily="34" charset="0"/>
              <a:buChar char="•"/>
            </a:pPr>
            <a:r>
              <a:rPr lang="en-US" sz="1800" b="1" dirty="0" smtClean="0">
                <a:solidFill>
                  <a:srgbClr val="008000"/>
                </a:solidFill>
              </a:rPr>
              <a:t>A certificate on the financial statements </a:t>
            </a:r>
            <a:r>
              <a:rPr lang="en-US" sz="1800" dirty="0" smtClean="0"/>
              <a:t>for each beneficiary [and each affiliated entity], if it </a:t>
            </a:r>
            <a:r>
              <a:rPr lang="en-US" sz="1800" b="1" dirty="0" smtClean="0"/>
              <a:t>requests a contribution of EUR 325 000 or more</a:t>
            </a:r>
            <a:r>
              <a:rPr lang="en-US" sz="1800" dirty="0" smtClean="0"/>
              <a:t>, as reimbursement of actual costs and the </a:t>
            </a:r>
            <a:r>
              <a:rPr lang="en-US" sz="1800" b="1" dirty="0" smtClean="0"/>
              <a:t>total grant </a:t>
            </a:r>
            <a:r>
              <a:rPr lang="en-US" sz="1800" dirty="0" smtClean="0"/>
              <a:t>as reimbursement of actual costs </a:t>
            </a:r>
            <a:r>
              <a:rPr lang="en-US" sz="1800" b="1" dirty="0" smtClean="0"/>
              <a:t>is EUR 750.000</a:t>
            </a:r>
            <a:r>
              <a:rPr lang="en-US" sz="1800" dirty="0" smtClean="0"/>
              <a:t> or more.</a:t>
            </a:r>
          </a:p>
          <a:p>
            <a:pPr lvl="1" algn="just">
              <a:buFont typeface="Verdana" panose="020B0604030504040204" pitchFamily="34" charset="0"/>
              <a:buChar char="•"/>
            </a:pPr>
            <a:r>
              <a:rPr lang="en-US" sz="1800" dirty="0" smtClean="0"/>
              <a:t>Template to be used: </a:t>
            </a:r>
            <a:r>
              <a:rPr lang="en-US" sz="1800" dirty="0">
                <a:solidFill>
                  <a:srgbClr val="008000"/>
                </a:solidFill>
                <a:ea typeface="+mn-ea"/>
                <a:cs typeface="+mn-cs"/>
              </a:rPr>
              <a:t>Annex 5</a:t>
            </a:r>
          </a:p>
          <a:p>
            <a:pPr algn="just" eaLnBrk="1" hangingPunct="1">
              <a:buFont typeface="Verdana" panose="020B0604030504040204" pitchFamily="34" charset="0"/>
              <a:buChar char="•"/>
            </a:pPr>
            <a:endParaRPr lang="en-US" sz="800" dirty="0" smtClean="0"/>
          </a:p>
          <a:p>
            <a:endParaRPr lang="en-US" sz="1800" dirty="0"/>
          </a:p>
        </p:txBody>
      </p:sp>
    </p:spTree>
    <p:extLst>
      <p:ext uri="{BB962C8B-B14F-4D97-AF65-F5344CB8AC3E}">
        <p14:creationId xmlns:p14="http://schemas.microsoft.com/office/powerpoint/2010/main" val="251362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bwMode="auto">
          <a:xfrm>
            <a:off x="251520" y="1628800"/>
            <a:ext cx="8640960"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rgbClr val="2D5EC1"/>
              </a:buClr>
              <a:buChar char="•"/>
              <a:defRPr sz="2400" i="1">
                <a:solidFill>
                  <a:srgbClr val="0F5494"/>
                </a:solidFill>
                <a:latin typeface="+mn-lt"/>
                <a:ea typeface="+mn-ea"/>
                <a:cs typeface="+mn-cs"/>
              </a:defRPr>
            </a:lvl1pPr>
            <a:lvl2pPr marL="742950" indent="-285750" algn="l" rtl="0" fontAlgn="base">
              <a:spcBef>
                <a:spcPct val="20000"/>
              </a:spcBef>
              <a:spcAft>
                <a:spcPct val="0"/>
              </a:spcAft>
              <a:buClr>
                <a:srgbClr val="2D5EC1"/>
              </a:buClr>
              <a:buChar char="•"/>
              <a:defRPr sz="2000" b="1">
                <a:solidFill>
                  <a:srgbClr val="0F5494"/>
                </a:solidFill>
                <a:latin typeface="+mn-lt"/>
              </a:defRPr>
            </a:lvl2pPr>
            <a:lvl3pPr marL="1143000" indent="-228600" algn="l" rtl="0" fontAlgn="base">
              <a:spcBef>
                <a:spcPct val="20000"/>
              </a:spcBef>
              <a:spcAft>
                <a:spcPct val="0"/>
              </a:spcAft>
              <a:buClr>
                <a:srgbClr val="2D5EC1"/>
              </a:buClr>
              <a:buChar char="•"/>
              <a:defRPr sz="1400">
                <a:solidFill>
                  <a:srgbClr val="0F5494"/>
                </a:solidFill>
                <a:latin typeface="+mn-lt"/>
              </a:defRPr>
            </a:lvl3pPr>
            <a:lvl4pPr marL="1600200" indent="-228600" algn="l" rtl="0" fontAlgn="base">
              <a:spcBef>
                <a:spcPct val="20000"/>
              </a:spcBef>
              <a:spcAft>
                <a:spcPct val="0"/>
              </a:spcAft>
              <a:buChar char="–"/>
              <a:defRPr sz="2000">
                <a:solidFill>
                  <a:schemeClr val="tx1"/>
                </a:solidFill>
                <a:latin typeface="Arial" charset="0"/>
              </a:defRPr>
            </a:lvl4pPr>
            <a:lvl5pPr marL="2057400" indent="-228600" algn="l" rtl="0" fontAlgn="base">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marL="0" indent="0" algn="just">
              <a:buNone/>
            </a:pPr>
            <a:endParaRPr lang="en-US" sz="1000" i="0" dirty="0" smtClean="0">
              <a:ea typeface="ＭＳ Ｐゴシック" pitchFamily="4" charset="-128"/>
            </a:endParaRPr>
          </a:p>
          <a:p>
            <a:pPr algn="just"/>
            <a:r>
              <a:rPr lang="en-US" sz="2000" i="0" dirty="0" smtClean="0">
                <a:ea typeface="ＭＳ Ｐゴシック" pitchFamily="4" charset="-128"/>
              </a:rPr>
              <a:t>Pre-financing payment  - Article 16.2, Annex 3</a:t>
            </a:r>
          </a:p>
          <a:p>
            <a:pPr lvl="1" algn="just"/>
            <a:r>
              <a:rPr lang="en-US" sz="1800" b="0" dirty="0" smtClean="0">
                <a:latin typeface="Verdana" pitchFamily="34" charset="0"/>
              </a:rPr>
              <a:t>It provides beneficiaries with a float. It remains the property of the EU until the balance payment.</a:t>
            </a:r>
          </a:p>
          <a:p>
            <a:pPr lvl="1" algn="just"/>
            <a:r>
              <a:rPr lang="en-US" sz="1800" b="0" dirty="0" smtClean="0">
                <a:latin typeface="Verdana" pitchFamily="34" charset="0"/>
              </a:rPr>
              <a:t>It will be distributed by the coordinator as soon as </a:t>
            </a:r>
            <a:r>
              <a:rPr lang="en-US" sz="1800" dirty="0" smtClean="0">
                <a:solidFill>
                  <a:srgbClr val="008000"/>
                </a:solidFill>
              </a:rPr>
              <a:t>90% of the beneficiaries sign the accession form (Annex 3)</a:t>
            </a:r>
            <a:r>
              <a:rPr lang="en-US" sz="1800" dirty="0" smtClean="0">
                <a:solidFill>
                  <a:srgbClr val="FF0000"/>
                </a:solidFill>
                <a:latin typeface="Verdana" pitchFamily="34" charset="0"/>
              </a:rPr>
              <a:t> </a:t>
            </a:r>
            <a:r>
              <a:rPr lang="en-US" sz="1800" b="0" dirty="0" smtClean="0">
                <a:latin typeface="Verdana" pitchFamily="34" charset="0"/>
              </a:rPr>
              <a:t>and to only those beneficiaries who have signed it.</a:t>
            </a:r>
          </a:p>
          <a:p>
            <a:pPr marL="0" indent="0" algn="just">
              <a:buNone/>
            </a:pPr>
            <a:endParaRPr lang="en-US" sz="1000" b="0" i="0" dirty="0" smtClean="0">
              <a:solidFill>
                <a:srgbClr val="FF0000"/>
              </a:solidFill>
              <a:ea typeface="ＭＳ Ｐゴシック" pitchFamily="4" charset="-128"/>
            </a:endParaRPr>
          </a:p>
          <a:p>
            <a:pPr algn="just"/>
            <a:r>
              <a:rPr lang="en-US" sz="2000" i="0" dirty="0" smtClean="0">
                <a:ea typeface="ＭＳ Ｐゴシック" pitchFamily="4" charset="-128"/>
              </a:rPr>
              <a:t>Interim Payment – Article 16.3</a:t>
            </a:r>
            <a:endParaRPr lang="en-US" sz="2000" b="0" i="0" dirty="0" smtClean="0">
              <a:ea typeface="ＭＳ Ｐゴシック" pitchFamily="4" charset="-128"/>
            </a:endParaRPr>
          </a:p>
          <a:p>
            <a:pPr lvl="1" algn="just"/>
            <a:r>
              <a:rPr lang="en-US" sz="1800" b="0" dirty="0" smtClean="0">
                <a:latin typeface="Verdana" pitchFamily="34" charset="0"/>
              </a:rPr>
              <a:t>Approval of periodic report(s) + corresponding deliverables (via IT system);</a:t>
            </a:r>
          </a:p>
          <a:p>
            <a:pPr lvl="1" algn="just"/>
            <a:r>
              <a:rPr lang="en-US" sz="1800" dirty="0" smtClean="0">
                <a:solidFill>
                  <a:srgbClr val="008000"/>
                </a:solidFill>
              </a:rPr>
              <a:t>Payment is based on actual costs </a:t>
            </a:r>
            <a:r>
              <a:rPr lang="en-US" sz="1800" b="0" dirty="0" smtClean="0">
                <a:latin typeface="Verdana" pitchFamily="34" charset="0"/>
              </a:rPr>
              <a:t>incurred during the reporting period and approved by the Agency; </a:t>
            </a:r>
          </a:p>
          <a:p>
            <a:pPr lvl="1" algn="just"/>
            <a:r>
              <a:rPr lang="en-US" sz="1800" b="0" dirty="0" smtClean="0">
                <a:latin typeface="Verdana" pitchFamily="34" charset="0"/>
              </a:rPr>
              <a:t>Total amount of pre-financing and interim payment(s) is limited to 90% of the maximum grant amount;</a:t>
            </a:r>
          </a:p>
          <a:p>
            <a:pPr lvl="1" algn="just"/>
            <a:r>
              <a:rPr lang="en-US" sz="1800" b="0" dirty="0" smtClean="0">
                <a:latin typeface="Verdana" pitchFamily="34" charset="0"/>
              </a:rPr>
              <a:t>Receipts of the action are not considered at this stage.</a:t>
            </a:r>
          </a:p>
          <a:p>
            <a:pPr marL="457200" lvl="1" indent="0" algn="just">
              <a:buNone/>
            </a:pPr>
            <a:endParaRPr lang="en-US" sz="2000" i="0" dirty="0" smtClean="0">
              <a:ea typeface="ＭＳ Ｐゴシック" pitchFamily="4" charset="-128"/>
            </a:endParaRPr>
          </a:p>
        </p:txBody>
      </p:sp>
      <p:sp>
        <p:nvSpPr>
          <p:cNvPr id="5" name="Title 1"/>
          <p:cNvSpPr>
            <a:spLocks noGrp="1"/>
          </p:cNvSpPr>
          <p:nvPr>
            <p:ph type="title"/>
          </p:nvPr>
        </p:nvSpPr>
        <p:spPr>
          <a:xfrm>
            <a:off x="-108520" y="1196753"/>
            <a:ext cx="8712968" cy="648071"/>
          </a:xfrm>
        </p:spPr>
        <p:txBody>
          <a:bodyPr/>
          <a:lstStyle/>
          <a:p>
            <a:r>
              <a:rPr lang="en-US" sz="2400" dirty="0" smtClean="0"/>
              <a:t>Payments – </a:t>
            </a:r>
            <a:r>
              <a:rPr lang="en-US" sz="2400" kern="1200" dirty="0" smtClean="0">
                <a:solidFill>
                  <a:srgbClr val="008000"/>
                </a:solidFill>
                <a:latin typeface="+mn-lt"/>
                <a:ea typeface="+mn-ea"/>
                <a:cs typeface="+mn-cs"/>
              </a:rPr>
              <a:t>Article 16</a:t>
            </a:r>
            <a:endParaRPr lang="en-US" sz="2400" kern="1200" dirty="0">
              <a:solidFill>
                <a:srgbClr val="008000"/>
              </a:solidFill>
              <a:latin typeface="+mn-lt"/>
              <a:ea typeface="+mn-ea"/>
              <a:cs typeface="+mn-cs"/>
            </a:endParaRPr>
          </a:p>
        </p:txBody>
      </p:sp>
    </p:spTree>
    <p:extLst>
      <p:ext uri="{BB962C8B-B14F-4D97-AF65-F5344CB8AC3E}">
        <p14:creationId xmlns:p14="http://schemas.microsoft.com/office/powerpoint/2010/main" val="1959721174"/>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bwMode="auto">
          <a:xfrm>
            <a:off x="179512" y="1196752"/>
            <a:ext cx="8640960" cy="5544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rgbClr val="2D5EC1"/>
              </a:buClr>
              <a:buChar char="•"/>
              <a:defRPr sz="2400" i="1">
                <a:solidFill>
                  <a:srgbClr val="0F5494"/>
                </a:solidFill>
                <a:latin typeface="+mn-lt"/>
                <a:ea typeface="+mn-ea"/>
                <a:cs typeface="+mn-cs"/>
              </a:defRPr>
            </a:lvl1pPr>
            <a:lvl2pPr marL="742950" indent="-285750" algn="l" rtl="0" fontAlgn="base">
              <a:spcBef>
                <a:spcPct val="20000"/>
              </a:spcBef>
              <a:spcAft>
                <a:spcPct val="0"/>
              </a:spcAft>
              <a:buClr>
                <a:srgbClr val="2D5EC1"/>
              </a:buClr>
              <a:buChar char="•"/>
              <a:defRPr sz="2000" b="1">
                <a:solidFill>
                  <a:srgbClr val="0F5494"/>
                </a:solidFill>
                <a:latin typeface="+mn-lt"/>
              </a:defRPr>
            </a:lvl2pPr>
            <a:lvl3pPr marL="1143000" indent="-228600" algn="l" rtl="0" fontAlgn="base">
              <a:spcBef>
                <a:spcPct val="20000"/>
              </a:spcBef>
              <a:spcAft>
                <a:spcPct val="0"/>
              </a:spcAft>
              <a:buClr>
                <a:srgbClr val="2D5EC1"/>
              </a:buClr>
              <a:buChar char="•"/>
              <a:defRPr sz="1400">
                <a:solidFill>
                  <a:srgbClr val="0F5494"/>
                </a:solidFill>
                <a:latin typeface="+mn-lt"/>
              </a:defRPr>
            </a:lvl3pPr>
            <a:lvl4pPr marL="1600200" indent="-228600" algn="l" rtl="0" fontAlgn="base">
              <a:spcBef>
                <a:spcPct val="20000"/>
              </a:spcBef>
              <a:spcAft>
                <a:spcPct val="0"/>
              </a:spcAft>
              <a:buChar char="–"/>
              <a:defRPr sz="2000">
                <a:solidFill>
                  <a:schemeClr val="tx1"/>
                </a:solidFill>
                <a:latin typeface="Arial" charset="0"/>
              </a:defRPr>
            </a:lvl4pPr>
            <a:lvl5pPr marL="2057400" indent="-228600" algn="l" rtl="0" fontAlgn="base">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marL="0" indent="0" algn="just">
              <a:lnSpc>
                <a:spcPct val="80000"/>
              </a:lnSpc>
              <a:buNone/>
            </a:pPr>
            <a:endParaRPr lang="en-GB" sz="1200" i="0" dirty="0" smtClean="0"/>
          </a:p>
          <a:p>
            <a:pPr marL="0" indent="0" algn="just">
              <a:buNone/>
            </a:pPr>
            <a:r>
              <a:rPr lang="en-GB" sz="2000" i="0" dirty="0" smtClean="0">
                <a:ea typeface="ＭＳ Ｐゴシック" pitchFamily="4" charset="-128"/>
              </a:rPr>
              <a:t>Balance Payment – Article 16.4</a:t>
            </a:r>
          </a:p>
          <a:p>
            <a:pPr marL="0" indent="0" algn="just">
              <a:buNone/>
            </a:pPr>
            <a:endParaRPr lang="en-GB" sz="1200" i="0" dirty="0" smtClean="0">
              <a:ea typeface="ＭＳ Ｐゴシック" pitchFamily="4" charset="-128"/>
            </a:endParaRPr>
          </a:p>
          <a:p>
            <a:pPr marL="268287" lvl="1" indent="0" algn="just">
              <a:buNone/>
            </a:pPr>
            <a:r>
              <a:rPr lang="en-GB" sz="1800" b="0" dirty="0">
                <a:latin typeface="Verdana" pitchFamily="34" charset="0"/>
              </a:rPr>
              <a:t>Reimburses the remaining part of the eligible costs for the implementation of the action.</a:t>
            </a:r>
          </a:p>
          <a:p>
            <a:pPr marL="536575" lvl="1" indent="-268288" algn="just"/>
            <a:r>
              <a:rPr lang="en-GB" sz="1800" b="0" dirty="0">
                <a:latin typeface="Verdana" pitchFamily="34" charset="0"/>
              </a:rPr>
              <a:t>Approval of final report + corresponding </a:t>
            </a:r>
            <a:r>
              <a:rPr lang="en-GB" sz="1800" b="0" dirty="0" smtClean="0">
                <a:latin typeface="Verdana" pitchFamily="34" charset="0"/>
              </a:rPr>
              <a:t>deliverables (via IT system)</a:t>
            </a:r>
            <a:endParaRPr lang="en-GB" sz="1800" b="0" dirty="0">
              <a:latin typeface="Verdana" pitchFamily="34" charset="0"/>
            </a:endParaRPr>
          </a:p>
          <a:p>
            <a:pPr marL="536575" lvl="1" indent="-268288" algn="just"/>
            <a:r>
              <a:rPr lang="en-GB" sz="1800" b="0" dirty="0">
                <a:latin typeface="Verdana" pitchFamily="34" charset="0"/>
              </a:rPr>
              <a:t>Establishment of the consolidated total eligible costs </a:t>
            </a:r>
            <a:r>
              <a:rPr lang="en-GB" sz="1800" b="0" dirty="0" smtClean="0">
                <a:latin typeface="Verdana" pitchFamily="34" charset="0"/>
              </a:rPr>
              <a:t>created automatically by the system from the periodic reports of </a:t>
            </a:r>
            <a:r>
              <a:rPr lang="en-GB" sz="1800" b="0" dirty="0">
                <a:latin typeface="Verdana" pitchFamily="34" charset="0"/>
              </a:rPr>
              <a:t>the action </a:t>
            </a:r>
            <a:endParaRPr lang="en-GB" sz="1800" b="0" dirty="0" smtClean="0">
              <a:latin typeface="Verdana" pitchFamily="34" charset="0"/>
            </a:endParaRPr>
          </a:p>
          <a:p>
            <a:pPr marL="536575" lvl="1" indent="-268288" algn="just"/>
            <a:r>
              <a:rPr lang="en-GB" sz="1800" b="0" dirty="0" smtClean="0">
                <a:latin typeface="Verdana" pitchFamily="34" charset="0"/>
              </a:rPr>
              <a:t>Determination of the </a:t>
            </a:r>
            <a:r>
              <a:rPr lang="en-GB" sz="1800" b="0" dirty="0">
                <a:latin typeface="Verdana" pitchFamily="34" charset="0"/>
              </a:rPr>
              <a:t>final grant amount, </a:t>
            </a:r>
            <a:r>
              <a:rPr lang="en-GB" sz="1800" b="0" dirty="0" smtClean="0">
                <a:latin typeface="Verdana" pitchFamily="34" charset="0"/>
              </a:rPr>
              <a:t>please refer </a:t>
            </a:r>
            <a:r>
              <a:rPr lang="en-GB" sz="1800" b="0" dirty="0">
                <a:latin typeface="Verdana" pitchFamily="34" charset="0"/>
              </a:rPr>
              <a:t>to slides </a:t>
            </a:r>
            <a:r>
              <a:rPr lang="en-GB" sz="1800" b="0" dirty="0" smtClean="0">
                <a:latin typeface="Verdana" pitchFamily="34" charset="0"/>
              </a:rPr>
              <a:t>"Final grant amount – Article 5". </a:t>
            </a:r>
          </a:p>
          <a:p>
            <a:pPr marL="536575" lvl="1" indent="-268288" algn="just"/>
            <a:r>
              <a:rPr lang="en-US" sz="1800" b="0" dirty="0" smtClean="0">
                <a:latin typeface="Verdana" pitchFamily="34" charset="0"/>
              </a:rPr>
              <a:t>Calculations are made at project / joint action level, allocation of the grant among beneficiaries is based on consortium agreement</a:t>
            </a:r>
            <a:r>
              <a:rPr lang="fr-BE" sz="1800" b="0" dirty="0" smtClean="0">
                <a:latin typeface="Verdana" pitchFamily="34" charset="0"/>
              </a:rPr>
              <a:t>.</a:t>
            </a:r>
            <a:endParaRPr lang="en-GB" sz="1800" b="0" dirty="0">
              <a:latin typeface="Verdana" pitchFamily="34" charset="0"/>
            </a:endParaRPr>
          </a:p>
          <a:p>
            <a:pPr marL="536575" lvl="1" indent="-268288" algn="just"/>
            <a:r>
              <a:rPr lang="en-GB" sz="1800" b="0" dirty="0">
                <a:latin typeface="Verdana" pitchFamily="34" charset="0"/>
              </a:rPr>
              <a:t>Amount due is the balance of the final grant after the deduction of pre-financing and interim payments.</a:t>
            </a:r>
          </a:p>
          <a:p>
            <a:pPr marL="536575" lvl="1" indent="-268288" algn="just"/>
            <a:r>
              <a:rPr lang="en-GB" sz="1800" b="0" dirty="0">
                <a:latin typeface="Verdana" pitchFamily="34" charset="0"/>
              </a:rPr>
              <a:t>The balance is a recovery, if the amount of earlier payments exceeds the final grant amount.</a:t>
            </a:r>
          </a:p>
          <a:p>
            <a:pPr marL="457200" lvl="1" indent="0" algn="just">
              <a:buNone/>
            </a:pPr>
            <a:endParaRPr lang="en-GB" sz="1800" b="0" i="1" dirty="0">
              <a:latin typeface="Verdana" pitchFamily="34" charset="0"/>
            </a:endParaRPr>
          </a:p>
          <a:p>
            <a:pPr lvl="1" algn="just"/>
            <a:endParaRPr lang="en-GB" sz="1800" b="0" i="1" dirty="0">
              <a:latin typeface="Verdana" pitchFamily="34" charset="0"/>
            </a:endParaRPr>
          </a:p>
          <a:p>
            <a:pPr marL="0" indent="0" algn="just">
              <a:buNone/>
            </a:pPr>
            <a:endParaRPr lang="en-GB" sz="2000" i="0" dirty="0" smtClean="0">
              <a:ea typeface="ＭＳ Ｐゴシック" pitchFamily="4" charset="-128"/>
            </a:endParaRPr>
          </a:p>
        </p:txBody>
      </p:sp>
    </p:spTree>
    <p:extLst>
      <p:ext uri="{BB962C8B-B14F-4D97-AF65-F5344CB8AC3E}">
        <p14:creationId xmlns:p14="http://schemas.microsoft.com/office/powerpoint/2010/main" val="42681666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180528" y="1196752"/>
            <a:ext cx="8506718" cy="936625"/>
          </a:xfrm>
          <a:noFill/>
        </p:spPr>
        <p:txBody>
          <a:bodyPr lIns="0" tIns="0" rIns="0" bIns="0" anchor="b"/>
          <a:lstStyle/>
          <a:p>
            <a:pPr indent="0" eaLnBrk="1" hangingPunct="1"/>
            <a:r>
              <a:rPr lang="en-GB" sz="2400" dirty="0" smtClean="0"/>
              <a:t>Final grant amount - </a:t>
            </a:r>
            <a:r>
              <a:rPr lang="en-GB" sz="2400" kern="1200" dirty="0" smtClean="0">
                <a:solidFill>
                  <a:srgbClr val="008000"/>
                </a:solidFill>
                <a:latin typeface="+mn-lt"/>
                <a:ea typeface="+mn-ea"/>
                <a:cs typeface="+mn-cs"/>
              </a:rPr>
              <a:t>Article 5.3</a:t>
            </a:r>
            <a:br>
              <a:rPr lang="en-GB" sz="2400" kern="1200" dirty="0" smtClean="0">
                <a:solidFill>
                  <a:srgbClr val="008000"/>
                </a:solidFill>
                <a:latin typeface="+mn-lt"/>
                <a:ea typeface="+mn-ea"/>
                <a:cs typeface="+mn-cs"/>
              </a:rPr>
            </a:br>
            <a:endParaRPr lang="en-GB" sz="2400" kern="1200" dirty="0">
              <a:solidFill>
                <a:srgbClr val="008000"/>
              </a:solidFill>
              <a:latin typeface="+mn-lt"/>
              <a:ea typeface="+mn-ea"/>
              <a:cs typeface="+mn-cs"/>
            </a:endParaRPr>
          </a:p>
        </p:txBody>
      </p:sp>
      <p:sp>
        <p:nvSpPr>
          <p:cNvPr id="7" name="Rectangle 6"/>
          <p:cNvSpPr txBox="1">
            <a:spLocks noChangeArrowheads="1"/>
          </p:cNvSpPr>
          <p:nvPr/>
        </p:nvSpPr>
        <p:spPr bwMode="auto">
          <a:xfrm>
            <a:off x="-180528" y="1988840"/>
            <a:ext cx="8506718" cy="7920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pitchFamily="34" charset="0"/>
              </a:defRPr>
            </a:lvl2pPr>
            <a:lvl3pPr marL="358775" algn="l" rtl="0" fontAlgn="base">
              <a:spcBef>
                <a:spcPct val="0"/>
              </a:spcBef>
              <a:spcAft>
                <a:spcPct val="0"/>
              </a:spcAft>
              <a:defRPr sz="3000" b="1">
                <a:solidFill>
                  <a:srgbClr val="0F5494"/>
                </a:solidFill>
                <a:latin typeface="Verdana" pitchFamily="34" charset="0"/>
              </a:defRPr>
            </a:lvl3pPr>
            <a:lvl4pPr marL="358775" algn="l" rtl="0" fontAlgn="base">
              <a:spcBef>
                <a:spcPct val="0"/>
              </a:spcBef>
              <a:spcAft>
                <a:spcPct val="0"/>
              </a:spcAft>
              <a:defRPr sz="3000" b="1">
                <a:solidFill>
                  <a:srgbClr val="0F5494"/>
                </a:solidFill>
                <a:latin typeface="Verdana" pitchFamily="34" charset="0"/>
              </a:defRPr>
            </a:lvl4pPr>
            <a:lvl5pPr marL="358775" algn="l" rtl="0" fontAlgn="base">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pPr marL="701675" indent="-342900">
              <a:buFont typeface="Arial" panose="020B0604020202020204" pitchFamily="34" charset="0"/>
              <a:buChar char="•"/>
            </a:pPr>
            <a:r>
              <a:rPr lang="en-GB" sz="1800" dirty="0" smtClean="0">
                <a:latin typeface="Verdana" pitchFamily="34" charset="0"/>
                <a:ea typeface="ＭＳ Ｐゴシック" pitchFamily="4" charset="-128"/>
                <a:cs typeface="+mn-cs"/>
              </a:rPr>
              <a:t>Established </a:t>
            </a:r>
            <a:r>
              <a:rPr lang="en-GB" sz="1800" dirty="0">
                <a:latin typeface="Verdana" pitchFamily="34" charset="0"/>
                <a:ea typeface="ＭＳ Ｐゴシック" pitchFamily="4" charset="-128"/>
                <a:cs typeface="+mn-cs"/>
              </a:rPr>
              <a:t>at the time of balance payment</a:t>
            </a:r>
            <a:br>
              <a:rPr lang="en-GB" sz="1800" dirty="0">
                <a:latin typeface="Verdana" pitchFamily="34" charset="0"/>
                <a:ea typeface="ＭＳ Ｐゴシック" pitchFamily="4" charset="-128"/>
                <a:cs typeface="+mn-cs"/>
              </a:rPr>
            </a:br>
            <a:endParaRPr lang="en-GB" sz="800" dirty="0">
              <a:latin typeface="Verdana" pitchFamily="34" charset="0"/>
              <a:ea typeface="ＭＳ Ｐゴシック" pitchFamily="4" charset="-128"/>
              <a:cs typeface="+mn-cs"/>
            </a:endParaRPr>
          </a:p>
          <a:p>
            <a:pPr marL="701675" indent="-342900">
              <a:buFont typeface="Arial" panose="020B0604020202020204" pitchFamily="34" charset="0"/>
              <a:buChar char="•"/>
            </a:pPr>
            <a:r>
              <a:rPr lang="en-GB" sz="1800" dirty="0">
                <a:latin typeface="Verdana" pitchFamily="34" charset="0"/>
                <a:ea typeface="ＭＳ Ｐゴシック" pitchFamily="4" charset="-128"/>
                <a:cs typeface="+mn-cs"/>
              </a:rPr>
              <a:t>4 steps to </a:t>
            </a:r>
            <a:r>
              <a:rPr lang="en-GB" sz="1800" dirty="0" smtClean="0">
                <a:latin typeface="Verdana" pitchFamily="34" charset="0"/>
                <a:ea typeface="ＭＳ Ｐゴシック" pitchFamily="4" charset="-128"/>
                <a:cs typeface="+mn-cs"/>
              </a:rPr>
              <a:t>calculate – will be made by the IT system</a:t>
            </a:r>
            <a:endParaRPr lang="en-GB" sz="1800" dirty="0">
              <a:latin typeface="Verdana" pitchFamily="34" charset="0"/>
              <a:ea typeface="ＭＳ Ｐゴシック" pitchFamily="4" charset="-128"/>
              <a:cs typeface="+mn-cs"/>
            </a:endParaRPr>
          </a:p>
        </p:txBody>
      </p:sp>
      <p:sp>
        <p:nvSpPr>
          <p:cNvPr id="8" name="Text Box 5"/>
          <p:cNvSpPr txBox="1">
            <a:spLocks noChangeArrowheads="1"/>
          </p:cNvSpPr>
          <p:nvPr/>
        </p:nvSpPr>
        <p:spPr bwMode="auto">
          <a:xfrm>
            <a:off x="226344" y="3141142"/>
            <a:ext cx="8713092" cy="33121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marL="342900" indent="-342900"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marL="457200" indent="-457200" algn="just" eaLnBrk="1" hangingPunct="1">
              <a:spcBef>
                <a:spcPts val="1200"/>
              </a:spcBef>
              <a:buClr>
                <a:srgbClr val="2D5EC1"/>
              </a:buClr>
              <a:buFont typeface="+mj-lt"/>
              <a:buAutoNum type="arabicPeriod"/>
              <a:defRPr/>
            </a:pPr>
            <a:r>
              <a:rPr lang="en-GB" sz="1800" dirty="0">
                <a:solidFill>
                  <a:srgbClr val="008000"/>
                </a:solidFill>
                <a:latin typeface="+mn-lt"/>
              </a:rPr>
              <a:t>Apply the reimbursement rate </a:t>
            </a:r>
            <a:r>
              <a:rPr lang="en-GB" sz="1800" b="0" dirty="0">
                <a:solidFill>
                  <a:srgbClr val="0F5494"/>
                </a:solidFill>
                <a:ea typeface="ＭＳ Ｐゴシック" pitchFamily="4" charset="-128"/>
              </a:rPr>
              <a:t>defined in the grant </a:t>
            </a:r>
            <a:r>
              <a:rPr lang="en-GB" sz="1800" b="0" dirty="0" smtClean="0">
                <a:solidFill>
                  <a:srgbClr val="0F5494"/>
                </a:solidFill>
                <a:ea typeface="ＭＳ Ｐゴシック" pitchFamily="4" charset="-128"/>
              </a:rPr>
              <a:t>agreement,  </a:t>
            </a:r>
            <a:br>
              <a:rPr lang="en-GB" sz="1800" b="0" dirty="0" smtClean="0">
                <a:solidFill>
                  <a:srgbClr val="0F5494"/>
                </a:solidFill>
                <a:ea typeface="ＭＳ Ｐゴシック" pitchFamily="4" charset="-128"/>
              </a:rPr>
            </a:br>
            <a:r>
              <a:rPr lang="en-GB" sz="1800" b="0" dirty="0" smtClean="0">
                <a:solidFill>
                  <a:srgbClr val="0F5494"/>
                </a:solidFill>
                <a:ea typeface="ＭＳ Ｐゴシック" pitchFamily="4" charset="-128"/>
              </a:rPr>
              <a:t>Article 5.2 over the total eligible costs as declared by the beneficiaries and approved by the Agency.</a:t>
            </a:r>
          </a:p>
          <a:p>
            <a:pPr marL="457200" indent="-457200" algn="just" eaLnBrk="1" hangingPunct="1">
              <a:spcBef>
                <a:spcPct val="20000"/>
              </a:spcBef>
              <a:buClr>
                <a:srgbClr val="2D5EC1"/>
              </a:buClr>
              <a:buFont typeface="+mj-lt"/>
              <a:buAutoNum type="arabicPeriod"/>
              <a:defRPr/>
            </a:pPr>
            <a:endParaRPr lang="fr-BE" sz="1200" b="0" dirty="0" smtClean="0">
              <a:solidFill>
                <a:srgbClr val="0F5494"/>
              </a:solidFill>
              <a:ea typeface="ＭＳ Ｐゴシック" pitchFamily="4" charset="-128"/>
            </a:endParaRPr>
          </a:p>
          <a:p>
            <a:pPr marL="457200" indent="-457200" algn="just" eaLnBrk="1" hangingPunct="1">
              <a:spcBef>
                <a:spcPct val="20000"/>
              </a:spcBef>
              <a:buClr>
                <a:srgbClr val="2D5EC1"/>
              </a:buClr>
              <a:buFont typeface="+mj-lt"/>
              <a:buAutoNum type="arabicPeriod"/>
              <a:defRPr/>
            </a:pPr>
            <a:endParaRPr lang="fr-BE" sz="1200" b="0" dirty="0" smtClean="0">
              <a:solidFill>
                <a:srgbClr val="0F5494"/>
              </a:solidFill>
              <a:ea typeface="ＭＳ Ｐゴシック" pitchFamily="4" charset="-128"/>
            </a:endParaRPr>
          </a:p>
          <a:p>
            <a:pPr marL="457200" indent="-457200" algn="just" eaLnBrk="1" hangingPunct="1">
              <a:spcBef>
                <a:spcPct val="20000"/>
              </a:spcBef>
              <a:buClr>
                <a:srgbClr val="2D5EC1"/>
              </a:buClr>
              <a:buFont typeface="+mj-lt"/>
              <a:buAutoNum type="arabicPeriod"/>
              <a:defRPr/>
            </a:pPr>
            <a:r>
              <a:rPr lang="en-GB" sz="1800" dirty="0" smtClean="0">
                <a:solidFill>
                  <a:srgbClr val="008000"/>
                </a:solidFill>
                <a:latin typeface="+mn-lt"/>
              </a:rPr>
              <a:t>Limit to the maximum grant amount</a:t>
            </a:r>
            <a:r>
              <a:rPr lang="en-GB" sz="1800" dirty="0" smtClean="0">
                <a:solidFill>
                  <a:srgbClr val="0F5494"/>
                </a:solidFill>
                <a:ea typeface="ＭＳ Ｐゴシック" pitchFamily="4" charset="-128"/>
              </a:rPr>
              <a:t>: </a:t>
            </a:r>
          </a:p>
          <a:p>
            <a:pPr marL="400050" lvl="1" indent="0" algn="just" eaLnBrk="1" hangingPunct="1">
              <a:spcBef>
                <a:spcPct val="20000"/>
              </a:spcBef>
              <a:buClr>
                <a:srgbClr val="2D5EC1"/>
              </a:buClr>
              <a:defRPr/>
            </a:pPr>
            <a:r>
              <a:rPr lang="en-GB" sz="1800" b="0" dirty="0" smtClean="0">
                <a:solidFill>
                  <a:srgbClr val="0F5494"/>
                </a:solidFill>
                <a:ea typeface="ＭＳ Ｐゴシック" pitchFamily="4" charset="-128"/>
              </a:rPr>
              <a:t>Compare the result</a:t>
            </a:r>
            <a:r>
              <a:rPr lang="en-GB" sz="1800" dirty="0" smtClean="0">
                <a:solidFill>
                  <a:srgbClr val="0F5494"/>
                </a:solidFill>
                <a:ea typeface="ＭＳ Ｐゴシック" pitchFamily="4" charset="-128"/>
              </a:rPr>
              <a:t> </a:t>
            </a:r>
            <a:r>
              <a:rPr lang="en-GB" sz="1800" b="0" dirty="0" smtClean="0">
                <a:solidFill>
                  <a:srgbClr val="0F5494"/>
                </a:solidFill>
                <a:ea typeface="ＭＳ Ｐゴシック" pitchFamily="4" charset="-128"/>
              </a:rPr>
              <a:t>of step 1 with the maximum grant amount defined in the grant agreement, Article 5.1</a:t>
            </a:r>
            <a:endParaRPr lang="en-GB" sz="1800" b="0" u="sng" dirty="0" smtClean="0">
              <a:solidFill>
                <a:srgbClr val="0F5494"/>
              </a:solidFill>
              <a:ea typeface="ＭＳ Ｐゴシック" pitchFamily="4" charset="-128"/>
            </a:endParaRPr>
          </a:p>
          <a:p>
            <a:pPr marL="400050" lvl="1" indent="0" algn="just" eaLnBrk="1" hangingPunct="1">
              <a:spcBef>
                <a:spcPct val="20000"/>
              </a:spcBef>
              <a:buClr>
                <a:srgbClr val="2D5EC1"/>
              </a:buClr>
              <a:defRPr/>
            </a:pPr>
            <a:endParaRPr lang="en-GB" sz="1800" b="0" dirty="0" smtClean="0">
              <a:solidFill>
                <a:srgbClr val="0F5494"/>
              </a:solidFill>
              <a:ea typeface="ＭＳ Ｐゴシック" pitchFamily="4" charset="-128"/>
            </a:endParaRPr>
          </a:p>
          <a:p>
            <a:pPr marL="400050" lvl="1" indent="0" algn="just" eaLnBrk="1" hangingPunct="1">
              <a:spcBef>
                <a:spcPct val="20000"/>
              </a:spcBef>
              <a:buClr>
                <a:srgbClr val="2D5EC1"/>
              </a:buClr>
              <a:defRPr/>
            </a:pPr>
            <a:r>
              <a:rPr lang="en-GB" sz="1800" b="0" dirty="0" smtClean="0">
                <a:solidFill>
                  <a:srgbClr val="0F5494"/>
                </a:solidFill>
                <a:ea typeface="ＭＳ Ｐゴシック" pitchFamily="4" charset="-128"/>
              </a:rPr>
              <a:t>The final grant amount will be limited to the lower amount.</a:t>
            </a:r>
            <a:endParaRPr lang="fr-BE" sz="1800" b="0" dirty="0" smtClean="0">
              <a:solidFill>
                <a:srgbClr val="0F5494"/>
              </a:solidFill>
              <a:ea typeface="ＭＳ Ｐゴシック" pitchFamily="4" charset="-128"/>
            </a:endParaRPr>
          </a:p>
          <a:p>
            <a:pPr marL="457200" indent="-457200" algn="just" eaLnBrk="1" hangingPunct="1">
              <a:spcBef>
                <a:spcPct val="20000"/>
              </a:spcBef>
              <a:buClr>
                <a:srgbClr val="2D5EC1"/>
              </a:buClr>
              <a:buFont typeface="+mj-lt"/>
              <a:buAutoNum type="arabicPeriod"/>
              <a:defRPr/>
            </a:pPr>
            <a:endParaRPr lang="en-GB" sz="1800" b="0" dirty="0" smtClean="0">
              <a:solidFill>
                <a:srgbClr val="0F5494"/>
              </a:solidFill>
              <a:ea typeface="ＭＳ Ｐゴシック" pitchFamily="4" charset="-128"/>
            </a:endParaRPr>
          </a:p>
          <a:p>
            <a:pPr marL="0" indent="0" algn="just" eaLnBrk="1" hangingPunct="1">
              <a:spcBef>
                <a:spcPct val="20000"/>
              </a:spcBef>
              <a:buClr>
                <a:srgbClr val="2D5EC1"/>
              </a:buClr>
              <a:defRPr/>
            </a:pPr>
            <a:endParaRPr lang="en-GB" sz="1800" dirty="0" smtClean="0">
              <a:solidFill>
                <a:srgbClr val="0F5494"/>
              </a:solidFill>
              <a:ea typeface="ＭＳ Ｐゴシック" pitchFamily="4" charset="-128"/>
            </a:endParaRPr>
          </a:p>
          <a:p>
            <a:pPr marL="457200" indent="-457200" algn="just" eaLnBrk="1" hangingPunct="1">
              <a:spcBef>
                <a:spcPct val="20000"/>
              </a:spcBef>
              <a:buClr>
                <a:srgbClr val="2D5EC1"/>
              </a:buClr>
              <a:buFont typeface="+mj-lt"/>
              <a:buAutoNum type="arabicPeriod"/>
              <a:defRPr/>
            </a:pPr>
            <a:endParaRPr lang="en-GB" sz="1800" b="0" dirty="0" smtClean="0">
              <a:solidFill>
                <a:srgbClr val="0F5494"/>
              </a:solidFill>
              <a:ea typeface="ＭＳ Ｐゴシック" pitchFamily="4" charset="-128"/>
            </a:endParaRPr>
          </a:p>
          <a:p>
            <a:pPr marL="0" indent="0" algn="just" eaLnBrk="1" hangingPunct="1">
              <a:spcBef>
                <a:spcPct val="20000"/>
              </a:spcBef>
              <a:buClr>
                <a:srgbClr val="2D5EC1"/>
              </a:buClr>
              <a:defRPr/>
            </a:pPr>
            <a:endParaRPr lang="en-GB" sz="1800" b="0" dirty="0" smtClean="0">
              <a:solidFill>
                <a:srgbClr val="0F5494"/>
              </a:solidFill>
              <a:ea typeface="ＭＳ Ｐゴシック" pitchFamily="4" charset="-128"/>
            </a:endParaRPr>
          </a:p>
        </p:txBody>
      </p:sp>
    </p:spTree>
    <p:extLst>
      <p:ext uri="{BB962C8B-B14F-4D97-AF65-F5344CB8AC3E}">
        <p14:creationId xmlns:p14="http://schemas.microsoft.com/office/powerpoint/2010/main" val="3762616124"/>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179388" y="1340768"/>
            <a:ext cx="8640762" cy="4392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marL="342900" indent="-342900"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marL="457200" indent="-457200" algn="just" eaLnBrk="1" hangingPunct="1">
              <a:spcBef>
                <a:spcPct val="20000"/>
              </a:spcBef>
              <a:buClr>
                <a:srgbClr val="2D5EC1"/>
              </a:buClr>
              <a:buFont typeface="+mj-lt"/>
              <a:buAutoNum type="arabicPeriod" startAt="3"/>
              <a:defRPr/>
            </a:pPr>
            <a:r>
              <a:rPr lang="en-GB" sz="1800" dirty="0">
                <a:solidFill>
                  <a:srgbClr val="008000"/>
                </a:solidFill>
                <a:latin typeface="+mn-lt"/>
              </a:rPr>
              <a:t>Application of no-profit principle </a:t>
            </a:r>
            <a:r>
              <a:rPr lang="en-GB" sz="1800" b="0" dirty="0" smtClean="0">
                <a:solidFill>
                  <a:srgbClr val="0F5494"/>
                </a:solidFill>
                <a:ea typeface="ＭＳ Ｐゴシック" pitchFamily="4" charset="-128"/>
              </a:rPr>
              <a:t>– is it possible to pay the result of step 2?</a:t>
            </a:r>
          </a:p>
          <a:p>
            <a:pPr marL="400050" lvl="1" indent="0" algn="just" eaLnBrk="1" hangingPunct="1">
              <a:spcBef>
                <a:spcPct val="20000"/>
              </a:spcBef>
              <a:buClr>
                <a:srgbClr val="2D5EC1"/>
              </a:buClr>
              <a:defRPr/>
            </a:pPr>
            <a:r>
              <a:rPr lang="en-GB" sz="1800" dirty="0">
                <a:solidFill>
                  <a:srgbClr val="008000"/>
                </a:solidFill>
                <a:latin typeface="+mn-lt"/>
              </a:rPr>
              <a:t>Profit is generated </a:t>
            </a:r>
            <a:r>
              <a:rPr lang="en-GB" sz="1800" b="0" dirty="0" smtClean="0">
                <a:solidFill>
                  <a:srgbClr val="0F5494"/>
                </a:solidFill>
                <a:ea typeface="ＭＳ Ｐゴシック" pitchFamily="4" charset="-128"/>
              </a:rPr>
              <a:t>when the sum of the grant amount (result of step 2) and the action's total receipts is higher than the action's total accepted eligible costs (serving as a basis for step 1).</a:t>
            </a:r>
          </a:p>
          <a:p>
            <a:pPr marL="400050" lvl="1" indent="0" algn="just" eaLnBrk="1" hangingPunct="1">
              <a:spcBef>
                <a:spcPct val="20000"/>
              </a:spcBef>
              <a:buClr>
                <a:srgbClr val="2D5EC1"/>
              </a:buClr>
              <a:defRPr/>
            </a:pPr>
            <a:r>
              <a:rPr lang="en-GB" sz="1800" dirty="0" smtClean="0">
                <a:solidFill>
                  <a:srgbClr val="0F5494"/>
                </a:solidFill>
                <a:ea typeface="ＭＳ Ｐゴシック" pitchFamily="4" charset="-128"/>
              </a:rPr>
              <a:t>Check:</a:t>
            </a:r>
          </a:p>
          <a:p>
            <a:pPr marL="857250" lvl="1" indent="-457200" algn="just" eaLnBrk="1" hangingPunct="1">
              <a:spcBef>
                <a:spcPct val="20000"/>
              </a:spcBef>
              <a:buClr>
                <a:srgbClr val="2D5EC1"/>
              </a:buClr>
              <a:buFont typeface="+mj-lt"/>
              <a:buAutoNum type="alphaLcParenR"/>
              <a:defRPr/>
            </a:pPr>
            <a:r>
              <a:rPr lang="en-GB" sz="1800" b="0" dirty="0" smtClean="0">
                <a:solidFill>
                  <a:srgbClr val="0F5494"/>
                </a:solidFill>
                <a:ea typeface="ＭＳ Ｐゴシック" pitchFamily="4" charset="-128"/>
              </a:rPr>
              <a:t>Has the action generated any income?</a:t>
            </a:r>
          </a:p>
          <a:p>
            <a:pPr marL="857250" lvl="1" indent="-457200" algn="just" eaLnBrk="1" hangingPunct="1">
              <a:spcBef>
                <a:spcPct val="20000"/>
              </a:spcBef>
              <a:buClr>
                <a:srgbClr val="2D5EC1"/>
              </a:buClr>
              <a:buFont typeface="+mj-lt"/>
              <a:buAutoNum type="alphaLcParenR"/>
              <a:defRPr/>
            </a:pPr>
            <a:r>
              <a:rPr lang="en-GB" sz="1800" b="0" dirty="0" smtClean="0">
                <a:solidFill>
                  <a:srgbClr val="0F5494"/>
                </a:solidFill>
                <a:ea typeface="ＭＳ Ｐゴシック" pitchFamily="4" charset="-128"/>
              </a:rPr>
              <a:t>Is there any third party contribution?</a:t>
            </a:r>
          </a:p>
          <a:p>
            <a:pPr marL="857250" lvl="1" indent="-457200" algn="just" eaLnBrk="1" hangingPunct="1">
              <a:spcBef>
                <a:spcPct val="20000"/>
              </a:spcBef>
              <a:buClr>
                <a:srgbClr val="2D5EC1"/>
              </a:buClr>
              <a:buFont typeface="+mj-lt"/>
              <a:buAutoNum type="alphaLcParenR"/>
              <a:defRPr/>
            </a:pPr>
            <a:endParaRPr lang="en-GB" sz="1200" b="0" dirty="0" smtClean="0">
              <a:solidFill>
                <a:srgbClr val="0F5494"/>
              </a:solidFill>
              <a:ea typeface="ＭＳ Ｐゴシック" pitchFamily="4" charset="-128"/>
            </a:endParaRPr>
          </a:p>
          <a:p>
            <a:pPr marL="400050" lvl="1" indent="0" algn="just" eaLnBrk="1" hangingPunct="1">
              <a:spcBef>
                <a:spcPct val="20000"/>
              </a:spcBef>
              <a:buClr>
                <a:srgbClr val="2D5EC1"/>
              </a:buClr>
              <a:defRPr/>
            </a:pPr>
            <a:r>
              <a:rPr lang="en-GB" sz="1800" b="0" dirty="0" smtClean="0">
                <a:solidFill>
                  <a:srgbClr val="0F5494"/>
                </a:solidFill>
                <a:ea typeface="ＭＳ Ｐゴシック" pitchFamily="4" charset="-128"/>
              </a:rPr>
              <a:t>If yes, calculate the sum (a + b) and add it to the result of step 2.</a:t>
            </a:r>
          </a:p>
          <a:p>
            <a:pPr marL="400050" lvl="1" indent="0" algn="just" eaLnBrk="1" hangingPunct="1">
              <a:spcBef>
                <a:spcPct val="20000"/>
              </a:spcBef>
              <a:buClr>
                <a:srgbClr val="2D5EC1"/>
              </a:buClr>
              <a:defRPr/>
            </a:pPr>
            <a:endParaRPr lang="en-GB" sz="1200" dirty="0" smtClean="0">
              <a:solidFill>
                <a:srgbClr val="0F5494"/>
              </a:solidFill>
              <a:ea typeface="ＭＳ Ｐゴシック" pitchFamily="4" charset="-128"/>
            </a:endParaRPr>
          </a:p>
          <a:p>
            <a:pPr marL="400050" lvl="1" indent="0" algn="just" eaLnBrk="1" hangingPunct="1">
              <a:spcBef>
                <a:spcPct val="20000"/>
              </a:spcBef>
              <a:buClr>
                <a:srgbClr val="2D5EC1"/>
              </a:buClr>
              <a:defRPr/>
            </a:pPr>
            <a:r>
              <a:rPr lang="en-GB" sz="1800" dirty="0" smtClean="0">
                <a:solidFill>
                  <a:srgbClr val="0F5494"/>
                </a:solidFill>
                <a:ea typeface="ＭＳ Ｐゴシック" pitchFamily="4" charset="-128"/>
              </a:rPr>
              <a:t>Compare result of step 3 to the amount of eligible costs</a:t>
            </a:r>
          </a:p>
          <a:p>
            <a:pPr marL="400050" lvl="1" indent="0" algn="just" eaLnBrk="1" hangingPunct="1">
              <a:spcBef>
                <a:spcPct val="20000"/>
              </a:spcBef>
              <a:buClr>
                <a:srgbClr val="2D5EC1"/>
              </a:buClr>
              <a:defRPr/>
            </a:pPr>
            <a:r>
              <a:rPr lang="en-GB" sz="1800" b="0" dirty="0" smtClean="0">
                <a:solidFill>
                  <a:srgbClr val="0F5494"/>
                </a:solidFill>
                <a:ea typeface="ＭＳ Ｐゴシック" pitchFamily="4" charset="-128"/>
              </a:rPr>
              <a:t>If step 3 &gt; eligible costs – the action would generate profit and the final grant amount should be adjusted in proportion of the reimbursement rate.</a:t>
            </a:r>
          </a:p>
          <a:p>
            <a:pPr marL="400050" lvl="1" indent="0" algn="just" eaLnBrk="1" hangingPunct="1">
              <a:spcBef>
                <a:spcPct val="20000"/>
              </a:spcBef>
              <a:buClr>
                <a:srgbClr val="2D5EC1"/>
              </a:buClr>
              <a:defRPr/>
            </a:pPr>
            <a:endParaRPr lang="en-GB" sz="1200" b="0" dirty="0" smtClean="0">
              <a:solidFill>
                <a:srgbClr val="0F5494"/>
              </a:solidFill>
              <a:ea typeface="ＭＳ Ｐゴシック" pitchFamily="4" charset="-128"/>
            </a:endParaRPr>
          </a:p>
          <a:p>
            <a:pPr marL="457200" indent="-457200" algn="just" eaLnBrk="1" hangingPunct="1">
              <a:spcBef>
                <a:spcPct val="20000"/>
              </a:spcBef>
              <a:buClr>
                <a:srgbClr val="2D5EC1"/>
              </a:buClr>
              <a:buFont typeface="+mj-lt"/>
              <a:buAutoNum type="arabicPeriod" startAt="4"/>
              <a:defRPr/>
            </a:pPr>
            <a:r>
              <a:rPr lang="en-GB" sz="1800" dirty="0">
                <a:solidFill>
                  <a:srgbClr val="008000"/>
                </a:solidFill>
                <a:latin typeface="+mn-lt"/>
              </a:rPr>
              <a:t>Reduction due to improper implementation of the action</a:t>
            </a:r>
          </a:p>
          <a:p>
            <a:pPr marL="457200" indent="-457200" algn="just" eaLnBrk="1" hangingPunct="1">
              <a:spcBef>
                <a:spcPct val="20000"/>
              </a:spcBef>
              <a:buClr>
                <a:srgbClr val="2D5EC1"/>
              </a:buClr>
              <a:buFont typeface="+mj-lt"/>
              <a:buAutoNum type="arabicPeriod" startAt="4"/>
              <a:defRPr/>
            </a:pPr>
            <a:endParaRPr lang="en-GB" sz="1800" b="0" dirty="0" smtClean="0">
              <a:solidFill>
                <a:srgbClr val="0F5494"/>
              </a:solidFill>
              <a:ea typeface="ＭＳ Ｐゴシック" pitchFamily="4" charset="-128"/>
            </a:endParaRPr>
          </a:p>
          <a:p>
            <a:pPr marL="457200" indent="-457200" algn="just" eaLnBrk="1" hangingPunct="1">
              <a:spcBef>
                <a:spcPct val="20000"/>
              </a:spcBef>
              <a:buClr>
                <a:srgbClr val="2D5EC1"/>
              </a:buClr>
              <a:buFont typeface="+mj-lt"/>
              <a:buAutoNum type="arabicPeriod" startAt="4"/>
              <a:defRPr/>
            </a:pPr>
            <a:endParaRPr lang="en-GB" sz="1800" b="0" dirty="0" smtClean="0">
              <a:solidFill>
                <a:srgbClr val="0F5494"/>
              </a:solidFill>
              <a:ea typeface="ＭＳ Ｐゴシック" pitchFamily="4" charset="-128"/>
            </a:endParaRPr>
          </a:p>
        </p:txBody>
      </p:sp>
    </p:spTree>
    <p:extLst>
      <p:ext uri="{BB962C8B-B14F-4D97-AF65-F5344CB8AC3E}">
        <p14:creationId xmlns:p14="http://schemas.microsoft.com/office/powerpoint/2010/main" val="7209529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8520" y="1239957"/>
            <a:ext cx="8229600" cy="633669"/>
          </a:xfrm>
        </p:spPr>
        <p:txBody>
          <a:bodyPr/>
          <a:lstStyle/>
          <a:p>
            <a:r>
              <a:rPr lang="en-GB" sz="2000" dirty="0" smtClean="0"/>
              <a:t>Checks, Reviews, Audits, Investigations - </a:t>
            </a:r>
            <a:r>
              <a:rPr lang="fr-BE" sz="2000" kern="1200" dirty="0">
                <a:solidFill>
                  <a:srgbClr val="008000"/>
                </a:solidFill>
              </a:rPr>
              <a:t>Article </a:t>
            </a:r>
            <a:r>
              <a:rPr lang="fr-BE" sz="2000" kern="1200" dirty="0" smtClean="0">
                <a:solidFill>
                  <a:srgbClr val="008000"/>
                </a:solidFill>
              </a:rPr>
              <a:t>17 </a:t>
            </a:r>
            <a:endParaRPr lang="en-GB" sz="2000" dirty="0"/>
          </a:p>
        </p:txBody>
      </p:sp>
      <p:sp>
        <p:nvSpPr>
          <p:cNvPr id="5" name="Content Placeholder 2"/>
          <p:cNvSpPr>
            <a:spLocks noGrp="1"/>
          </p:cNvSpPr>
          <p:nvPr>
            <p:ph idx="1"/>
          </p:nvPr>
        </p:nvSpPr>
        <p:spPr>
          <a:xfrm>
            <a:off x="251520" y="1844824"/>
            <a:ext cx="8435280" cy="4536504"/>
          </a:xfrm>
        </p:spPr>
        <p:txBody>
          <a:bodyPr/>
          <a:lstStyle/>
          <a:p>
            <a:pPr algn="just">
              <a:buFont typeface="Verdana" panose="020B0604030504040204" pitchFamily="34" charset="0"/>
              <a:buChar char="•"/>
            </a:pPr>
            <a:r>
              <a:rPr lang="en-GB" sz="1800" b="1" dirty="0" smtClean="0">
                <a:solidFill>
                  <a:srgbClr val="008000"/>
                </a:solidFill>
              </a:rPr>
              <a:t>Checks </a:t>
            </a:r>
            <a:r>
              <a:rPr lang="en-GB" sz="1800" dirty="0" smtClean="0"/>
              <a:t>— during the implementation of the action or afterwards —any </a:t>
            </a:r>
            <a:r>
              <a:rPr lang="en-GB" sz="1800" dirty="0"/>
              <a:t>aspect relating to the </a:t>
            </a:r>
            <a:r>
              <a:rPr lang="en-GB" sz="1800" dirty="0" smtClean="0"/>
              <a:t>grant,</a:t>
            </a:r>
            <a:r>
              <a:rPr lang="en-GB" sz="1800" dirty="0"/>
              <a:t> including </a:t>
            </a:r>
            <a:r>
              <a:rPr lang="en-GB" sz="1800" dirty="0" smtClean="0"/>
              <a:t>the assessment of </a:t>
            </a:r>
            <a:r>
              <a:rPr lang="en-GB" sz="1800" dirty="0"/>
              <a:t>deliverables and reports. </a:t>
            </a:r>
            <a:endParaRPr lang="en-GB" sz="1800" dirty="0" smtClean="0"/>
          </a:p>
          <a:p>
            <a:pPr algn="just"/>
            <a:endParaRPr lang="en-GB" sz="800" dirty="0" smtClean="0"/>
          </a:p>
          <a:p>
            <a:pPr algn="just">
              <a:buFont typeface="Verdana" panose="020B0604030504040204" pitchFamily="34" charset="0"/>
              <a:buChar char="•"/>
            </a:pPr>
            <a:r>
              <a:rPr lang="en-GB" sz="1800" b="1" dirty="0" smtClean="0">
                <a:solidFill>
                  <a:srgbClr val="008000"/>
                </a:solidFill>
              </a:rPr>
              <a:t>Reviews </a:t>
            </a:r>
            <a:r>
              <a:rPr lang="en-GB" sz="1800" dirty="0" smtClean="0"/>
              <a:t>— </a:t>
            </a:r>
            <a:r>
              <a:rPr lang="en-GB" sz="1800" dirty="0"/>
              <a:t>at any moment and up until 2 years after the payment of the </a:t>
            </a:r>
            <a:r>
              <a:rPr lang="en-GB" sz="1800" dirty="0" smtClean="0"/>
              <a:t>balance</a:t>
            </a:r>
            <a:endParaRPr lang="en-GB" sz="800" dirty="0" smtClean="0"/>
          </a:p>
          <a:p>
            <a:pPr marL="361950" lvl="1" indent="0" algn="just">
              <a:buNone/>
            </a:pPr>
            <a:r>
              <a:rPr lang="en-GB" sz="1800" b="0" dirty="0" smtClean="0"/>
              <a:t>Reviews </a:t>
            </a:r>
            <a:r>
              <a:rPr lang="en-GB" sz="1800" dirty="0" smtClean="0"/>
              <a:t>concern mainly the technical implementation </a:t>
            </a:r>
            <a:r>
              <a:rPr lang="en-GB" sz="1800" b="0" dirty="0" smtClean="0"/>
              <a:t>of the action, but may also cover financial aspects or compliance with other obligations under the GA.</a:t>
            </a:r>
          </a:p>
          <a:p>
            <a:pPr marL="361950" lvl="1" indent="0" algn="just">
              <a:buNone/>
            </a:pPr>
            <a:endParaRPr lang="en-GB" sz="800" b="0" dirty="0" smtClean="0"/>
          </a:p>
          <a:p>
            <a:pPr algn="just">
              <a:buFont typeface="Verdana" panose="020B0604030504040204" pitchFamily="34" charset="0"/>
              <a:buChar char="•"/>
            </a:pPr>
            <a:r>
              <a:rPr lang="en-GB" sz="1800" b="1" dirty="0" smtClean="0">
                <a:solidFill>
                  <a:srgbClr val="008000"/>
                </a:solidFill>
              </a:rPr>
              <a:t>Audits </a:t>
            </a:r>
            <a:r>
              <a:rPr lang="en-GB" sz="1800" dirty="0" smtClean="0"/>
              <a:t>— </a:t>
            </a:r>
            <a:r>
              <a:rPr lang="en-GB" sz="1800" dirty="0"/>
              <a:t>at any moment and up until </a:t>
            </a:r>
            <a:r>
              <a:rPr lang="en-GB" sz="1800" dirty="0" smtClean="0"/>
              <a:t>2 </a:t>
            </a:r>
            <a:r>
              <a:rPr lang="en-GB" sz="1800" dirty="0"/>
              <a:t>years after the payment of the </a:t>
            </a:r>
            <a:r>
              <a:rPr lang="en-GB" sz="1800" dirty="0" smtClean="0"/>
              <a:t>balance. Rights to access for the European Court of Auditors.</a:t>
            </a:r>
          </a:p>
          <a:p>
            <a:pPr algn="just">
              <a:buFont typeface="Verdana" panose="020B0604030504040204" pitchFamily="34" charset="0"/>
              <a:buChar char="•"/>
            </a:pPr>
            <a:endParaRPr lang="en-GB" sz="800" dirty="0" smtClean="0"/>
          </a:p>
          <a:p>
            <a:pPr algn="just">
              <a:buFont typeface="Verdana" panose="020B0604030504040204" pitchFamily="34" charset="0"/>
              <a:buChar char="•"/>
            </a:pPr>
            <a:r>
              <a:rPr lang="en-GB" sz="1800" b="1" dirty="0" smtClean="0">
                <a:solidFill>
                  <a:srgbClr val="008000"/>
                </a:solidFill>
              </a:rPr>
              <a:t>Investigations </a:t>
            </a:r>
            <a:r>
              <a:rPr lang="en-GB" sz="1800" dirty="0"/>
              <a:t>— </a:t>
            </a:r>
            <a:r>
              <a:rPr lang="en-GB" sz="1800" dirty="0" smtClean="0"/>
              <a:t>by the European Anti-Fraud Office to establish whether there has been fraud, corruption or other illegal activity.</a:t>
            </a:r>
            <a:endParaRPr lang="en-GB" sz="1800" dirty="0"/>
          </a:p>
          <a:p>
            <a:pPr algn="just"/>
            <a:endParaRPr lang="en-GB" sz="800" dirty="0" smtClean="0"/>
          </a:p>
          <a:p>
            <a:pPr algn="just">
              <a:buFont typeface="Verdana" panose="020B0604030504040204" pitchFamily="34" charset="0"/>
              <a:buChar char="•"/>
            </a:pPr>
            <a:r>
              <a:rPr lang="en-US" sz="1800" dirty="0" smtClean="0"/>
              <a:t>The Agency may be assisted by external experts or auditors.</a:t>
            </a:r>
            <a:endParaRPr lang="en-US" sz="1800" dirty="0"/>
          </a:p>
        </p:txBody>
      </p:sp>
    </p:spTree>
    <p:extLst>
      <p:ext uri="{BB962C8B-B14F-4D97-AF65-F5344CB8AC3E}">
        <p14:creationId xmlns:p14="http://schemas.microsoft.com/office/powerpoint/2010/main" val="11976417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179512" y="1268760"/>
            <a:ext cx="864096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marL="342900" indent="-342900" algn="just">
              <a:spcBef>
                <a:spcPct val="20000"/>
              </a:spcBef>
              <a:buClr>
                <a:schemeClr val="tx2"/>
              </a:buClr>
              <a:buFontTx/>
              <a:buChar char="•"/>
            </a:pPr>
            <a:r>
              <a:rPr lang="en-US" sz="1800" b="0" dirty="0">
                <a:solidFill>
                  <a:srgbClr val="0F5494"/>
                </a:solidFill>
              </a:rPr>
              <a:t>Read the grant agreement and the </a:t>
            </a:r>
            <a:r>
              <a:rPr lang="en-US" sz="1800" b="0" dirty="0" smtClean="0">
                <a:solidFill>
                  <a:srgbClr val="0F5494"/>
                </a:solidFill>
              </a:rPr>
              <a:t>guidelines</a:t>
            </a:r>
            <a:endParaRPr lang="en-US" sz="1800" b="0" dirty="0" smtClean="0">
              <a:solidFill>
                <a:srgbClr val="0F5494"/>
              </a:solidFill>
              <a:latin typeface="+mn-lt"/>
            </a:endParaRPr>
          </a:p>
          <a:p>
            <a:pPr marL="342900" indent="-342900" algn="just">
              <a:spcBef>
                <a:spcPct val="20000"/>
              </a:spcBef>
              <a:buClr>
                <a:schemeClr val="tx2"/>
              </a:buClr>
              <a:buFontTx/>
              <a:buChar char="•"/>
            </a:pPr>
            <a:endParaRPr lang="en-US" sz="800" b="0" dirty="0">
              <a:solidFill>
                <a:srgbClr val="0F5494"/>
              </a:solidFill>
              <a:latin typeface="+mn-lt"/>
            </a:endParaRPr>
          </a:p>
          <a:p>
            <a:pPr marL="342900" indent="-342900" algn="just">
              <a:spcBef>
                <a:spcPct val="20000"/>
              </a:spcBef>
              <a:buClr>
                <a:schemeClr val="tx2"/>
              </a:buClr>
              <a:buFontTx/>
              <a:buChar char="•"/>
            </a:pPr>
            <a:r>
              <a:rPr lang="en-US" sz="1800" b="0" dirty="0" smtClean="0">
                <a:solidFill>
                  <a:srgbClr val="0F5494"/>
                </a:solidFill>
                <a:latin typeface="+mn-lt"/>
              </a:rPr>
              <a:t>Involve </a:t>
            </a:r>
            <a:r>
              <a:rPr lang="en-US" sz="1800" b="0" dirty="0">
                <a:solidFill>
                  <a:srgbClr val="0F5494"/>
                </a:solidFill>
                <a:latin typeface="+mn-lt"/>
              </a:rPr>
              <a:t>your HR, Accounting and Procurement</a:t>
            </a:r>
          </a:p>
          <a:p>
            <a:pPr marL="742950" lvl="1" indent="-285750" algn="just">
              <a:spcBef>
                <a:spcPct val="20000"/>
              </a:spcBef>
              <a:buClr>
                <a:schemeClr val="tx2"/>
              </a:buClr>
              <a:buFontTx/>
              <a:buChar char="•"/>
            </a:pPr>
            <a:r>
              <a:rPr lang="en-US" sz="1800" b="0" dirty="0">
                <a:solidFill>
                  <a:srgbClr val="008000"/>
                </a:solidFill>
                <a:latin typeface="+mn-lt"/>
              </a:rPr>
              <a:t>HR department </a:t>
            </a:r>
            <a:r>
              <a:rPr lang="en-US" sz="1800" b="0" dirty="0">
                <a:solidFill>
                  <a:srgbClr val="0F5494"/>
                </a:solidFill>
                <a:latin typeface="+mn-lt"/>
              </a:rPr>
              <a:t>– who is staff, components of salary</a:t>
            </a:r>
          </a:p>
          <a:p>
            <a:pPr marL="742950" lvl="1" indent="-285750" algn="just">
              <a:spcBef>
                <a:spcPct val="20000"/>
              </a:spcBef>
              <a:buClr>
                <a:schemeClr val="tx2"/>
              </a:buClr>
              <a:buFontTx/>
              <a:buChar char="•"/>
            </a:pPr>
            <a:r>
              <a:rPr lang="en-US" sz="1800" b="0" dirty="0">
                <a:solidFill>
                  <a:srgbClr val="008000"/>
                </a:solidFill>
                <a:latin typeface="+mn-lt"/>
              </a:rPr>
              <a:t>Accounting</a:t>
            </a:r>
            <a:r>
              <a:rPr lang="en-US" sz="1800" b="0" dirty="0">
                <a:solidFill>
                  <a:srgbClr val="0F5494"/>
                </a:solidFill>
                <a:latin typeface="+mn-lt"/>
              </a:rPr>
              <a:t> – must have all available financial information and supporting documents</a:t>
            </a:r>
          </a:p>
          <a:p>
            <a:pPr marL="742950" lvl="1" indent="-285750" algn="just">
              <a:spcBef>
                <a:spcPct val="20000"/>
              </a:spcBef>
              <a:buClr>
                <a:schemeClr val="tx2"/>
              </a:buClr>
              <a:buFontTx/>
              <a:buChar char="•"/>
            </a:pPr>
            <a:r>
              <a:rPr lang="en-US" sz="1800" b="0" dirty="0">
                <a:solidFill>
                  <a:srgbClr val="008000"/>
                </a:solidFill>
                <a:latin typeface="+mn-lt"/>
              </a:rPr>
              <a:t>Procurement</a:t>
            </a:r>
            <a:r>
              <a:rPr lang="en-US" sz="1800" b="0" dirty="0">
                <a:solidFill>
                  <a:srgbClr val="0F5494"/>
                </a:solidFill>
                <a:latin typeface="+mn-lt"/>
              </a:rPr>
              <a:t> / Sourcing – contract management with third parties, applicable procedures</a:t>
            </a:r>
          </a:p>
          <a:p>
            <a:pPr marL="742950" lvl="1" indent="-285750" algn="just">
              <a:spcBef>
                <a:spcPct val="20000"/>
              </a:spcBef>
              <a:buClr>
                <a:schemeClr val="tx2"/>
              </a:buClr>
              <a:buFontTx/>
              <a:buChar char="•"/>
            </a:pPr>
            <a:endParaRPr lang="en-US" sz="800" b="0" dirty="0">
              <a:solidFill>
                <a:srgbClr val="0F5494"/>
              </a:solidFill>
              <a:latin typeface="+mn-lt"/>
            </a:endParaRPr>
          </a:p>
          <a:p>
            <a:pPr marL="342900" indent="-342900" algn="just">
              <a:spcBef>
                <a:spcPct val="20000"/>
              </a:spcBef>
              <a:buClr>
                <a:schemeClr val="tx2"/>
              </a:buClr>
              <a:buFontTx/>
              <a:buChar char="•"/>
            </a:pPr>
            <a:r>
              <a:rPr lang="en-US" sz="1800" b="0" dirty="0">
                <a:solidFill>
                  <a:srgbClr val="0F5494"/>
                </a:solidFill>
                <a:latin typeface="+mn-lt"/>
              </a:rPr>
              <a:t>Collect </a:t>
            </a:r>
            <a:r>
              <a:rPr lang="en-US" sz="1800" b="0" dirty="0">
                <a:solidFill>
                  <a:srgbClr val="008000"/>
                </a:solidFill>
                <a:latin typeface="+mn-lt"/>
              </a:rPr>
              <a:t>supporting documents </a:t>
            </a:r>
            <a:r>
              <a:rPr lang="en-US" sz="1800" b="0" dirty="0">
                <a:solidFill>
                  <a:srgbClr val="0F5494"/>
                </a:solidFill>
                <a:latin typeface="+mn-lt"/>
              </a:rPr>
              <a:t>systematically from Day 1</a:t>
            </a:r>
          </a:p>
          <a:p>
            <a:pPr marL="342900" indent="-342900" algn="just">
              <a:spcBef>
                <a:spcPct val="20000"/>
              </a:spcBef>
              <a:buClr>
                <a:schemeClr val="tx2"/>
              </a:buClr>
              <a:buFontTx/>
              <a:buChar char="•"/>
            </a:pPr>
            <a:endParaRPr lang="en-US" sz="800" b="0" dirty="0">
              <a:solidFill>
                <a:srgbClr val="0F5494"/>
              </a:solidFill>
              <a:latin typeface="+mn-lt"/>
            </a:endParaRPr>
          </a:p>
          <a:p>
            <a:pPr marL="342900" indent="-342900" algn="just">
              <a:spcBef>
                <a:spcPct val="20000"/>
              </a:spcBef>
              <a:buClr>
                <a:schemeClr val="tx2"/>
              </a:buClr>
              <a:buFontTx/>
              <a:buChar char="•"/>
            </a:pPr>
            <a:r>
              <a:rPr lang="en-US" sz="1800" b="0" dirty="0" smtClean="0">
                <a:solidFill>
                  <a:srgbClr val="0F5494"/>
                </a:solidFill>
                <a:latin typeface="+mn-lt"/>
              </a:rPr>
              <a:t>Collect </a:t>
            </a:r>
            <a:r>
              <a:rPr lang="en-US" sz="1800" b="0" dirty="0">
                <a:solidFill>
                  <a:srgbClr val="0F5494"/>
                </a:solidFill>
                <a:latin typeface="+mn-lt"/>
              </a:rPr>
              <a:t>currency exchange rates from Day 1</a:t>
            </a:r>
          </a:p>
          <a:p>
            <a:pPr marL="342900" indent="-342900" algn="just">
              <a:spcBef>
                <a:spcPct val="20000"/>
              </a:spcBef>
              <a:buClr>
                <a:schemeClr val="tx2"/>
              </a:buClr>
              <a:buFontTx/>
              <a:buChar char="•"/>
            </a:pPr>
            <a:endParaRPr lang="en-US" sz="800" b="0" dirty="0">
              <a:solidFill>
                <a:srgbClr val="0F5494"/>
              </a:solidFill>
              <a:latin typeface="+mn-lt"/>
            </a:endParaRPr>
          </a:p>
          <a:p>
            <a:pPr marL="342900" indent="-342900" algn="just">
              <a:spcBef>
                <a:spcPct val="20000"/>
              </a:spcBef>
              <a:buClr>
                <a:schemeClr val="tx2"/>
              </a:buClr>
              <a:buFontTx/>
              <a:buChar char="•"/>
            </a:pPr>
            <a:r>
              <a:rPr lang="en-US" sz="1800" b="0" dirty="0">
                <a:solidFill>
                  <a:srgbClr val="0F5494"/>
                </a:solidFill>
                <a:latin typeface="+mn-lt"/>
              </a:rPr>
              <a:t>Establish project website (communication, reporting, document sharing, monitoring, etc.)</a:t>
            </a:r>
          </a:p>
          <a:p>
            <a:pPr algn="just">
              <a:spcBef>
                <a:spcPct val="20000"/>
              </a:spcBef>
              <a:buClr>
                <a:schemeClr val="tx2"/>
              </a:buClr>
            </a:pPr>
            <a:endParaRPr lang="en-US" sz="800" b="0" dirty="0">
              <a:solidFill>
                <a:srgbClr val="0F5494"/>
              </a:solidFill>
              <a:latin typeface="+mn-lt"/>
            </a:endParaRPr>
          </a:p>
          <a:p>
            <a:pPr marL="342900" indent="-342900" algn="just">
              <a:spcBef>
                <a:spcPct val="20000"/>
              </a:spcBef>
              <a:buClr>
                <a:schemeClr val="tx2"/>
              </a:buClr>
              <a:buFontTx/>
              <a:buChar char="•"/>
            </a:pPr>
            <a:r>
              <a:rPr lang="en-US" sz="1800" b="0" dirty="0">
                <a:solidFill>
                  <a:srgbClr val="008000"/>
                </a:solidFill>
                <a:latin typeface="+mn-lt"/>
              </a:rPr>
              <a:t>Project manager </a:t>
            </a:r>
            <a:r>
              <a:rPr lang="en-US" sz="1800" b="0" dirty="0">
                <a:solidFill>
                  <a:srgbClr val="0F5494"/>
                </a:solidFill>
                <a:latin typeface="+mn-lt"/>
              </a:rPr>
              <a:t>at the coordinator (and WP leaders, if necessary), </a:t>
            </a:r>
            <a:r>
              <a:rPr lang="en-US" sz="1800" b="0" dirty="0">
                <a:solidFill>
                  <a:srgbClr val="008000"/>
                </a:solidFill>
                <a:latin typeface="+mn-lt"/>
              </a:rPr>
              <a:t>Financial officer </a:t>
            </a:r>
            <a:r>
              <a:rPr lang="en-US" sz="1800" b="0" dirty="0">
                <a:solidFill>
                  <a:srgbClr val="0F5494"/>
                </a:solidFill>
                <a:latin typeface="+mn-lt"/>
              </a:rPr>
              <a:t>at the coordinator</a:t>
            </a:r>
          </a:p>
          <a:p>
            <a:pPr algn="just">
              <a:spcBef>
                <a:spcPct val="20000"/>
              </a:spcBef>
              <a:buClr>
                <a:schemeClr val="tx2"/>
              </a:buClr>
            </a:pPr>
            <a:endParaRPr lang="en-US" sz="800" b="0" dirty="0">
              <a:solidFill>
                <a:srgbClr val="0F5494"/>
              </a:solidFill>
              <a:latin typeface="+mn-lt"/>
            </a:endParaRPr>
          </a:p>
          <a:p>
            <a:pPr marL="342900" indent="-342900" algn="just">
              <a:spcBef>
                <a:spcPct val="20000"/>
              </a:spcBef>
              <a:buClr>
                <a:schemeClr val="tx2"/>
              </a:buClr>
              <a:buFontTx/>
              <a:buChar char="•"/>
            </a:pPr>
            <a:r>
              <a:rPr lang="en-US" sz="1800" b="0" dirty="0">
                <a:solidFill>
                  <a:srgbClr val="0F5494"/>
                </a:solidFill>
                <a:latin typeface="+mn-lt"/>
              </a:rPr>
              <a:t>Contact your project officer at the Agency</a:t>
            </a:r>
          </a:p>
          <a:p>
            <a:pPr marL="342900" indent="-342900" algn="just">
              <a:spcBef>
                <a:spcPct val="20000"/>
              </a:spcBef>
              <a:buClr>
                <a:schemeClr val="tx2"/>
              </a:buClr>
              <a:buFontTx/>
              <a:buChar char="•"/>
            </a:pPr>
            <a:endParaRPr lang="en-US" sz="1800" b="0" dirty="0" smtClean="0">
              <a:solidFill>
                <a:srgbClr val="0F5494"/>
              </a:solidFill>
            </a:endParaRPr>
          </a:p>
          <a:p>
            <a:pPr algn="just">
              <a:spcBef>
                <a:spcPct val="20000"/>
              </a:spcBef>
              <a:buClr>
                <a:schemeClr val="tx2"/>
              </a:buClr>
            </a:pPr>
            <a:endParaRPr lang="en-US" sz="1800" b="0" dirty="0">
              <a:solidFill>
                <a:srgbClr val="0F5494"/>
              </a:solidFill>
            </a:endParaRPr>
          </a:p>
        </p:txBody>
      </p:sp>
    </p:spTree>
    <p:extLst>
      <p:ext uri="{BB962C8B-B14F-4D97-AF65-F5344CB8AC3E}">
        <p14:creationId xmlns:p14="http://schemas.microsoft.com/office/powerpoint/2010/main" val="17572646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idx="1"/>
          </p:nvPr>
        </p:nvSpPr>
        <p:spPr/>
        <p:txBody>
          <a:bodyPr/>
          <a:lstStyle/>
          <a:p>
            <a:pPr algn="ctr"/>
            <a:endParaRPr lang="en-GB" b="1" i="0" dirty="0"/>
          </a:p>
          <a:p>
            <a:pPr algn="ctr">
              <a:buFontTx/>
              <a:buNone/>
            </a:pPr>
            <a:r>
              <a:rPr lang="en-GB" sz="3800" b="1" i="0" dirty="0"/>
              <a:t>Thank you for your attention!</a:t>
            </a:r>
          </a:p>
          <a:p>
            <a:pPr algn="ctr">
              <a:buFontTx/>
              <a:buNone/>
            </a:pPr>
            <a:endParaRPr lang="en-GB" sz="3800" b="1" i="0" dirty="0"/>
          </a:p>
          <a:p>
            <a:pPr algn="ctr">
              <a:buFontTx/>
              <a:buNone/>
            </a:pPr>
            <a:r>
              <a:rPr lang="en-GB" sz="3800" b="1" i="0" dirty="0"/>
              <a:t>Questions?</a:t>
            </a: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Slide_Master">
  <a:themeElements>
    <a:clrScheme name="Slide_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lide_Master">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sz="7600" b="1" i="0" u="none" strike="noStrike" cap="none" normalizeH="0" baseline="0" smtClean="0">
            <a:ln>
              <a:noFill/>
            </a:ln>
            <a:solidFill>
              <a:srgbClr val="FFD624"/>
            </a:solidFill>
            <a:effectLst/>
            <a:latin typeface="Verdana" pitchFamily="34"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sz="7600" b="1" i="0" u="none" strike="noStrike" cap="none" normalizeH="0" baseline="0" smtClean="0">
            <a:ln>
              <a:noFill/>
            </a:ln>
            <a:solidFill>
              <a:srgbClr val="FFD624"/>
            </a:solidFill>
            <a:effectLst/>
            <a:latin typeface="Verdana" pitchFamily="34" charset="0"/>
          </a:defRPr>
        </a:defPPr>
      </a:lstStyle>
    </a:lnDef>
  </a:objectDefaults>
  <a:extraClrSchemeLst>
    <a:extraClrScheme>
      <a:clrScheme name="Slide_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lide_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lide_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lide_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lide_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lide_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lide_Mast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lide_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lide_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lide_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lide_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lide_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3921</TotalTime>
  <Words>2823</Words>
  <Application>Microsoft Macintosh PowerPoint</Application>
  <PresentationFormat>On-screen Show (4:3)</PresentationFormat>
  <Paragraphs>348</Paragraphs>
  <Slides>36</Slides>
  <Notes>1</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Slide_Master</vt:lpstr>
      <vt:lpstr>PowerPoint Presentation</vt:lpstr>
      <vt:lpstr>Table of Contents</vt:lpstr>
      <vt:lpstr>1. General Information</vt:lpstr>
      <vt:lpstr>PowerPoint Presentation</vt:lpstr>
      <vt:lpstr>PowerPoint Presentation</vt:lpstr>
      <vt:lpstr>2. Provisions of the grant agreement</vt:lpstr>
      <vt:lpstr>PowerPoint Presentation</vt:lpstr>
      <vt:lpstr>PowerPoint Presentation</vt:lpstr>
      <vt:lpstr>PowerPoint Presentation</vt:lpstr>
      <vt:lpstr>PowerPoint Presentation</vt:lpstr>
      <vt:lpstr>PowerPoint Presentation</vt:lpstr>
      <vt:lpstr>PowerPoint Presentation</vt:lpstr>
      <vt:lpstr>Non Deductible VAT – ELIGIBLE </vt:lpstr>
      <vt:lpstr>Direct Costs  - as actually incurred by the beneficiaries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Amendment – Article 34 / Article 39 / Article 40</vt:lpstr>
      <vt:lpstr>PowerPoint Presentation</vt:lpstr>
      <vt:lpstr>Periodic Financial Report – Article 15.3</vt:lpstr>
      <vt:lpstr>Request for payment of the balance and Final Financial Report - Article 15.4:</vt:lpstr>
      <vt:lpstr>Payments – Article 16</vt:lpstr>
      <vt:lpstr>PowerPoint Presentation</vt:lpstr>
      <vt:lpstr>Final grant amount - Article 5.3 </vt:lpstr>
      <vt:lpstr>PowerPoint Presentation</vt:lpstr>
      <vt:lpstr>Checks, Reviews, Audits, Investigations - Article 17 </vt:lpstr>
      <vt:lpstr>PowerPoint Presentation</vt:lpstr>
      <vt:lpstr>PowerPoint Presentation</vt:lpstr>
    </vt:vector>
  </TitlesOfParts>
  <Company>European Commission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turneem</dc:creator>
  <cp:lastModifiedBy>Sandrine Margetidis-Sigwalt</cp:lastModifiedBy>
  <cp:revision>505</cp:revision>
  <dcterms:created xsi:type="dcterms:W3CDTF">2015-05-12T22:38:43Z</dcterms:created>
  <dcterms:modified xsi:type="dcterms:W3CDTF">2015-07-22T18:57:47Z</dcterms:modified>
</cp:coreProperties>
</file>