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3"/>
  </p:notesMasterIdLst>
  <p:handoutMasterIdLst>
    <p:handoutMasterId r:id="rId34"/>
  </p:handoutMasterIdLst>
  <p:sldIdLst>
    <p:sldId id="261" r:id="rId2"/>
    <p:sldId id="313" r:id="rId3"/>
    <p:sldId id="314" r:id="rId4"/>
    <p:sldId id="280" r:id="rId5"/>
    <p:sldId id="281" r:id="rId6"/>
    <p:sldId id="299" r:id="rId7"/>
    <p:sldId id="263" r:id="rId8"/>
    <p:sldId id="319" r:id="rId9"/>
    <p:sldId id="315" r:id="rId10"/>
    <p:sldId id="307" r:id="rId11"/>
    <p:sldId id="300" r:id="rId12"/>
    <p:sldId id="301" r:id="rId13"/>
    <p:sldId id="303" r:id="rId14"/>
    <p:sldId id="302" r:id="rId15"/>
    <p:sldId id="318" r:id="rId16"/>
    <p:sldId id="304" r:id="rId17"/>
    <p:sldId id="305" r:id="rId18"/>
    <p:sldId id="306" r:id="rId19"/>
    <p:sldId id="316" r:id="rId20"/>
    <p:sldId id="282" r:id="rId21"/>
    <p:sldId id="283" r:id="rId22"/>
    <p:sldId id="285" r:id="rId23"/>
    <p:sldId id="287" r:id="rId24"/>
    <p:sldId id="288" r:id="rId25"/>
    <p:sldId id="289" r:id="rId26"/>
    <p:sldId id="290" r:id="rId27"/>
    <p:sldId id="291" r:id="rId28"/>
    <p:sldId id="311" r:id="rId29"/>
    <p:sldId id="309" r:id="rId30"/>
    <p:sldId id="310" r:id="rId31"/>
    <p:sldId id="317" r:id="rId32"/>
  </p:sldIdLst>
  <p:sldSz cx="9144000" cy="6858000" type="screen4x3"/>
  <p:notesSz cx="6669088" cy="97536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sz="7600" b="1" kern="1200">
        <a:solidFill>
          <a:srgbClr val="FFD624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494"/>
    <a:srgbClr val="2D5EC1"/>
    <a:srgbClr val="0F5430"/>
    <a:srgbClr val="000000"/>
    <a:srgbClr val="AFC651"/>
    <a:srgbClr val="FFD624"/>
    <a:srgbClr val="3166CF"/>
    <a:srgbClr val="3E6FD2"/>
    <a:srgbClr val="BDDE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9" autoAdjust="0"/>
    <p:restoredTop sz="94609" autoAdjust="0"/>
  </p:normalViewPr>
  <p:slideViewPr>
    <p:cSldViewPr>
      <p:cViewPr>
        <p:scale>
          <a:sx n="100" d="100"/>
          <a:sy n="100" d="100"/>
        </p:scale>
        <p:origin x="-1888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14"/>
    </p:cViewPr>
  </p:sorterViewPr>
  <p:notesViewPr>
    <p:cSldViewPr>
      <p:cViewPr varScale="1">
        <p:scale>
          <a:sx n="62" d="100"/>
          <a:sy n="62" d="100"/>
        </p:scale>
        <p:origin x="-2850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notesMaster" Target="notesMasters/notesMaster1.xml"/><Relationship Id="rId34" Type="http://schemas.openxmlformats.org/officeDocument/2006/relationships/handoutMaster" Target="handoutMasters/handout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665" cy="488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85" tIns="44892" rIns="89785" bIns="44892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866" y="0"/>
            <a:ext cx="2890665" cy="488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85" tIns="44892" rIns="89785" bIns="44892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3815"/>
            <a:ext cx="2890665" cy="48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85" tIns="44892" rIns="89785" bIns="44892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866" y="9263815"/>
            <a:ext cx="2890665" cy="48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85" tIns="44892" rIns="89785" bIns="44892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ECEF36D-C3BA-4DD5-9110-1B8947FF77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6208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665" cy="488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85" tIns="44892" rIns="89785" bIns="44892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6866" y="0"/>
            <a:ext cx="2890665" cy="488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85" tIns="44892" rIns="89785" bIns="44892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731838"/>
            <a:ext cx="4876800" cy="3657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598" y="4632687"/>
            <a:ext cx="5335893" cy="438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85" tIns="44892" rIns="89785" bIns="4489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3815"/>
            <a:ext cx="2890665" cy="48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85" tIns="44892" rIns="89785" bIns="44892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866" y="9263815"/>
            <a:ext cx="2890665" cy="48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785" tIns="44892" rIns="89785" bIns="44892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AA245D24-7233-441C-AC88-64EA2387893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2026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nl-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nl-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245D24-7233-441C-AC88-64EA23878933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5593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245D24-7233-441C-AC88-64EA23878933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5593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245D24-7233-441C-AC88-64EA23878933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5593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A245D24-7233-441C-AC88-64EA23878933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559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1125538"/>
            <a:ext cx="9144000" cy="5732462"/>
          </a:xfrm>
          <a:prstGeom prst="rect">
            <a:avLst/>
          </a:prstGeom>
          <a:solidFill>
            <a:srgbClr val="0F5494"/>
          </a:solidFill>
          <a:ln w="73025" algn="ctr">
            <a:solidFill>
              <a:srgbClr val="0F5494"/>
            </a:solidFill>
            <a:miter lim="800000"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5" name="Picture 10" descr="en-quadri_small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903663" y="307975"/>
            <a:ext cx="1593850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 userDrawn="1"/>
        </p:nvSpPr>
        <p:spPr bwMode="auto">
          <a:xfrm>
            <a:off x="4230688" y="6381750"/>
            <a:ext cx="682625" cy="482600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Consumers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, </a:t>
            </a:r>
          </a:p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Health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 And Food </a:t>
            </a:r>
          </a:p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Executive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  Agency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9952" y="1641600"/>
            <a:ext cx="4536504" cy="2088232"/>
          </a:xfrm>
        </p:spPr>
        <p:txBody>
          <a:bodyPr/>
          <a:lstStyle>
            <a:lvl1pPr indent="0">
              <a:defRPr sz="3200" baseline="0">
                <a:solidFill>
                  <a:srgbClr val="FFD624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293096"/>
            <a:ext cx="6840760" cy="1512168"/>
          </a:xfrm>
        </p:spPr>
        <p:txBody>
          <a:bodyPr/>
          <a:lstStyle>
            <a:lvl1pPr indent="0">
              <a:buNone/>
              <a:defRPr sz="2000" b="0" i="0" baseline="0">
                <a:solidFill>
                  <a:schemeClr val="bg1"/>
                </a:solidFill>
              </a:defRPr>
            </a:lvl1pPr>
            <a:lvl3pPr marL="228600" indent="-228600" algn="l">
              <a:defRPr sz="3000" b="1">
                <a:solidFill>
                  <a:schemeClr val="bg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fr-BE"/>
              <a:t>29 </a:t>
            </a:r>
            <a:r>
              <a:rPr lang="fr-BE" err="1"/>
              <a:t>January</a:t>
            </a:r>
            <a:r>
              <a:rPr lang="fr-BE"/>
              <a:t> 2014</a:t>
            </a: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855EDA05-7F58-4ACD-9739-C7BBE5FFE52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AFC6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pic>
        <p:nvPicPr>
          <p:cNvPr id="5" name="Picture 13" descr="logo_ce_quadri_en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903663" y="215900"/>
            <a:ext cx="159067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 userDrawn="1"/>
        </p:nvSpPr>
        <p:spPr bwMode="auto">
          <a:xfrm>
            <a:off x="4230688" y="6381750"/>
            <a:ext cx="682625" cy="482600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Consumers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, </a:t>
            </a:r>
          </a:p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Health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 And Food </a:t>
            </a:r>
          </a:p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Executive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  Agency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395288" y="1341438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nl-NL" sz="2400" i="1">
              <a:solidFill>
                <a:srgbClr val="0F5494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 userDrawn="1"/>
        </p:nvSpPr>
        <p:spPr bwMode="auto">
          <a:xfrm>
            <a:off x="539750" y="2420938"/>
            <a:ext cx="8229600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chemeClr val="bg1"/>
              </a:buClr>
              <a:buSzPts val="2400"/>
              <a:buFont typeface="Verdana" pitchFamily="34" charset="0"/>
              <a:buNone/>
              <a:defRPr/>
            </a:pPr>
            <a:endParaRPr lang="nl-NL" sz="2400" b="0" i="1">
              <a:solidFill>
                <a:srgbClr val="0F5494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 userDrawn="1"/>
        </p:nvSpPr>
        <p:spPr bwMode="auto">
          <a:xfrm>
            <a:off x="6732588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fr-BE" sz="1400" b="0">
                <a:solidFill>
                  <a:schemeClr val="tx1"/>
                </a:solidFill>
                <a:latin typeface="Arial" charset="0"/>
              </a:rPr>
              <a:t>2</a:t>
            </a:r>
            <a:endParaRPr lang="en-GB"/>
          </a:p>
        </p:txBody>
      </p:sp>
      <p:sp>
        <p:nvSpPr>
          <p:cNvPr id="11" name="Rectangle 4"/>
          <p:cNvSpPr>
            <a:spLocks noChangeArrowheads="1"/>
          </p:cNvSpPr>
          <p:nvPr userDrawn="1"/>
        </p:nvSpPr>
        <p:spPr bwMode="auto">
          <a:xfrm>
            <a:off x="612775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fr-BE" sz="1400" b="0">
                <a:solidFill>
                  <a:schemeClr val="tx1"/>
                </a:solidFill>
              </a:rPr>
              <a:t>29 January 2014</a:t>
            </a:r>
            <a:endParaRPr lang="en-GB"/>
          </a:p>
        </p:txBody>
      </p:sp>
      <p:sp>
        <p:nvSpPr>
          <p:cNvPr id="12" name="Rectangle 2"/>
          <p:cNvSpPr>
            <a:spLocks noChangeArrowheads="1"/>
          </p:cNvSpPr>
          <p:nvPr userDrawn="1"/>
        </p:nvSpPr>
        <p:spPr bwMode="auto">
          <a:xfrm>
            <a:off x="539750" y="1341438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GB" sz="2400" i="1">
                <a:solidFill>
                  <a:srgbClr val="0F5494"/>
                </a:solidFill>
              </a:rPr>
              <a:t>Consumers</a:t>
            </a:r>
          </a:p>
        </p:txBody>
      </p:sp>
      <p:sp>
        <p:nvSpPr>
          <p:cNvPr id="13" name="Rectangle 3"/>
          <p:cNvSpPr>
            <a:spLocks noChangeArrowheads="1"/>
          </p:cNvSpPr>
          <p:nvPr userDrawn="1"/>
        </p:nvSpPr>
        <p:spPr bwMode="auto">
          <a:xfrm>
            <a:off x="539750" y="2349500"/>
            <a:ext cx="8229600" cy="363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chemeClr val="bg1"/>
              </a:buClr>
              <a:buSzPts val="2400"/>
              <a:buFont typeface="Verdana" pitchFamily="34" charset="0"/>
              <a:buNone/>
              <a:defRPr/>
            </a:pPr>
            <a:r>
              <a:rPr lang="en-GB" sz="2000" b="0" i="1">
                <a:solidFill>
                  <a:srgbClr val="0F5494"/>
                </a:solidFill>
              </a:rPr>
              <a:t>Agency</a:t>
            </a:r>
            <a:endParaRPr lang="en-GB" sz="2400" b="0" i="1">
              <a:solidFill>
                <a:srgbClr val="0F5494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229600" cy="936625"/>
          </a:xfrm>
        </p:spPr>
        <p:txBody>
          <a:bodyPr/>
          <a:lstStyle>
            <a:lvl1pPr>
              <a:defRPr sz="2400" baseline="0"/>
            </a:lvl1pPr>
          </a:lstStyle>
          <a:p>
            <a:r>
              <a:rPr lang="en-US" dirty="0" err="1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633788"/>
          </a:xfrm>
        </p:spPr>
        <p:txBody>
          <a:bodyPr/>
          <a:lstStyle>
            <a:lvl1pPr marL="0" indent="0">
              <a:buClr>
                <a:srgbClr val="0F5494"/>
              </a:buClr>
              <a:buFont typeface="Arial" pitchFamily="34" charset="0"/>
              <a:buNone/>
              <a:defRPr i="0" baseline="0"/>
            </a:lvl1pPr>
            <a:lvl2pPr>
              <a:buClr>
                <a:srgbClr val="0F5494"/>
              </a:buClr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AFC6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pic>
        <p:nvPicPr>
          <p:cNvPr id="5" name="Picture 13" descr="logo_ce_quadri_en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903663" y="215900"/>
            <a:ext cx="159067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 userDrawn="1"/>
        </p:nvSpPr>
        <p:spPr bwMode="auto">
          <a:xfrm>
            <a:off x="4230688" y="6381750"/>
            <a:ext cx="682625" cy="482600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Consumers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, </a:t>
            </a:r>
          </a:p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Health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 And Food </a:t>
            </a:r>
          </a:p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Executive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  Agency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351527"/>
            <a:ext cx="8229600" cy="936625"/>
          </a:xfrm>
        </p:spPr>
        <p:txBody>
          <a:bodyPr/>
          <a:lstStyle>
            <a:lvl1pPr>
              <a:defRPr sz="2400" baseline="0"/>
            </a:lvl1pPr>
          </a:lstStyle>
          <a:p>
            <a:r>
              <a:rPr lang="en-US" dirty="0" err="1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849812"/>
          </a:xfrm>
        </p:spPr>
        <p:txBody>
          <a:bodyPr/>
          <a:lstStyle>
            <a:lvl1pPr marL="0" indent="0">
              <a:buClr>
                <a:srgbClr val="0F5494"/>
              </a:buClr>
              <a:buFont typeface="Arial" pitchFamily="34" charset="0"/>
              <a:buNone/>
              <a:defRPr sz="2400" b="0" i="0" baseline="0"/>
            </a:lvl1pPr>
            <a:lvl2pPr>
              <a:buClr>
                <a:srgbClr val="0F5494"/>
              </a:buClr>
              <a:defRPr sz="2400" b="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29 </a:t>
            </a:r>
            <a:r>
              <a:rPr lang="fr-BE" err="1"/>
              <a:t>January</a:t>
            </a:r>
            <a:r>
              <a:rPr lang="fr-BE"/>
              <a:t> 2014</a:t>
            </a: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</a:t>
            </a:r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AFC6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pic>
        <p:nvPicPr>
          <p:cNvPr id="5" name="Picture 13" descr="logo_ce_quadri_en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903663" y="215900"/>
            <a:ext cx="159067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 userDrawn="1"/>
        </p:nvSpPr>
        <p:spPr bwMode="auto">
          <a:xfrm>
            <a:off x="4230688" y="6381750"/>
            <a:ext cx="682625" cy="482600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Consumers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, </a:t>
            </a:r>
          </a:p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Health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 And Food </a:t>
            </a:r>
          </a:p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Executive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  Agency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556271"/>
            <a:ext cx="8229600" cy="936625"/>
          </a:xfrm>
        </p:spPr>
        <p:txBody>
          <a:bodyPr/>
          <a:lstStyle>
            <a:lvl1pPr>
              <a:defRPr sz="2400" baseline="0"/>
            </a:lvl1pPr>
          </a:lstStyle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633788"/>
          </a:xfrm>
        </p:spPr>
        <p:txBody>
          <a:bodyPr/>
          <a:lstStyle>
            <a:lvl1pPr marL="0" indent="0" algn="ctr">
              <a:buClr>
                <a:srgbClr val="0F5494"/>
              </a:buClr>
              <a:buFont typeface="Arial" pitchFamily="34" charset="0"/>
              <a:buNone/>
              <a:defRPr sz="3200" b="0" i="0" baseline="0"/>
            </a:lvl1pPr>
            <a:lvl2pPr>
              <a:buClr>
                <a:srgbClr val="0F5494"/>
              </a:buClr>
              <a:defRPr/>
            </a:lvl2pPr>
          </a:lstStyle>
          <a:p>
            <a:pPr lvl="0"/>
            <a:r>
              <a:rPr lang="en-US" dirty="0" err="1" smtClean="0"/>
              <a:t>Click to edit Master text styles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29 </a:t>
            </a:r>
            <a:r>
              <a:rPr lang="fr-BE" err="1"/>
              <a:t>January</a:t>
            </a:r>
            <a:r>
              <a:rPr lang="fr-BE"/>
              <a:t> 2014</a:t>
            </a: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AFC6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pic>
        <p:nvPicPr>
          <p:cNvPr id="5" name="Picture 13" descr="logo_ce_quadri_en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903663" y="215900"/>
            <a:ext cx="159067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 userDrawn="1"/>
        </p:nvSpPr>
        <p:spPr bwMode="auto">
          <a:xfrm>
            <a:off x="4230688" y="6381750"/>
            <a:ext cx="682625" cy="482600"/>
          </a:xfrm>
          <a:prstGeom prst="rect">
            <a:avLst/>
          </a:prstGeom>
          <a:solidFill>
            <a:srgbClr val="AFC651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36000"/>
          <a:lstStyle/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Consumers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, </a:t>
            </a:r>
          </a:p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Health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 And Food </a:t>
            </a:r>
          </a:p>
          <a:p>
            <a:pPr defTabSz="457200">
              <a:defRPr/>
            </a:pPr>
            <a:r>
              <a:rPr lang="fr-BE" sz="450" b="0" i="1" dirty="0" err="1">
                <a:solidFill>
                  <a:schemeClr val="bg1"/>
                </a:solidFill>
                <a:latin typeface="+mj-lt"/>
                <a:cs typeface="+mn-cs"/>
              </a:rPr>
              <a:t>Executive</a:t>
            </a:r>
            <a:r>
              <a:rPr lang="fr-BE" sz="450" b="0" i="1" dirty="0">
                <a:solidFill>
                  <a:schemeClr val="bg1"/>
                </a:solidFill>
                <a:latin typeface="+mj-lt"/>
                <a:cs typeface="+mn-cs"/>
              </a:rPr>
              <a:t>  Agency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229600" cy="936625"/>
          </a:xfrm>
        </p:spPr>
        <p:txBody>
          <a:bodyPr/>
          <a:lstStyle>
            <a:lvl1pPr algn="l">
              <a:defRPr sz="2400" baseline="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633788"/>
          </a:xfrm>
        </p:spPr>
        <p:txBody>
          <a:bodyPr/>
          <a:lstStyle>
            <a:lvl1pPr marL="0" indent="0" algn="l">
              <a:buClr>
                <a:srgbClr val="0F5494"/>
              </a:buClr>
              <a:buFont typeface="Arial" pitchFamily="34" charset="0"/>
              <a:buNone/>
              <a:defRPr sz="2400" b="0" i="0" baseline="0"/>
            </a:lvl1pPr>
            <a:lvl2pPr>
              <a:buClr>
                <a:srgbClr val="0F5494"/>
              </a:buClr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29 </a:t>
            </a:r>
            <a:r>
              <a:rPr lang="fr-BE" err="1"/>
              <a:t>January</a:t>
            </a:r>
            <a:r>
              <a:rPr lang="fr-BE"/>
              <a:t> 2014</a:t>
            </a: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2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CCD01-E8F3-4BE2-B543-4B18E31F41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387600"/>
            <a:ext cx="4038600" cy="363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387600"/>
            <a:ext cx="4038600" cy="3633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AC8DA-2271-4644-9171-0E76E303809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6A176-853D-47D3-8203-D57BA35384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274C3-3980-4344-8A4A-3C5AC78D778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9C6A2-8EEB-4C22-AE30-CFDCB32785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3E7F3-5A90-4908-8721-3B36FE5FB0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3F03B-7A6A-4B52-B004-D84C68B157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75B93-1B49-4D40-875E-3B1B0557A5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1123950"/>
            <a:ext cx="2058988" cy="48974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23950"/>
            <a:ext cx="6029325" cy="48974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7FD1D-CB61-4AAB-BAC8-80C41D47F9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123950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Lorem ipsum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387600"/>
            <a:ext cx="8229600" cy="363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smtClean="0"/>
              <a:t>Et dolor fragum</a:t>
            </a:r>
            <a:endParaRPr lang="en-GB" smtClean="0"/>
          </a:p>
          <a:p>
            <a:pPr lvl="1"/>
            <a:r>
              <a:rPr lang="en-GB" smtClean="0"/>
              <a:t>Et dolor fragum</a:t>
            </a:r>
          </a:p>
          <a:p>
            <a:pPr lvl="2"/>
            <a:r>
              <a:rPr lang="en-GB" smtClean="0"/>
              <a:t>- Et dolor fragum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F707F116-36AD-4010-98D6-7446D4A4E7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txStyles>
    <p:titleStyle>
      <a:lvl1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Arial" charset="0"/>
          <a:ea typeface="+mj-ea"/>
          <a:cs typeface="+mj-cs"/>
        </a:defRPr>
      </a:lvl1pPr>
      <a:lvl2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Arial" charset="0"/>
        </a:defRPr>
      </a:lvl2pPr>
      <a:lvl3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Arial" charset="0"/>
        </a:defRPr>
      </a:lvl3pPr>
      <a:lvl4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Arial" charset="0"/>
        </a:defRPr>
      </a:lvl4pPr>
      <a:lvl5pPr marL="358775" indent="-358775" algn="l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Arial" charset="0"/>
        </a:defRPr>
      </a:lvl5pPr>
      <a:lvl6pPr marL="8159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6pPr>
      <a:lvl7pPr marL="12731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7pPr>
      <a:lvl8pPr marL="17303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8pPr>
      <a:lvl9pPr marL="2187575" algn="l" rtl="0" fontAlgn="base">
        <a:spcBef>
          <a:spcPct val="0"/>
        </a:spcBef>
        <a:spcAft>
          <a:spcPct val="0"/>
        </a:spcAft>
        <a:defRPr sz="3000" b="1">
          <a:solidFill>
            <a:srgbClr val="0F5494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•"/>
        <a:defRPr sz="2400" i="1">
          <a:solidFill>
            <a:srgbClr val="0F5494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9FBA"/>
        </a:buClr>
        <a:buChar char="•"/>
        <a:defRPr sz="2000" b="1">
          <a:solidFill>
            <a:srgbClr val="0F5494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defRPr sz="1400">
          <a:solidFill>
            <a:srgbClr val="0F5494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Relationship Id="rId3" Type="http://schemas.openxmlformats.org/officeDocument/2006/relationships/hyperlink" Target="http://ec.europa.eu/health/programme/docs/wp2016_annex_en.pdf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://ec.europa.eu/chafea/health/inde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468313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395536" y="1641475"/>
            <a:ext cx="828015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58775" indent="0" algn="l" rtl="0" eaLnBrk="0" fontAlgn="base" hangingPunct="0">
              <a:spcBef>
                <a:spcPct val="0"/>
              </a:spcBef>
              <a:spcAft>
                <a:spcPct val="0"/>
              </a:spcAft>
              <a:defRPr sz="4800" b="1">
                <a:solidFill>
                  <a:srgbClr val="FFD624"/>
                </a:solidFill>
                <a:latin typeface="+mj-lt"/>
                <a:ea typeface="+mj-ea"/>
                <a:cs typeface="+mj-cs"/>
              </a:defRPr>
            </a:lvl1pPr>
            <a:lvl2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2pPr>
            <a:lvl3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3pPr>
            <a:lvl4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4pPr>
            <a:lvl5pPr marL="358775" indent="-358775" algn="l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5pPr>
            <a:lvl6pPr marL="8159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6pPr>
            <a:lvl7pPr marL="12731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7pPr>
            <a:lvl8pPr marL="17303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8pPr>
            <a:lvl9pPr marL="2187575" algn="l" rtl="0" fontAlgn="base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F5494"/>
                </a:solidFill>
                <a:latin typeface="Verdana" pitchFamily="34" charset="0"/>
              </a:defRPr>
            </a:lvl9pPr>
          </a:lstStyle>
          <a:p>
            <a:pPr algn="ctr"/>
            <a:r>
              <a:rPr lang="fr-BE" altLang="en-US" sz="4000" kern="0" dirty="0" smtClean="0">
                <a:latin typeface="Verdana"/>
              </a:rPr>
              <a:t>3rd </a:t>
            </a:r>
            <a:r>
              <a:rPr lang="fr-BE" altLang="en-US" sz="4000" kern="0" dirty="0" err="1" smtClean="0">
                <a:latin typeface="Verdana"/>
              </a:rPr>
              <a:t>Health</a:t>
            </a:r>
            <a:r>
              <a:rPr lang="fr-BE" altLang="en-US" sz="4000" kern="0" dirty="0" smtClean="0">
                <a:latin typeface="Verdana"/>
              </a:rPr>
              <a:t> Programme 2014-2020</a:t>
            </a:r>
            <a:r>
              <a:rPr lang="en-GB" altLang="en-US" kern="0" dirty="0" smtClean="0">
                <a:latin typeface="Verdana"/>
              </a:rPr>
              <a:t/>
            </a:r>
            <a:br>
              <a:rPr lang="en-GB" altLang="en-US" kern="0" dirty="0" smtClean="0">
                <a:latin typeface="Verdana"/>
              </a:rPr>
            </a:br>
            <a:endParaRPr lang="en-US" kern="0" dirty="0" smtClean="0">
              <a:latin typeface="Verdana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60793" y="3573017"/>
            <a:ext cx="8352159" cy="1592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None/>
              <a:defRPr sz="3000" b="1" i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+mn-lt"/>
              </a:defRPr>
            </a:lvl2pPr>
            <a:lvl3pPr marL="228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3000" b="1">
                <a:solidFill>
                  <a:schemeClr val="bg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0" algn="ctr">
              <a:buClr>
                <a:srgbClr val="FFFFFF"/>
              </a:buClr>
            </a:pPr>
            <a:r>
              <a:rPr lang="en-GB" altLang="en-US" sz="3200" kern="0" dirty="0" smtClean="0">
                <a:solidFill>
                  <a:srgbClr val="FFFFFF"/>
                </a:solidFill>
                <a:latin typeface="Verdana"/>
              </a:rPr>
              <a:t>2016 </a:t>
            </a:r>
            <a:r>
              <a:rPr lang="en-GB" altLang="en-US" sz="3200" kern="0" dirty="0">
                <a:solidFill>
                  <a:srgbClr val="FFFFFF"/>
                </a:solidFill>
                <a:latin typeface="Verdana"/>
              </a:rPr>
              <a:t>Calls for proposals for </a:t>
            </a:r>
            <a:r>
              <a:rPr lang="fr-BE" altLang="en-US" sz="3200" kern="0" dirty="0" smtClean="0">
                <a:solidFill>
                  <a:srgbClr val="FFFFFF"/>
                </a:solidFill>
                <a:latin typeface="Verdana"/>
              </a:rPr>
              <a:t>PROJECTS (PJ)</a:t>
            </a:r>
            <a:endParaRPr kumimoji="0" lang="fr-BE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kumimoji="0" lang="fr-BE" sz="1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kumimoji="0" lang="fr-BE" sz="1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lang="fr-BE" sz="1200" kern="0" dirty="0">
              <a:solidFill>
                <a:srgbClr val="FFFFFF"/>
              </a:solidFill>
              <a:latin typeface="Verdana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r>
              <a:rPr kumimoji="0" lang="fr-BE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Georgios MARGETIDIS</a:t>
            </a: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r>
              <a:rPr kumimoji="0" lang="fr-BE" sz="1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Scientific</a:t>
            </a:r>
            <a:r>
              <a:rPr kumimoji="0" lang="fr-BE" sz="1200" b="1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 Project </a:t>
            </a:r>
            <a:r>
              <a:rPr kumimoji="0" lang="fr-BE" sz="1200" b="1" i="0" u="none" strike="noStrike" kern="0" cap="none" spc="0" normalizeH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Officer</a:t>
            </a:r>
            <a:r>
              <a:rPr kumimoji="0" lang="fr-BE" sz="1200" b="1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, </a:t>
            </a:r>
            <a:r>
              <a:rPr kumimoji="0" lang="fr-BE" sz="1200" b="1" i="0" u="none" strike="noStrike" kern="0" cap="none" spc="0" normalizeH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Chafea</a:t>
            </a:r>
            <a:endParaRPr kumimoji="0" lang="fr-BE" sz="1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endParaRPr kumimoji="0" lang="fr-BE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Tx/>
              <a:buNone/>
              <a:tabLst/>
              <a:defRPr/>
            </a:pPr>
            <a:r>
              <a:rPr kumimoji="0" lang="fr-BE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Athens, </a:t>
            </a:r>
            <a:r>
              <a:rPr lang="fr-BE" sz="1600" kern="0" dirty="0">
                <a:solidFill>
                  <a:srgbClr val="FFFFFF"/>
                </a:solidFill>
                <a:latin typeface="Verdana"/>
              </a:rPr>
              <a:t>2</a:t>
            </a:r>
            <a:r>
              <a:rPr kumimoji="0" lang="fr-BE" sz="16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1 </a:t>
            </a:r>
            <a:r>
              <a:rPr kumimoji="0" lang="fr-BE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rPr>
              <a:t>April 2016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052736"/>
            <a:ext cx="8229600" cy="936625"/>
          </a:xfrm>
        </p:spPr>
        <p:txBody>
          <a:bodyPr/>
          <a:lstStyle/>
          <a:p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 is a project?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248472"/>
          </a:xfrm>
        </p:spPr>
        <p:txBody>
          <a:bodyPr/>
          <a:lstStyle/>
          <a:p>
            <a:pPr algn="l"/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particular method of organising work that differs from standard business operational activities</a:t>
            </a:r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pPr algn="l"/>
            <a:endParaRPr lang="en-GB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r>
              <a:rPr lang="en-GB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Different from </a:t>
            </a:r>
            <a:r>
              <a:rPr lang="en-GB" sz="18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routine</a:t>
            </a:r>
            <a:r>
              <a:rPr lang="en-GB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activities: </a:t>
            </a:r>
          </a:p>
          <a:p>
            <a:pPr lvl="2">
              <a:buFontTx/>
              <a:buNone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does not involve the application of implicit or explicit procedures existing in the organisation to regulate day-to-day work </a:t>
            </a:r>
          </a:p>
          <a:p>
            <a:pPr lvl="1"/>
            <a:r>
              <a:rPr lang="en-GB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Different from </a:t>
            </a:r>
            <a:r>
              <a:rPr lang="en-GB" sz="18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improvisation</a:t>
            </a:r>
            <a:r>
              <a:rPr lang="en-GB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</a:p>
          <a:p>
            <a:pPr lvl="2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more effective, but also more time-consuming </a:t>
            </a:r>
          </a:p>
          <a:p>
            <a:pPr lvl="2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entails a level of uncertainty or risk </a:t>
            </a:r>
          </a:p>
          <a:p>
            <a:pPr lvl="1"/>
            <a:r>
              <a:rPr lang="en-GB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Particularly useful to introduce innovations, address new challenges or find solutions for problems for which the existing procedures and routines do not accommodate   </a:t>
            </a:r>
          </a:p>
          <a:p>
            <a:endParaRPr lang="en-GB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2117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340247"/>
            <a:ext cx="8229600" cy="936625"/>
          </a:xfrm>
        </p:spPr>
        <p:txBody>
          <a:bodyPr/>
          <a:lstStyle/>
          <a:p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</a:t>
            </a:r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does</a:t>
            </a:r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the 3rd </a:t>
            </a: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Health</a:t>
            </a:r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Programme </a:t>
            </a: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say</a:t>
            </a:r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regarding</a:t>
            </a:r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co-funding</a:t>
            </a:r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of </a:t>
            </a: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projects</a:t>
            </a:r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?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3524"/>
            <a:ext cx="8229600" cy="3849812"/>
          </a:xfrm>
        </p:spPr>
        <p:txBody>
          <a:bodyPr/>
          <a:lstStyle/>
          <a:p>
            <a:pPr marL="342900" indent="-342900">
              <a:buFont typeface="Arial" pitchFamily="34" charset="0"/>
              <a:buChar char="•"/>
            </a:pPr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Grant may be awarded to fund: </a:t>
            </a:r>
          </a:p>
          <a:p>
            <a:pPr marL="1085850" lvl="1" indent="-342900">
              <a:buFont typeface="Arial" pitchFamily="34" charset="0"/>
              <a:buChar char="•"/>
            </a:pPr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actions </a:t>
            </a: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having a clear Union added value </a:t>
            </a:r>
            <a:endParaRPr lang="en-GB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085850" lvl="1" indent="-342900">
              <a:buFont typeface="Arial" pitchFamily="34" charset="0"/>
              <a:buChar char="•"/>
            </a:pPr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a priority area included in </a:t>
            </a: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annual work </a:t>
            </a:r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programme( s)</a:t>
            </a:r>
          </a:p>
          <a:p>
            <a:pPr marL="1085850" lvl="1" indent="-342900">
              <a:buFont typeface="Arial" pitchFamily="34" charset="0"/>
              <a:buChar char="•"/>
            </a:pPr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co- </a:t>
            </a: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financed by other legally established </a:t>
            </a:r>
            <a:r>
              <a:rPr lang="en-GB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organisations:</a:t>
            </a:r>
          </a:p>
          <a:p>
            <a:pPr marL="1485900" lvl="2" indent="-342900">
              <a:buFont typeface="Arial" pitchFamily="34" charset="0"/>
              <a:buChar char="•"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public sector bodies: research and health institutions, universities and higher education establishments</a:t>
            </a:r>
          </a:p>
          <a:p>
            <a:pPr marL="1485900" lvl="2" indent="-342900">
              <a:buFont typeface="Arial" pitchFamily="34" charset="0"/>
              <a:buChar char="•"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non-governmental bodies </a:t>
            </a:r>
          </a:p>
          <a:p>
            <a:pPr marL="1485900" lvl="2" indent="-342900">
              <a:buFont typeface="Arial" pitchFamily="34" charset="0"/>
              <a:buChar char="•"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private bodies</a:t>
            </a:r>
          </a:p>
        </p:txBody>
      </p:sp>
    </p:spTree>
    <p:extLst>
      <p:ext uri="{BB962C8B-B14F-4D97-AF65-F5344CB8AC3E}">
        <p14:creationId xmlns:p14="http://schemas.microsoft.com/office/powerpoint/2010/main" val="109218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Calls for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proposals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for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projects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- 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2016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Call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opened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4 March 2016</a:t>
            </a: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Calls close: </a:t>
            </a:r>
            <a:r>
              <a:rPr lang="en-GB" sz="2800" b="1" dirty="0" smtClean="0"/>
              <a:t>2 </a:t>
            </a:r>
            <a:r>
              <a:rPr lang="en-GB" sz="2800" b="1" dirty="0"/>
              <a:t>June </a:t>
            </a:r>
            <a:r>
              <a:rPr lang="en-GB" sz="2800" b="1" dirty="0" smtClean="0"/>
              <a:t>2016</a:t>
            </a:r>
            <a:endParaRPr lang="fr-BE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Electronic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submission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system</a:t>
            </a:r>
          </a:p>
          <a:p>
            <a:pPr algn="l"/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10.5 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million Euros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available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for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Projects</a:t>
            </a: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471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>
                <a:latin typeface="Verdana" pitchFamily="34" charset="0"/>
                <a:ea typeface="Verdana" pitchFamily="34" charset="0"/>
                <a:cs typeface="Verdana" pitchFamily="34" charset="0"/>
              </a:rPr>
              <a:t>Project </a:t>
            </a:r>
            <a:r>
              <a:rPr lang="fr-BE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co-funding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buFont typeface="Arial" pitchFamily="34" charset="0"/>
              <a:buChar char="•"/>
            </a:pP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60% of the total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eligible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cost</a:t>
            </a: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80% - if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exceptional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utility</a:t>
            </a: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endParaRPr lang="fr-BE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fr-BE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Obligation </a:t>
            </a:r>
            <a:r>
              <a:rPr lang="fr-BE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for each </a:t>
            </a:r>
            <a:r>
              <a:rPr lang="fr-BE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applicant to </a:t>
            </a:r>
            <a:r>
              <a:rPr lang="fr-BE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contribute equally to the project's </a:t>
            </a:r>
            <a:r>
              <a:rPr lang="fr-BE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budget</a:t>
            </a:r>
            <a:endParaRPr lang="fr-BE" sz="20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endParaRPr lang="fr-BE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fr-BE" sz="2000" b="1" u="sng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 </a:t>
            </a:r>
            <a:r>
              <a:rPr lang="fr-BE" sz="2000" b="1" u="sng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minimum required percentage of </a:t>
            </a:r>
            <a:r>
              <a:rPr lang="fr-BE" sz="2000" b="1" u="sng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own contribution </a:t>
            </a:r>
            <a:r>
              <a:rPr lang="fr-BE" sz="2000" b="1" u="sng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applies at </a:t>
            </a:r>
            <a:r>
              <a:rPr lang="fr-BE" sz="2000" b="1" u="sng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both project and partner level</a:t>
            </a:r>
            <a:endParaRPr lang="en-GB" sz="2000" b="1" u="sng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5260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720601"/>
          </a:xfrm>
        </p:spPr>
        <p:txBody>
          <a:bodyPr/>
          <a:lstStyle/>
          <a:p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Exceptional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utility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204864"/>
            <a:ext cx="8363272" cy="3993828"/>
          </a:xfrm>
        </p:spPr>
        <p:txBody>
          <a:bodyPr/>
          <a:lstStyle/>
          <a:p>
            <a:pPr algn="l"/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Co-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funding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may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be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up to 80%</a:t>
            </a:r>
          </a:p>
          <a:p>
            <a:pPr algn="l"/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3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criteria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At least 60 % of the total budget of the action is used to fund staff 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At least 30% of the budget of the proposed action is allocated to Member States whose gross national income (GNI) per inhabitant is less than 90 % of the Union average. 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The proposal demonstrates excellence in furthering public health in Europe and has a very high EU added value.</a:t>
            </a:r>
          </a:p>
          <a:p>
            <a:pPr algn="l"/>
            <a:r>
              <a:rPr lang="fr-BE" sz="2000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It </a:t>
            </a:r>
            <a:r>
              <a:rPr lang="fr-BE" sz="2000" u="sng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is</a:t>
            </a:r>
            <a:r>
              <a:rPr lang="fr-BE" sz="2000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u="sng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your</a:t>
            </a:r>
            <a:r>
              <a:rPr lang="fr-BE" sz="2000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u="sng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responsibility</a:t>
            </a:r>
            <a:r>
              <a:rPr lang="fr-BE" sz="2000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 to </a:t>
            </a:r>
            <a:r>
              <a:rPr lang="fr-BE" sz="2000" u="sng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ensure</a:t>
            </a:r>
            <a:r>
              <a:rPr lang="fr-BE" sz="2000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u="sng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that</a:t>
            </a:r>
            <a:r>
              <a:rPr lang="fr-BE" sz="2000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 the </a:t>
            </a:r>
            <a:r>
              <a:rPr lang="fr-BE" sz="2000" u="sng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proposals</a:t>
            </a:r>
            <a:r>
              <a:rPr lang="fr-BE" sz="2000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 complies </a:t>
            </a:r>
            <a:r>
              <a:rPr lang="fr-BE" sz="2000" u="sng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with</a:t>
            </a:r>
            <a:r>
              <a:rPr lang="fr-BE" sz="2000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u="sng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criteria</a:t>
            </a:r>
            <a:r>
              <a:rPr lang="fr-BE" sz="2000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 1 &amp; 2</a:t>
            </a:r>
            <a:endParaRPr lang="en-GB" sz="2000" u="sng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2260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6"/>
          <p:cNvSpPr>
            <a:spLocks noChangeArrowheads="1"/>
          </p:cNvSpPr>
          <p:nvPr/>
        </p:nvSpPr>
        <p:spPr bwMode="auto">
          <a:xfrm>
            <a:off x="6588125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fr-BE" sz="1400" b="0">
                <a:solidFill>
                  <a:srgbClr val="0F5494"/>
                </a:solidFill>
                <a:latin typeface="Arial" charset="0"/>
              </a:rPr>
              <a:t>3</a:t>
            </a:r>
            <a:endParaRPr lang="en-GB">
              <a:solidFill>
                <a:srgbClr val="0F5494"/>
              </a:solidFill>
            </a:endParaRPr>
          </a:p>
        </p:txBody>
      </p:sp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468313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 dirty="0">
              <a:solidFill>
                <a:srgbClr val="0F5494"/>
              </a:solidFill>
            </a:endParaRP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468313" y="1773238"/>
            <a:ext cx="8229600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GB" sz="3000" dirty="0" smtClean="0">
                <a:solidFill>
                  <a:srgbClr val="0F5494"/>
                </a:solidFill>
              </a:rPr>
              <a:t>Topics open for submissions for project proposals in 2016</a:t>
            </a:r>
          </a:p>
          <a:p>
            <a:pPr algn="ctr"/>
            <a:r>
              <a:rPr lang="en-GB" sz="3000" dirty="0">
                <a:solidFill>
                  <a:srgbClr val="0F5494"/>
                </a:solidFill>
                <a:hlinkClick r:id="rId3"/>
              </a:rPr>
              <a:t>http://ec.europa.eu</a:t>
            </a:r>
            <a:r>
              <a:rPr lang="en-GB" sz="3000">
                <a:solidFill>
                  <a:srgbClr val="0F5494"/>
                </a:solidFill>
                <a:hlinkClick r:id="rId3"/>
              </a:rPr>
              <a:t>/health/programme/docs/</a:t>
            </a:r>
            <a:r>
              <a:rPr lang="en-GB" sz="3000" smtClean="0">
                <a:solidFill>
                  <a:srgbClr val="0F5494"/>
                </a:solidFill>
                <a:hlinkClick r:id="rId3"/>
              </a:rPr>
              <a:t>wp2016_annex_en.pdf</a:t>
            </a:r>
            <a:r>
              <a:rPr lang="en-GB" sz="3000" smtClean="0">
                <a:solidFill>
                  <a:srgbClr val="0F5494"/>
                </a:solidFill>
              </a:rPr>
              <a:t>  </a:t>
            </a:r>
            <a:endParaRPr lang="en-GB" sz="3200" dirty="0"/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514350" y="2405063"/>
            <a:ext cx="8229600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buClr>
                <a:schemeClr val="bg1"/>
              </a:buClr>
              <a:buSzPts val="2400"/>
              <a:buFont typeface="Verdana" pitchFamily="34" charset="0"/>
              <a:buChar char="•"/>
            </a:pPr>
            <a:endParaRPr lang="nl-NL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Call for </a:t>
            </a:r>
            <a:r>
              <a:rPr lang="fr-BE" dirty="0" err="1" smtClean="0"/>
              <a:t>Projects</a:t>
            </a:r>
            <a:r>
              <a:rPr lang="fr-BE" dirty="0" smtClean="0"/>
              <a:t> (PJ) 2016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defRPr/>
            </a:pPr>
            <a:r>
              <a:rPr lang="en-GB" altLang="en-US" sz="1200" dirty="0">
                <a:solidFill>
                  <a:srgbClr val="FF0000"/>
                </a:solidFill>
                <a:ea typeface="ＭＳ Ｐゴシック" pitchFamily="34" charset="-128"/>
              </a:rPr>
              <a:t>Knowledge and best practices on reducing </a:t>
            </a:r>
            <a:br>
              <a:rPr lang="en-GB" altLang="en-US" sz="1200" dirty="0">
                <a:solidFill>
                  <a:srgbClr val="FF0000"/>
                </a:solidFill>
                <a:ea typeface="ＭＳ Ｐゴシック" pitchFamily="34" charset="-128"/>
              </a:rPr>
            </a:br>
            <a:r>
              <a:rPr lang="en-GB" altLang="en-US" sz="1200" dirty="0">
                <a:solidFill>
                  <a:srgbClr val="FF0000"/>
                </a:solidFill>
                <a:ea typeface="ＭＳ Ｐゴシック" pitchFamily="34" charset="-128"/>
              </a:rPr>
              <a:t>underage drinking and heavy episodic drinking 		</a:t>
            </a:r>
            <a:r>
              <a:rPr lang="en-GB" altLang="en-US" sz="1200" dirty="0" smtClean="0">
                <a:solidFill>
                  <a:srgbClr val="FF0000"/>
                </a:solidFill>
                <a:ea typeface="ＭＳ Ｐゴシック" pitchFamily="34" charset="-128"/>
              </a:rPr>
              <a:t>	€ </a:t>
            </a:r>
            <a:r>
              <a:rPr lang="en-GB" altLang="en-US" sz="1200" dirty="0">
                <a:solidFill>
                  <a:srgbClr val="FF0000"/>
                </a:solidFill>
                <a:ea typeface="ＭＳ Ｐゴシック" pitchFamily="34" charset="-128"/>
              </a:rPr>
              <a:t>1 200 000</a:t>
            </a:r>
          </a:p>
          <a:p>
            <a:pPr lvl="1">
              <a:defRPr/>
            </a:pPr>
            <a:endParaRPr lang="fr-BE" altLang="en-US" sz="1200" dirty="0">
              <a:solidFill>
                <a:srgbClr val="FF0000"/>
              </a:solidFill>
              <a:ea typeface="ＭＳ Ｐゴシック" pitchFamily="34" charset="-128"/>
            </a:endParaRPr>
          </a:p>
          <a:p>
            <a:pPr lvl="1">
              <a:defRPr/>
            </a:pPr>
            <a:r>
              <a:rPr lang="en-GB" altLang="en-US" sz="1200" dirty="0">
                <a:solidFill>
                  <a:srgbClr val="FF0000"/>
                </a:solidFill>
                <a:ea typeface="ＭＳ Ｐゴシック" pitchFamily="34" charset="-128"/>
              </a:rPr>
              <a:t>Knowledge and best practises to on measures </a:t>
            </a:r>
            <a:br>
              <a:rPr lang="en-GB" altLang="en-US" sz="1200" dirty="0">
                <a:solidFill>
                  <a:srgbClr val="FF0000"/>
                </a:solidFill>
                <a:ea typeface="ＭＳ Ｐゴシック" pitchFamily="34" charset="-128"/>
              </a:rPr>
            </a:br>
            <a:r>
              <a:rPr lang="en-GB" altLang="en-US" sz="1200" dirty="0">
                <a:solidFill>
                  <a:srgbClr val="FF0000"/>
                </a:solidFill>
                <a:ea typeface="ＭＳ Ｐゴシック" pitchFamily="34" charset="-128"/>
              </a:rPr>
              <a:t>to prevent illicit drug use	                                     	</a:t>
            </a:r>
            <a:r>
              <a:rPr lang="en-GB" altLang="en-US" sz="1200" dirty="0" smtClean="0">
                <a:solidFill>
                  <a:srgbClr val="FF0000"/>
                </a:solidFill>
                <a:ea typeface="ＭＳ Ｐゴシック" pitchFamily="34" charset="-128"/>
              </a:rPr>
              <a:t>		€   </a:t>
            </a:r>
            <a:r>
              <a:rPr lang="en-GB" altLang="en-US" sz="1200" dirty="0">
                <a:solidFill>
                  <a:srgbClr val="FF0000"/>
                </a:solidFill>
                <a:ea typeface="ＭＳ Ｐゴシック" pitchFamily="34" charset="-128"/>
              </a:rPr>
              <a:t>600 000 </a:t>
            </a:r>
          </a:p>
          <a:p>
            <a:pPr lvl="1">
              <a:defRPr/>
            </a:pPr>
            <a:endParaRPr lang="en-GB" altLang="en-US" sz="1200" dirty="0">
              <a:solidFill>
                <a:srgbClr val="FF0000"/>
              </a:solidFill>
              <a:ea typeface="ＭＳ Ｐゴシック" pitchFamily="34" charset="-128"/>
            </a:endParaRPr>
          </a:p>
          <a:p>
            <a:pPr lvl="1">
              <a:defRPr/>
            </a:pPr>
            <a:r>
              <a:rPr lang="en-GB" altLang="en-US" sz="1200" dirty="0">
                <a:solidFill>
                  <a:srgbClr val="FF0000"/>
                </a:solidFill>
                <a:ea typeface="ＭＳ Ｐゴシック" pitchFamily="34" charset="-128"/>
              </a:rPr>
              <a:t>Addressing the chronic disease challenge 	 		€ 2 500 000 </a:t>
            </a:r>
          </a:p>
          <a:p>
            <a:pPr lvl="1">
              <a:defRPr/>
            </a:pPr>
            <a:endParaRPr lang="en-GB" altLang="en-US" sz="1200" dirty="0">
              <a:ea typeface="ＭＳ Ｐゴシック" pitchFamily="34" charset="-128"/>
            </a:endParaRPr>
          </a:p>
          <a:p>
            <a:pPr lvl="1">
              <a:defRPr/>
            </a:pPr>
            <a:r>
              <a:rPr lang="en-GB" altLang="en-US" sz="1200" dirty="0">
                <a:solidFill>
                  <a:srgbClr val="008000"/>
                </a:solidFill>
                <a:ea typeface="ＭＳ Ｐゴシック" pitchFamily="34" charset="-128"/>
              </a:rPr>
              <a:t>European Reference Networks 			 	€ 2 500 000 </a:t>
            </a:r>
          </a:p>
          <a:p>
            <a:pPr lvl="1">
              <a:defRPr/>
            </a:pPr>
            <a:endParaRPr lang="en-GB" altLang="en-US" sz="1200" dirty="0">
              <a:solidFill>
                <a:srgbClr val="008000"/>
              </a:solidFill>
              <a:ea typeface="ＭＳ Ｐゴシック" pitchFamily="34" charset="-128"/>
            </a:endParaRPr>
          </a:p>
          <a:p>
            <a:pPr lvl="1">
              <a:defRPr/>
            </a:pPr>
            <a:r>
              <a:rPr lang="en-GB" altLang="en-US" sz="1200" dirty="0">
                <a:solidFill>
                  <a:srgbClr val="008000"/>
                </a:solidFill>
                <a:ea typeface="ＭＳ Ｐゴシック" pitchFamily="34" charset="-128"/>
              </a:rPr>
              <a:t>Rare diseases - support for new registries 	 		€ 1 200 000 </a:t>
            </a:r>
          </a:p>
          <a:p>
            <a:pPr lvl="1">
              <a:defRPr/>
            </a:pPr>
            <a:endParaRPr lang="en-GB" altLang="en-US" sz="1200" dirty="0">
              <a:solidFill>
                <a:srgbClr val="008000"/>
              </a:solidFill>
              <a:ea typeface="ＭＳ Ｐゴシック" pitchFamily="34" charset="-128"/>
            </a:endParaRPr>
          </a:p>
          <a:p>
            <a:pPr lvl="1">
              <a:defRPr/>
            </a:pPr>
            <a:r>
              <a:rPr lang="en-GB" altLang="en-US" sz="1200" dirty="0">
                <a:solidFill>
                  <a:srgbClr val="008000"/>
                </a:solidFill>
                <a:ea typeface="ＭＳ Ｐゴシック" pitchFamily="34" charset="-128"/>
              </a:rPr>
              <a:t>Donor selection and protection 				€    550 000 </a:t>
            </a:r>
          </a:p>
          <a:p>
            <a:pPr marL="457200" lvl="1" indent="0">
              <a:buFontTx/>
              <a:buNone/>
              <a:defRPr/>
            </a:pPr>
            <a:endParaRPr lang="en-GB" altLang="en-US" sz="1200" dirty="0">
              <a:ea typeface="ＭＳ Ｐゴシック" pitchFamily="34" charset="-128"/>
            </a:endParaRPr>
          </a:p>
          <a:p>
            <a:pPr lvl="1">
              <a:defRPr/>
            </a:pPr>
            <a:r>
              <a:rPr lang="en-GB" sz="1200" dirty="0"/>
              <a:t>Best practices in care provision for vulnerable migrants </a:t>
            </a:r>
            <a:br>
              <a:rPr lang="en-GB" sz="1200" dirty="0"/>
            </a:br>
            <a:r>
              <a:rPr lang="en-GB" sz="1200" dirty="0"/>
              <a:t>and refugees – projects 				</a:t>
            </a:r>
            <a:r>
              <a:rPr lang="en-GB" sz="1200" dirty="0" smtClean="0"/>
              <a:t>	€ </a:t>
            </a:r>
            <a:r>
              <a:rPr lang="en-GB" sz="1200" dirty="0"/>
              <a:t>4 500 000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551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2" y="1556271"/>
            <a:ext cx="8568183" cy="936625"/>
          </a:xfrm>
        </p:spPr>
        <p:txBody>
          <a:bodyPr/>
          <a:lstStyle/>
          <a:p>
            <a:r>
              <a:rPr lang="fr-BE" sz="2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Electronic</a:t>
            </a:r>
            <a:r>
              <a:rPr lang="fr-BE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sz="2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submission</a:t>
            </a:r>
            <a:r>
              <a:rPr lang="fr-BE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of </a:t>
            </a:r>
            <a:r>
              <a:rPr lang="fr-BE" sz="2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project</a:t>
            </a:r>
            <a:r>
              <a:rPr lang="fr-BE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sz="2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proposals</a:t>
            </a:r>
            <a:r>
              <a:rPr lang="fr-BE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en-GB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fr-BE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Via participant portal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fr-BE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fr-BE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Find</a:t>
            </a:r>
            <a:r>
              <a:rPr lang="fr-BE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 call -&gt; </a:t>
            </a:r>
            <a:r>
              <a:rPr lang="fr-BE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each</a:t>
            </a:r>
            <a:r>
              <a:rPr lang="fr-BE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of the calls </a:t>
            </a:r>
            <a:r>
              <a:rPr lang="fr-BE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</a:t>
            </a:r>
            <a:r>
              <a:rPr lang="fr-BE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published</a:t>
            </a:r>
            <a:r>
              <a:rPr lang="fr-BE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separately</a:t>
            </a:r>
            <a:endParaRPr lang="fr-BE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fr-BE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fr-BE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Administrative part = part A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fr-BE" sz="2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fr-BE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Technical</a:t>
            </a:r>
            <a:r>
              <a:rPr lang="fr-BE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part = part B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GB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393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Part A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Statements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to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be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accepted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e.g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. on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financial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viability</a:t>
            </a: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Financial self-check to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be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performed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by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each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applicant</a:t>
            </a: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If "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weak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" -&gt; do not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be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discuraged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to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send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a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proposal</a:t>
            </a: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Other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statements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on exclusion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criteria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operational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capacity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etc.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Overview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budget per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partner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–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need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to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establish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this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before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filling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part A !</a:t>
            </a: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5150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Technical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Part = Part B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Maximum 80 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pages – free text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,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tables &amp; charts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50 pages for the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technical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description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30 pages for the budget 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tables</a:t>
            </a:r>
          </a:p>
          <a:p>
            <a:pPr algn="l"/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/>
            <a:r>
              <a:rPr lang="fr-BE" dirty="0">
                <a:latin typeface="Verdana" pitchFamily="34" charset="0"/>
                <a:ea typeface="Verdana" pitchFamily="34" charset="0"/>
                <a:cs typeface="Verdana" pitchFamily="34" charset="0"/>
              </a:rPr>
              <a:t>One table per </a:t>
            </a:r>
            <a:r>
              <a:rPr lang="fr-BE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partner</a:t>
            </a:r>
            <a:endParaRPr lang="fr-BE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/>
            <a:r>
              <a:rPr lang="fr-BE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Overview</a:t>
            </a:r>
            <a:r>
              <a:rPr lang="fr-BE" dirty="0">
                <a:latin typeface="Verdana" pitchFamily="34" charset="0"/>
                <a:ea typeface="Verdana" pitchFamily="34" charset="0"/>
                <a:cs typeface="Verdana" pitchFamily="34" charset="0"/>
              </a:rPr>
              <a:t> table </a:t>
            </a:r>
            <a:r>
              <a:rPr lang="fr-BE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with</a:t>
            </a:r>
            <a:r>
              <a:rPr lang="fr-BE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person</a:t>
            </a:r>
            <a:r>
              <a:rPr lang="fr-BE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months</a:t>
            </a:r>
            <a:r>
              <a:rPr lang="fr-BE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dirty="0">
                <a:latin typeface="Verdana" pitchFamily="34" charset="0"/>
                <a:ea typeface="Verdana" pitchFamily="34" charset="0"/>
                <a:cs typeface="Verdana" pitchFamily="34" charset="0"/>
              </a:rPr>
              <a:t>per </a:t>
            </a:r>
            <a:r>
              <a:rPr lang="fr-BE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deliverable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449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340769"/>
            <a:ext cx="8229600" cy="864096"/>
          </a:xfrm>
        </p:spPr>
        <p:txBody>
          <a:bodyPr/>
          <a:lstStyle/>
          <a:p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Technical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Part of the </a:t>
            </a:r>
            <a:r>
              <a:rPr lang="fr-BE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proposal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065836"/>
          </a:xfrm>
        </p:spPr>
        <p:txBody>
          <a:bodyPr/>
          <a:lstStyle/>
          <a:p>
            <a:pPr algn="l"/>
            <a:r>
              <a:rPr lang="en-GB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1. Problem </a:t>
            </a:r>
            <a:r>
              <a:rPr lang="en-GB" sz="1800" dirty="0">
                <a:latin typeface="Verdana" pitchFamily="34" charset="0"/>
                <a:ea typeface="Verdana" pitchFamily="34" charset="0"/>
                <a:cs typeface="Verdana" pitchFamily="34" charset="0"/>
              </a:rPr>
              <a:t>analysis including evidence base	</a:t>
            </a:r>
          </a:p>
          <a:p>
            <a:pPr algn="l"/>
            <a:r>
              <a:rPr lang="en-GB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2. General </a:t>
            </a:r>
            <a:r>
              <a:rPr lang="en-GB" sz="1800" dirty="0">
                <a:latin typeface="Verdana" pitchFamily="34" charset="0"/>
                <a:ea typeface="Verdana" pitchFamily="34" charset="0"/>
                <a:cs typeface="Verdana" pitchFamily="34" charset="0"/>
              </a:rPr>
              <a:t>objective of the project	</a:t>
            </a:r>
          </a:p>
          <a:p>
            <a:pPr lvl="1"/>
            <a:r>
              <a:rPr lang="en-GB" sz="1800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2.1. Specific </a:t>
            </a:r>
            <a:r>
              <a:rPr lang="en-GB" sz="1800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objective(s) of the project	</a:t>
            </a:r>
          </a:p>
          <a:p>
            <a:pPr algn="l"/>
            <a:r>
              <a:rPr lang="en-GB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3. Target </a:t>
            </a:r>
            <a:r>
              <a:rPr lang="en-GB" sz="1800" dirty="0">
                <a:latin typeface="Verdana" pitchFamily="34" charset="0"/>
                <a:ea typeface="Verdana" pitchFamily="34" charset="0"/>
                <a:cs typeface="Verdana" pitchFamily="34" charset="0"/>
              </a:rPr>
              <a:t>groups	</a:t>
            </a:r>
          </a:p>
          <a:p>
            <a:pPr algn="l"/>
            <a:r>
              <a:rPr lang="en-GB" sz="1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4. Political </a:t>
            </a:r>
            <a:r>
              <a:rPr lang="en-GB" sz="1800" dirty="0">
                <a:latin typeface="Verdana" pitchFamily="34" charset="0"/>
                <a:ea typeface="Verdana" pitchFamily="34" charset="0"/>
                <a:cs typeface="Verdana" pitchFamily="34" charset="0"/>
              </a:rPr>
              <a:t>Relevance</a:t>
            </a:r>
          </a:p>
          <a:p>
            <a:pPr lvl="1"/>
            <a:r>
              <a:rPr lang="en-GB" sz="1800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4.1. Contribution </a:t>
            </a:r>
            <a:r>
              <a:rPr lang="en-GB" sz="1800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to the EU Health Programme </a:t>
            </a:r>
            <a:r>
              <a:rPr lang="en-GB" sz="1800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and its </a:t>
            </a:r>
            <a:r>
              <a:rPr lang="en-GB" sz="1800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annual work plan	</a:t>
            </a:r>
          </a:p>
          <a:p>
            <a:pPr lvl="1"/>
            <a:r>
              <a:rPr lang="en-GB" sz="1800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4.2. Adequacy </a:t>
            </a:r>
            <a:r>
              <a:rPr lang="en-GB" sz="1800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of the project with social, cultural and political context	</a:t>
            </a:r>
          </a:p>
          <a:p>
            <a:pPr lvl="1"/>
            <a:r>
              <a:rPr lang="en-GB" sz="1800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4.3. Social </a:t>
            </a:r>
            <a:r>
              <a:rPr lang="en-GB" sz="1800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and economic impact	</a:t>
            </a:r>
          </a:p>
          <a:p>
            <a:pPr lvl="1"/>
            <a:r>
              <a:rPr lang="en-GB" sz="1800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4.4. Pertinence </a:t>
            </a:r>
            <a:r>
              <a:rPr lang="en-GB" sz="1800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of geographical coverage</a:t>
            </a:r>
          </a:p>
          <a:p>
            <a:pPr lvl="1"/>
            <a:r>
              <a:rPr lang="en-GB" sz="1800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4.5. Strategic </a:t>
            </a:r>
            <a:r>
              <a:rPr lang="en-GB" sz="1800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relevance and EU added value and innovation</a:t>
            </a:r>
          </a:p>
        </p:txBody>
      </p:sp>
    </p:spTree>
    <p:extLst>
      <p:ext uri="{BB962C8B-B14F-4D97-AF65-F5344CB8AC3E}">
        <p14:creationId xmlns:p14="http://schemas.microsoft.com/office/powerpoint/2010/main" val="42377677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340769"/>
            <a:ext cx="8229600" cy="864096"/>
          </a:xfrm>
        </p:spPr>
        <p:txBody>
          <a:bodyPr/>
          <a:lstStyle/>
          <a:p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Technical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Part of the </a:t>
            </a:r>
            <a:r>
              <a:rPr lang="fr-BE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proposal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065836"/>
          </a:xfrm>
        </p:spPr>
        <p:txBody>
          <a:bodyPr/>
          <a:lstStyle/>
          <a:p>
            <a:pPr algn="l"/>
            <a:endParaRPr lang="en-GB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5. Methods 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and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means</a:t>
            </a:r>
          </a:p>
          <a:p>
            <a:pPr algn="l"/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</a:p>
          <a:p>
            <a:pPr algn="l"/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6. Expected outcomes</a:t>
            </a:r>
          </a:p>
          <a:p>
            <a:pPr algn="l"/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</a:p>
          <a:p>
            <a:pPr algn="l"/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7. </a:t>
            </a:r>
            <a:r>
              <a:rPr lang="en-GB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Workpackages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</a:p>
          <a:p>
            <a:pPr lvl="1"/>
            <a:r>
              <a:rPr lang="en-GB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7.1. Overview </a:t>
            </a:r>
            <a:r>
              <a:rPr lang="en-GB" dirty="0">
                <a:latin typeface="Verdana" pitchFamily="34" charset="0"/>
                <a:ea typeface="Verdana" pitchFamily="34" charset="0"/>
                <a:cs typeface="Verdana" pitchFamily="34" charset="0"/>
              </a:rPr>
              <a:t>on </a:t>
            </a:r>
            <a:r>
              <a:rPr lang="en-GB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workpackages</a:t>
            </a:r>
            <a:r>
              <a:rPr lang="en-GB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</a:p>
          <a:p>
            <a:pPr lvl="1"/>
            <a:r>
              <a:rPr lang="en-GB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7.2. Work </a:t>
            </a:r>
            <a:r>
              <a:rPr lang="en-GB" dirty="0">
                <a:latin typeface="Verdana" pitchFamily="34" charset="0"/>
                <a:ea typeface="Verdana" pitchFamily="34" charset="0"/>
                <a:cs typeface="Verdana" pitchFamily="34" charset="0"/>
              </a:rPr>
              <a:t>package descriptions	</a:t>
            </a:r>
          </a:p>
          <a:p>
            <a:pPr lvl="1"/>
            <a:r>
              <a:rPr lang="en-GB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7.3. Timetable </a:t>
            </a:r>
            <a:r>
              <a:rPr lang="en-GB" dirty="0">
                <a:latin typeface="Verdana" pitchFamily="34" charset="0"/>
                <a:ea typeface="Verdana" pitchFamily="34" charset="0"/>
                <a:cs typeface="Verdana" pitchFamily="34" charset="0"/>
              </a:rPr>
              <a:t>or Gantt Chart</a:t>
            </a:r>
            <a:r>
              <a:rPr lang="en-GB" dirty="0"/>
              <a:t>	</a:t>
            </a:r>
          </a:p>
          <a:p>
            <a:pPr algn="l"/>
            <a:endParaRPr lang="en-GB" sz="1800" b="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643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340769"/>
            <a:ext cx="8229600" cy="864096"/>
          </a:xfrm>
        </p:spPr>
        <p:txBody>
          <a:bodyPr/>
          <a:lstStyle/>
          <a:p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Technical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Part of the </a:t>
            </a:r>
            <a:r>
              <a:rPr lang="fr-BE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proposal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065836"/>
          </a:xfrm>
        </p:spPr>
        <p:txBody>
          <a:bodyPr/>
          <a:lstStyle/>
          <a:p>
            <a:pPr algn="l"/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8. Milestones and Deliverables </a:t>
            </a:r>
          </a:p>
          <a:p>
            <a:pPr algn="l"/>
            <a:r>
              <a:rPr lang="fr-BE" sz="20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Note: deliverables at M18 </a:t>
            </a:r>
            <a:r>
              <a:rPr lang="fr-BE" sz="2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(or earlier) needed </a:t>
            </a:r>
            <a:r>
              <a:rPr lang="fr-BE" sz="20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!</a:t>
            </a:r>
          </a:p>
          <a:p>
            <a:pPr algn="l"/>
            <a:r>
              <a:rPr lang="fr-BE" sz="20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 </a:t>
            </a:r>
            <a:r>
              <a:rPr lang="fr-BE" sz="2000" b="1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limit</a:t>
            </a:r>
            <a:r>
              <a:rPr lang="fr-BE" sz="20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on how </a:t>
            </a:r>
            <a:r>
              <a:rPr lang="fr-BE" sz="2000" b="1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many</a:t>
            </a:r>
            <a:r>
              <a:rPr lang="fr-BE" sz="20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b="1" dirty="0" err="1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deliverables</a:t>
            </a:r>
            <a:r>
              <a:rPr lang="fr-BE" sz="2000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!</a:t>
            </a:r>
          </a:p>
          <a:p>
            <a:pPr algn="l"/>
            <a:endParaRPr lang="en-GB" sz="2000" b="1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9.	Project management structure</a:t>
            </a:r>
          </a:p>
          <a:p>
            <a:pPr lvl="1"/>
            <a:r>
              <a:rPr lang="en-GB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9.1. Quality </a:t>
            </a:r>
            <a:r>
              <a:rPr lang="en-GB" dirty="0">
                <a:latin typeface="Verdana" pitchFamily="34" charset="0"/>
                <a:ea typeface="Verdana" pitchFamily="34" charset="0"/>
                <a:cs typeface="Verdana" pitchFamily="34" charset="0"/>
              </a:rPr>
              <a:t>of the partnership</a:t>
            </a:r>
          </a:p>
          <a:p>
            <a:pPr lvl="1"/>
            <a:r>
              <a:rPr lang="en-GB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9.2. Capacity </a:t>
            </a:r>
            <a:r>
              <a:rPr lang="en-GB" dirty="0">
                <a:latin typeface="Verdana" pitchFamily="34" charset="0"/>
                <a:ea typeface="Verdana" pitchFamily="34" charset="0"/>
                <a:cs typeface="Verdana" pitchFamily="34" charset="0"/>
              </a:rPr>
              <a:t>of the staff	</a:t>
            </a:r>
          </a:p>
          <a:p>
            <a:pPr lvl="1"/>
            <a:r>
              <a:rPr lang="en-GB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9.3. External </a:t>
            </a:r>
            <a:r>
              <a:rPr lang="en-GB" dirty="0">
                <a:latin typeface="Verdana" pitchFamily="34" charset="0"/>
                <a:ea typeface="Verdana" pitchFamily="34" charset="0"/>
                <a:cs typeface="Verdana" pitchFamily="34" charset="0"/>
              </a:rPr>
              <a:t>and internal risk analysis and contingency planning	</a:t>
            </a:r>
          </a:p>
          <a:p>
            <a:pPr lvl="1"/>
            <a:r>
              <a:rPr lang="en-GB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9.4. Financial </a:t>
            </a:r>
            <a:r>
              <a:rPr lang="en-GB" dirty="0">
                <a:latin typeface="Verdana" pitchFamily="34" charset="0"/>
                <a:ea typeface="Verdana" pitchFamily="34" charset="0"/>
                <a:cs typeface="Verdana" pitchFamily="34" charset="0"/>
              </a:rPr>
              <a:t>management	</a:t>
            </a:r>
          </a:p>
        </p:txBody>
      </p:sp>
    </p:spTree>
    <p:extLst>
      <p:ext uri="{BB962C8B-B14F-4D97-AF65-F5344CB8AC3E}">
        <p14:creationId xmlns:p14="http://schemas.microsoft.com/office/powerpoint/2010/main" val="181874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124744"/>
            <a:ext cx="8229600" cy="864096"/>
          </a:xfrm>
        </p:spPr>
        <p:txBody>
          <a:bodyPr/>
          <a:lstStyle/>
          <a:p>
            <a:r>
              <a:rPr lang="fr-BE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Technical</a:t>
            </a:r>
            <a:r>
              <a:rPr lang="fr-BE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Part of the </a:t>
            </a:r>
            <a:r>
              <a:rPr lang="fr-BE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proposal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065836"/>
          </a:xfrm>
        </p:spPr>
        <p:txBody>
          <a:bodyPr/>
          <a:lstStyle/>
          <a:p>
            <a:pPr algn="l"/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10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BUDGET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10.1 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Content description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and 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justification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10.2 Summary of staff effort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10.3 Detailed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budget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Wingdings" pitchFamily="2" charset="2"/>
              <a:buChar char="Ø"/>
            </a:pP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Each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partner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should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prepare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b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budget table &amp;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submit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to</a:t>
            </a:r>
            <a:b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coordinator</a:t>
            </a:r>
            <a:endParaRPr lang="en-GB" sz="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8783170"/>
              </p:ext>
            </p:extLst>
          </p:nvPr>
        </p:nvGraphicFramePr>
        <p:xfrm>
          <a:off x="4644008" y="1844824"/>
          <a:ext cx="4464496" cy="4896537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174378"/>
                <a:gridCol w="509776"/>
                <a:gridCol w="82077"/>
                <a:gridCol w="82077"/>
                <a:gridCol w="1616188"/>
              </a:tblGrid>
              <a:tr h="2277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Applicant Number/</a:t>
                      </a:r>
                      <a:br>
                        <a:rPr lang="en-GB" sz="600" b="1" dirty="0">
                          <a:effectLst/>
                          <a:latin typeface="Times New Roman"/>
                          <a:ea typeface="Calibri"/>
                          <a:cs typeface="Calibri"/>
                        </a:rPr>
                      </a:br>
                      <a:r>
                        <a:rPr lang="en-GB" sz="600" b="1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Short Name</a:t>
                      </a:r>
                      <a:endParaRPr lang="en-GB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277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(If affiliated entity: Affiliated to which Applicant number/Short name)</a:t>
                      </a:r>
                      <a:endParaRPr lang="en-GB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93584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(A) Direct personnel costs</a:t>
                      </a:r>
                      <a:endParaRPr lang="en-GB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Persons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Total Person- month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Total Costs (€) of (A)</a:t>
                      </a:r>
                      <a:endParaRPr lang="en-GB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Justification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277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(B) Direct costs of sub-contracting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Costs (€)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Task(s)/Justification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  <a:latin typeface="Times New Roman"/>
                          <a:ea typeface="Calibri"/>
                          <a:cs typeface="Calibri"/>
                        </a:rPr>
                        <a:t>(please repeat line for each subcontract foreseen)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Total Costs (€) of (B)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Justification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277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(C) Other direct costs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(C.1) Travel 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Costs (€)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Justification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(C.2) Equipment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Costs (€)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Justification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(C.3) Other goods and services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Costs (€)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Justification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Total Costs (€) of (C)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2774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(D) Indirect Costs 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Total Costs (€)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  <a:latin typeface="Times New Roman"/>
                          <a:ea typeface="Calibri"/>
                          <a:cs typeface="Calibri"/>
                        </a:rPr>
                        <a:t>(Max. 7% on A, B and C)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13873"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Total estimated eligible costs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endParaRPr lang="en-GB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2253" marR="422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83139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Technical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Part of the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proposal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endParaRPr lang="en-GB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11. Previous 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and current grants relevant to the programme (limited to the last 3 years)	</a:t>
            </a:r>
          </a:p>
          <a:p>
            <a:pPr algn="l"/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12. Current 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applications relevant to the programme	</a:t>
            </a:r>
          </a:p>
          <a:p>
            <a:pPr algn="l"/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13. Exceptional 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Utility	</a:t>
            </a:r>
          </a:p>
          <a:p>
            <a:pPr algn="l"/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14. Collaborating 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stakeholders - table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9261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Technical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part – </a:t>
            </a:r>
            <a:r>
              <a:rPr lang="fr-BE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general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points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Follow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the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template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, but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write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your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own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proposal</a:t>
            </a:r>
            <a:endParaRPr lang="fr-BE" sz="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Technical description and 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detailed budget 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in the same file !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Have 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the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proposal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peer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reviewed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with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the "self-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evaluation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form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"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Proposal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must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be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submitted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in 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PDF format</a:t>
            </a: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Proposal can be changed / 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re-submitted 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before the deadline</a:t>
            </a:r>
          </a:p>
          <a:p>
            <a:pPr algn="l"/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fr-BE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It </a:t>
            </a:r>
            <a:r>
              <a:rPr lang="fr-BE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is</a:t>
            </a:r>
            <a:r>
              <a:rPr lang="fr-BE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the </a:t>
            </a:r>
            <a:r>
              <a:rPr lang="fr-BE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coordinator's</a:t>
            </a:r>
            <a:r>
              <a:rPr lang="fr-BE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responsibility</a:t>
            </a:r>
            <a:r>
              <a:rPr lang="fr-BE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to up-</a:t>
            </a:r>
            <a:r>
              <a:rPr lang="fr-BE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load</a:t>
            </a:r>
            <a:r>
              <a:rPr lang="fr-BE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the correct file </a:t>
            </a:r>
            <a:r>
              <a:rPr lang="fr-BE" sz="2000" b="1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at</a:t>
            </a:r>
            <a:r>
              <a:rPr lang="fr-BE" sz="20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the time of the deadline!</a:t>
            </a:r>
            <a:endParaRPr lang="en-GB" sz="20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29519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Annex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buFont typeface="Arial" pitchFamily="34" charset="0"/>
              <a:buChar char="•"/>
            </a:pPr>
            <a:r>
              <a:rPr lang="fr-BE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If an </a:t>
            </a:r>
            <a:r>
              <a:rPr lang="fr-BE" sz="2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applicant</a:t>
            </a:r>
            <a:r>
              <a:rPr lang="fr-BE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requests</a:t>
            </a:r>
            <a:r>
              <a:rPr lang="fr-BE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 &gt; 750 000€ EU </a:t>
            </a:r>
            <a:r>
              <a:rPr lang="fr-BE" sz="2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co-funding</a:t>
            </a:r>
            <a:r>
              <a:rPr lang="fr-BE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, an audit report must </a:t>
            </a:r>
            <a:r>
              <a:rPr lang="fr-BE" sz="2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be</a:t>
            </a:r>
            <a:r>
              <a:rPr lang="fr-BE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attached</a:t>
            </a:r>
            <a:endParaRPr lang="en-GB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3437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Criteria</a:t>
            </a:r>
            <a:r>
              <a:rPr lang="fr-BE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 </a:t>
            </a:r>
            <a:r>
              <a:rPr lang="fr-BE" sz="2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evaluate</a:t>
            </a:r>
            <a:r>
              <a:rPr lang="fr-BE" sz="2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the </a:t>
            </a:r>
            <a:r>
              <a:rPr lang="fr-BE" sz="28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proposals</a:t>
            </a:r>
            <a:endParaRPr lang="en-GB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Eligiblity</a:t>
            </a:r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criteria</a:t>
            </a:r>
            <a:endParaRPr lang="fr-BE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Exclusion </a:t>
            </a: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criteria</a:t>
            </a:r>
            <a:endParaRPr lang="fr-BE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Selection</a:t>
            </a:r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criteria</a:t>
            </a:r>
            <a:endParaRPr lang="fr-BE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Award</a:t>
            </a:r>
            <a:r>
              <a:rPr lang="fr-BE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criteria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469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Eligibility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criteria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Applicants must be legally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established organisations.</a:t>
            </a: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Only applicants from the 28 EU Member States plus </a:t>
            </a:r>
            <a:r>
              <a:rPr lang="en-GB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Norway, Iceland and Serbia can </a:t>
            </a: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apply.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A project proposal must be submitted by at least 3 different legal entities from 3 different eligible countries.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The only eligible activities are those listed in section 2.1 "Grants for projects" in the work programme 2014.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The co-funding is meant for a future project. Running projects cannot be supported.</a:t>
            </a:r>
          </a:p>
          <a:p>
            <a:pPr algn="l"/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</a:t>
            </a:r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0701175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Exclusion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criteria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Exclusion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from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participation: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being bankrupt,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convicted of an offence concerning professional conduct,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guilty of grave professional misconduct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not in compliance with their obligations relating to the payment of taxes </a:t>
            </a:r>
            <a:endParaRPr lang="fr-BE" b="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Exclusion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from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granting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procedure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conflict of interest 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guilty of misrepresenting the information required by the Agency</a:t>
            </a:r>
          </a:p>
          <a:p>
            <a:pPr algn="l"/>
            <a:endParaRPr lang="en-GB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7676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Selection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criteria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Financial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viability</a:t>
            </a: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/>
            <a:r>
              <a:rPr lang="fr-BE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Not if &lt; 100 000€ EU </a:t>
            </a:r>
            <a:r>
              <a:rPr lang="fr-BE" b="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co-funding</a:t>
            </a:r>
            <a:r>
              <a:rPr lang="fr-BE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 or if public</a:t>
            </a:r>
          </a:p>
          <a:p>
            <a:pPr lvl="1"/>
            <a:r>
              <a:rPr lang="fr-BE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If &gt; 750 000€ -&gt; </a:t>
            </a:r>
            <a:r>
              <a:rPr lang="fr-BE" b="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attach</a:t>
            </a:r>
            <a:r>
              <a:rPr lang="fr-BE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 audit report</a:t>
            </a:r>
          </a:p>
          <a:p>
            <a:pPr lvl="1"/>
            <a:r>
              <a:rPr lang="fr-BE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Self-check must </a:t>
            </a:r>
            <a:r>
              <a:rPr lang="fr-BE" b="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be</a:t>
            </a:r>
            <a:r>
              <a:rPr lang="fr-BE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b="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performed</a:t>
            </a:r>
            <a:endParaRPr lang="fr-BE" b="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lvl="1" indent="0">
              <a:buNone/>
            </a:pPr>
            <a:r>
              <a:rPr lang="fr-BE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If the self-check </a:t>
            </a:r>
            <a:r>
              <a:rPr lang="fr-BE" b="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result</a:t>
            </a:r>
            <a:r>
              <a:rPr lang="fr-BE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b="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is</a:t>
            </a:r>
            <a:r>
              <a:rPr lang="fr-BE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"</a:t>
            </a:r>
            <a:r>
              <a:rPr lang="fr-BE" b="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weak</a:t>
            </a:r>
            <a:r>
              <a:rPr lang="fr-BE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" do not </a:t>
            </a:r>
            <a:r>
              <a:rPr lang="fr-BE" b="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be</a:t>
            </a:r>
            <a:r>
              <a:rPr lang="fr-BE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b="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discouraged</a:t>
            </a:r>
            <a:r>
              <a:rPr lang="fr-BE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b="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from</a:t>
            </a:r>
            <a:r>
              <a:rPr lang="fr-BE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b="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applying</a:t>
            </a:r>
            <a:r>
              <a:rPr lang="fr-BE" b="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!</a:t>
            </a:r>
          </a:p>
          <a:p>
            <a:pPr lvl="1"/>
            <a:endParaRPr lang="fr-BE" b="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Operational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capacity</a:t>
            </a: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/>
            <a:r>
              <a:rPr lang="fr-BE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Self-</a:t>
            </a:r>
            <a:r>
              <a:rPr lang="fr-BE" b="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declaration</a:t>
            </a:r>
            <a:endParaRPr lang="fr-BE" b="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/>
            <a:r>
              <a:rPr lang="fr-BE" b="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Provide</a:t>
            </a:r>
            <a:r>
              <a:rPr lang="fr-BE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 information on </a:t>
            </a:r>
            <a:r>
              <a:rPr lang="fr-BE" b="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capacity</a:t>
            </a:r>
            <a:endParaRPr lang="en-GB" b="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67817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124744"/>
            <a:ext cx="8229600" cy="936625"/>
          </a:xfrm>
        </p:spPr>
        <p:txBody>
          <a:bodyPr/>
          <a:lstStyle/>
          <a:p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Award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criteria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-I</a:t>
            </a:r>
            <a:endParaRPr lang="en-GB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2186519"/>
              </p:ext>
            </p:extLst>
          </p:nvPr>
        </p:nvGraphicFramePr>
        <p:xfrm>
          <a:off x="107504" y="1916831"/>
          <a:ext cx="8928992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/>
                <a:gridCol w="2232248"/>
                <a:gridCol w="2232248"/>
                <a:gridCol w="2232248"/>
              </a:tblGrid>
              <a:tr h="77036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Maximum points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Threshold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Threshold in % of max. points</a:t>
                      </a:r>
                    </a:p>
                  </a:txBody>
                  <a:tcPr marL="68580" marR="68580" marT="0" marB="0"/>
                </a:tc>
              </a:tr>
              <a:tr h="770368">
                <a:tc>
                  <a:txBody>
                    <a:bodyPr/>
                    <a:lstStyle/>
                    <a:p>
                      <a:pPr algn="l"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 – policy relevance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en-GB" sz="2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</a:p>
                  </a:txBody>
                  <a:tcPr marL="68580" marR="68580" marT="0" marB="0"/>
                </a:tc>
              </a:tr>
              <a:tr h="770368">
                <a:tc>
                  <a:txBody>
                    <a:bodyPr/>
                    <a:lstStyle/>
                    <a:p>
                      <a:pPr algn="l">
                        <a:spcAft>
                          <a:spcPts val="1200"/>
                        </a:spcAft>
                      </a:pPr>
                      <a:r>
                        <a:rPr lang="en-GB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– technical quality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60%</a:t>
                      </a:r>
                    </a:p>
                  </a:txBody>
                  <a:tcPr marL="68580" marR="68580" marT="0" marB="0"/>
                </a:tc>
              </a:tr>
              <a:tr h="770368">
                <a:tc>
                  <a:txBody>
                    <a:bodyPr/>
                    <a:lstStyle/>
                    <a:p>
                      <a:pPr algn="l">
                        <a:spcAft>
                          <a:spcPts val="1200"/>
                        </a:spcAft>
                      </a:pPr>
                      <a:r>
                        <a:rPr lang="en-GB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 – management quality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60%</a:t>
                      </a:r>
                    </a:p>
                  </a:txBody>
                  <a:tcPr marL="68580" marR="68580" marT="0" marB="0"/>
                </a:tc>
              </a:tr>
              <a:tr h="770368">
                <a:tc>
                  <a:txBody>
                    <a:bodyPr/>
                    <a:lstStyle/>
                    <a:p>
                      <a:pPr algn="l">
                        <a:spcAft>
                          <a:spcPts val="1200"/>
                        </a:spcAft>
                      </a:pPr>
                      <a:r>
                        <a:rPr lang="en-GB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 – budget adequacy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60%</a:t>
                      </a:r>
                    </a:p>
                  </a:txBody>
                  <a:tcPr marL="68580" marR="68580" marT="0" marB="0"/>
                </a:tc>
              </a:tr>
              <a:tr h="468640"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TOTAL</a:t>
                      </a:r>
                      <a:endParaRPr lang="en-GB" sz="2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en-GB" sz="2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endParaRPr lang="en-GB" sz="20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200"/>
                        </a:spcAft>
                      </a:pPr>
                      <a:r>
                        <a:rPr lang="en-GB" sz="20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GB" sz="20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8247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2" y="1772295"/>
            <a:ext cx="8424167" cy="936625"/>
          </a:xfrm>
        </p:spPr>
        <p:txBody>
          <a:bodyPr/>
          <a:lstStyle/>
          <a:p>
            <a:r>
              <a:rPr lang="fr-BE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Award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criterion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1 - P</a:t>
            </a:r>
            <a:r>
              <a:rPr lang="en-GB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olicy</a:t>
            </a:r>
            <a:r>
              <a:rPr lang="en-GB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and </a:t>
            </a:r>
            <a:r>
              <a:rPr lang="en-GB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contextual relevance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35572"/>
            <a:ext cx="8229600" cy="3633788"/>
          </a:xfrm>
        </p:spPr>
        <p:txBody>
          <a:bodyPr/>
          <a:lstStyle/>
          <a:p>
            <a:pPr algn="l"/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Sub-criteria: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Relevance of the contribution to meeting the objectives and priorities defined in the annual work plan of the 3rd Health Programme, under which the call for proposals is published, 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Added value at EU level in the field of public health,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Pertinence of the geographical coverage of the proposals is high,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Consideration of the social, cultural and political context.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17781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2" y="1556271"/>
            <a:ext cx="8424167" cy="936625"/>
          </a:xfrm>
        </p:spPr>
        <p:txBody>
          <a:bodyPr/>
          <a:lstStyle/>
          <a:p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Award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criterion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2 - </a:t>
            </a:r>
            <a:r>
              <a:rPr lang="en-GB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Technical quality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Sub-criteria: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Quality of the evidence base,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Quality of the content,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Innovative nature, technical complementarity and avoidance of duplication of other existing actions at EU level,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Quality of the evaluation strategy,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Quality of the dissemination strategy and plan.</a:t>
            </a:r>
          </a:p>
        </p:txBody>
      </p:sp>
    </p:spTree>
    <p:extLst>
      <p:ext uri="{BB962C8B-B14F-4D97-AF65-F5344CB8AC3E}">
        <p14:creationId xmlns:p14="http://schemas.microsoft.com/office/powerpoint/2010/main" val="3317821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2" y="1556271"/>
            <a:ext cx="8424167" cy="936625"/>
          </a:xfrm>
        </p:spPr>
        <p:txBody>
          <a:bodyPr/>
          <a:lstStyle/>
          <a:p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Award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criterion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 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- 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Management</a:t>
            </a:r>
            <a:r>
              <a:rPr lang="en-GB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GB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quality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Sub-criteria: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Quality of the planning and appropriate task distribution to implement the project,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Relevance of the organisational arrangements, including financial management,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Quality of the partnership.</a:t>
            </a:r>
          </a:p>
          <a:p>
            <a:pPr algn="l"/>
            <a:endParaRPr lang="en-GB" b="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336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2" y="1556271"/>
            <a:ext cx="8424167" cy="936625"/>
          </a:xfrm>
        </p:spPr>
        <p:txBody>
          <a:bodyPr/>
          <a:lstStyle/>
          <a:p>
            <a:r>
              <a:rPr lang="fr-BE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Award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criterion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4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-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Overall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and </a:t>
            </a:r>
            <a:r>
              <a:rPr lang="fr-BE" sz="28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detailed</a:t>
            </a:r>
            <a:r>
              <a:rPr lang="fr-BE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budget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Sub-criteria: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Relevance and appropriateness of the budget, 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Consistency of the estimated cost per applicant and the corresponding activities,,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Realistic estimation of person months per work package</a:t>
            </a:r>
          </a:p>
          <a:p>
            <a:pPr lvl="1"/>
            <a:r>
              <a:rPr lang="en-GB" b="0" dirty="0">
                <a:latin typeface="Verdana" pitchFamily="34" charset="0"/>
                <a:ea typeface="Verdana" pitchFamily="34" charset="0"/>
                <a:cs typeface="Verdana" pitchFamily="34" charset="0"/>
              </a:rPr>
              <a:t>The budget allocated for evaluation and dissemination is reasonable.</a:t>
            </a:r>
          </a:p>
          <a:p>
            <a:pPr algn="l"/>
            <a:endParaRPr lang="en-GB" b="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0840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331" y="1124744"/>
            <a:ext cx="8229600" cy="1080120"/>
          </a:xfrm>
        </p:spPr>
        <p:txBody>
          <a:bodyPr/>
          <a:lstStyle/>
          <a:p>
            <a:r>
              <a:rPr lang="en-US" altLang="en-US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Evaluation of proposals</a:t>
            </a:r>
            <a:endParaRPr lang="en-GB" sz="2800" dirty="0"/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467544" y="2630860"/>
            <a:ext cx="2019300" cy="1511300"/>
            <a:chOff x="0" y="0"/>
            <a:chExt cx="1272" cy="952"/>
          </a:xfrm>
        </p:grpSpPr>
        <p:sp>
          <p:nvSpPr>
            <p:cNvPr id="5" name="AutoShape 2"/>
            <p:cNvSpPr>
              <a:spLocks/>
            </p:cNvSpPr>
            <p:nvPr/>
          </p:nvSpPr>
          <p:spPr bwMode="auto">
            <a:xfrm>
              <a:off x="0" y="0"/>
              <a:ext cx="1272" cy="952"/>
            </a:xfrm>
            <a:prstGeom prst="roundRect">
              <a:avLst>
                <a:gd name="adj" fmla="val 16657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endParaRPr lang="en-US" altLang="en-US" sz="7600" b="1">
                <a:solidFill>
                  <a:srgbClr val="FFD624"/>
                </a:solidFill>
              </a:endParaRPr>
            </a:p>
          </p:txBody>
        </p:sp>
        <p:sp>
          <p:nvSpPr>
            <p:cNvPr id="6" name="Rectangle 3"/>
            <p:cNvSpPr>
              <a:spLocks/>
            </p:cNvSpPr>
            <p:nvPr/>
          </p:nvSpPr>
          <p:spPr bwMode="auto">
            <a:xfrm>
              <a:off x="222" y="178"/>
              <a:ext cx="830" cy="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algn="ctr" eaLnBrk="1" hangingPunct="1"/>
              <a:r>
                <a:rPr lang="en-US" altLang="en-US" sz="1400" b="1" u="sng" dirty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1. Screening</a:t>
              </a:r>
              <a:r>
                <a:rPr lang="en-US" altLang="en-US" sz="1400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 </a:t>
              </a: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check</a:t>
              </a:r>
            </a:p>
            <a:p>
              <a:pPr algn="ctr" eaLnBrk="1" hangingPunct="1"/>
              <a:r>
                <a:rPr lang="en-US" altLang="en-US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c</a:t>
              </a:r>
              <a:r>
                <a:rPr lang="en-US" altLang="en-US" b="1" dirty="0" smtClean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ompleteness, </a:t>
              </a:r>
            </a:p>
            <a:p>
              <a:pPr algn="ctr" eaLnBrk="1" hangingPunct="1"/>
              <a:r>
                <a:rPr lang="en-US" altLang="en-US" b="1" dirty="0" smtClean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allocation to</a:t>
              </a:r>
            </a:p>
            <a:p>
              <a:pPr algn="ctr" eaLnBrk="1" hangingPunct="1"/>
              <a:r>
                <a:rPr lang="en-US" altLang="en-US" b="1" dirty="0" smtClean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evaluators</a:t>
              </a:r>
              <a:endParaRPr lang="en-US" altLang="en-US" b="1" dirty="0">
                <a:ea typeface="Verdana" panose="020B0604030504040204" pitchFamily="34" charset="0"/>
                <a:cs typeface="Verdana" panose="020B0604030504040204" pitchFamily="34" charset="0"/>
                <a:sym typeface="Arial" pitchFamily="34" charset="0"/>
              </a:endParaRPr>
            </a:p>
          </p:txBody>
        </p:sp>
      </p:grpSp>
      <p:grpSp>
        <p:nvGrpSpPr>
          <p:cNvPr id="7" name="Group 28"/>
          <p:cNvGrpSpPr>
            <a:grpSpLocks/>
          </p:cNvGrpSpPr>
          <p:nvPr/>
        </p:nvGrpSpPr>
        <p:grpSpPr bwMode="auto">
          <a:xfrm>
            <a:off x="2987824" y="2681319"/>
            <a:ext cx="1739900" cy="1511300"/>
            <a:chOff x="0" y="0"/>
            <a:chExt cx="1096" cy="952"/>
          </a:xfrm>
        </p:grpSpPr>
        <p:sp>
          <p:nvSpPr>
            <p:cNvPr id="8" name="AutoShape 26"/>
            <p:cNvSpPr>
              <a:spLocks/>
            </p:cNvSpPr>
            <p:nvPr/>
          </p:nvSpPr>
          <p:spPr bwMode="auto">
            <a:xfrm>
              <a:off x="0" y="0"/>
              <a:ext cx="1096" cy="952"/>
            </a:xfrm>
            <a:prstGeom prst="roundRect">
              <a:avLst>
                <a:gd name="adj" fmla="val 16657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endParaRPr lang="en-US" altLang="en-US" sz="7600" b="1">
                <a:solidFill>
                  <a:srgbClr val="FFD624"/>
                </a:solidFill>
              </a:endParaRPr>
            </a:p>
          </p:txBody>
        </p:sp>
        <p:sp>
          <p:nvSpPr>
            <p:cNvPr id="9" name="Rectangle 27"/>
            <p:cNvSpPr>
              <a:spLocks/>
            </p:cNvSpPr>
            <p:nvPr/>
          </p:nvSpPr>
          <p:spPr bwMode="auto">
            <a:xfrm>
              <a:off x="7" y="55"/>
              <a:ext cx="1064" cy="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algn="ctr" eaLnBrk="1" hangingPunct="1"/>
              <a:r>
                <a:rPr lang="en-US" altLang="en-US" sz="1400" b="1" u="sng" dirty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2. Financial &amp;</a:t>
              </a:r>
            </a:p>
            <a:p>
              <a:pPr algn="ctr" eaLnBrk="1" hangingPunct="1"/>
              <a:r>
                <a:rPr lang="en-US" altLang="en-US" sz="1400" b="1" u="sng" dirty="0" err="1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organisational</a:t>
              </a:r>
              <a:endParaRPr lang="en-US" altLang="en-US" sz="1400" b="1" u="sng" dirty="0">
                <a:ea typeface="Verdana" panose="020B0604030504040204" pitchFamily="34" charset="0"/>
                <a:cs typeface="Verdana" panose="020B0604030504040204" pitchFamily="34" charset="0"/>
                <a:sym typeface="Arial Bold"/>
              </a:endParaRPr>
            </a:p>
            <a:p>
              <a:pPr algn="ctr" eaLnBrk="1" hangingPunct="1"/>
              <a:r>
                <a:rPr lang="en-US" altLang="en-US" sz="1400" b="1" u="sng" dirty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analysis</a:t>
              </a: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check </a:t>
              </a: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compliance with</a:t>
              </a: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 the</a:t>
              </a: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selection criteria</a:t>
              </a:r>
            </a:p>
          </p:txBody>
        </p:sp>
      </p:grpSp>
      <p:grpSp>
        <p:nvGrpSpPr>
          <p:cNvPr id="12" name="Group 7"/>
          <p:cNvGrpSpPr>
            <a:grpSpLocks/>
          </p:cNvGrpSpPr>
          <p:nvPr/>
        </p:nvGrpSpPr>
        <p:grpSpPr bwMode="auto">
          <a:xfrm>
            <a:off x="5076056" y="2677920"/>
            <a:ext cx="3454400" cy="1511300"/>
            <a:chOff x="0" y="0"/>
            <a:chExt cx="2176" cy="952"/>
          </a:xfrm>
        </p:grpSpPr>
        <p:sp>
          <p:nvSpPr>
            <p:cNvPr id="13" name="AutoShape 5"/>
            <p:cNvSpPr>
              <a:spLocks/>
            </p:cNvSpPr>
            <p:nvPr/>
          </p:nvSpPr>
          <p:spPr bwMode="auto">
            <a:xfrm>
              <a:off x="0" y="0"/>
              <a:ext cx="2176" cy="952"/>
            </a:xfrm>
            <a:prstGeom prst="roundRect">
              <a:avLst>
                <a:gd name="adj" fmla="val 16657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endParaRPr lang="en-US" altLang="en-US" sz="7600" b="1">
                <a:solidFill>
                  <a:srgbClr val="FFD624"/>
                </a:solidFill>
              </a:endParaRPr>
            </a:p>
          </p:txBody>
        </p:sp>
        <p:sp>
          <p:nvSpPr>
            <p:cNvPr id="14" name="Rectangle 6"/>
            <p:cNvSpPr>
              <a:spLocks/>
            </p:cNvSpPr>
            <p:nvPr/>
          </p:nvSpPr>
          <p:spPr bwMode="auto">
            <a:xfrm>
              <a:off x="192" y="155"/>
              <a:ext cx="1788" cy="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algn="ctr" eaLnBrk="1" hangingPunct="1"/>
              <a:endParaRPr lang="en-US" altLang="en-US" sz="1400" b="1" u="sng" dirty="0">
                <a:ea typeface="Verdana" panose="020B0604030504040204" pitchFamily="34" charset="0"/>
                <a:cs typeface="Verdana" panose="020B0604030504040204" pitchFamily="34" charset="0"/>
                <a:sym typeface="Arial Bold"/>
              </a:endParaRPr>
            </a:p>
            <a:p>
              <a:pPr algn="ctr" eaLnBrk="1" hangingPunct="1"/>
              <a:r>
                <a:rPr lang="en-US" altLang="en-US" sz="1400" b="1" u="sng" dirty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3. Evaluation of compliance </a:t>
              </a:r>
            </a:p>
            <a:p>
              <a:pPr algn="ctr" eaLnBrk="1" hangingPunct="1"/>
              <a:r>
                <a:rPr lang="en-US" altLang="en-US" sz="1400" b="1" u="sng" dirty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with </a:t>
              </a:r>
              <a:r>
                <a:rPr lang="en-US" altLang="en-US" sz="1400" b="1" u="sng" dirty="0" smtClean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award criteria </a:t>
              </a:r>
              <a:endParaRPr lang="en-US" altLang="en-US" sz="1400" b="1" u="sng" dirty="0">
                <a:ea typeface="Verdana" panose="020B0604030504040204" pitchFamily="34" charset="0"/>
                <a:cs typeface="Verdana" panose="020B0604030504040204" pitchFamily="34" charset="0"/>
                <a:sym typeface="Arial Bold"/>
              </a:endParaRP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External </a:t>
              </a:r>
              <a:r>
                <a:rPr lang="en-US" altLang="en-US" b="1" dirty="0" smtClean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evaluators </a:t>
              </a:r>
              <a:endParaRPr lang="en-US" altLang="en-US" b="1" dirty="0">
                <a:ea typeface="Verdana" panose="020B0604030504040204" pitchFamily="34" charset="0"/>
                <a:cs typeface="Verdana" panose="020B0604030504040204" pitchFamily="34" charset="0"/>
                <a:sym typeface="Arial" pitchFamily="34" charset="0"/>
              </a:endParaRP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 </a:t>
              </a:r>
            </a:p>
          </p:txBody>
        </p:sp>
      </p:grpSp>
      <p:grpSp>
        <p:nvGrpSpPr>
          <p:cNvPr id="15" name="Group 10"/>
          <p:cNvGrpSpPr>
            <a:grpSpLocks/>
          </p:cNvGrpSpPr>
          <p:nvPr/>
        </p:nvGrpSpPr>
        <p:grpSpPr bwMode="auto">
          <a:xfrm>
            <a:off x="630238" y="4371975"/>
            <a:ext cx="1874838" cy="1803400"/>
            <a:chOff x="13" y="162"/>
            <a:chExt cx="1181" cy="1136"/>
          </a:xfrm>
        </p:grpSpPr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13" y="162"/>
              <a:ext cx="1181" cy="1136"/>
            </a:xfrm>
            <a:prstGeom prst="roundRect">
              <a:avLst>
                <a:gd name="adj" fmla="val 17292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endParaRPr lang="en-US" altLang="en-US" sz="7600" b="1">
                <a:solidFill>
                  <a:srgbClr val="FFD624"/>
                </a:solidFill>
              </a:endParaRPr>
            </a:p>
          </p:txBody>
        </p:sp>
        <p:sp>
          <p:nvSpPr>
            <p:cNvPr id="17" name="Rectangle 9"/>
            <p:cNvSpPr>
              <a:spLocks/>
            </p:cNvSpPr>
            <p:nvPr/>
          </p:nvSpPr>
          <p:spPr bwMode="auto">
            <a:xfrm>
              <a:off x="50" y="186"/>
              <a:ext cx="1144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algn="ctr" eaLnBrk="1" hangingPunct="1"/>
              <a:endParaRPr lang="en-US" altLang="en-US" sz="1400" b="1" u="sng" dirty="0" smtClean="0">
                <a:ea typeface="Verdana" panose="020B0604030504040204" pitchFamily="34" charset="0"/>
                <a:cs typeface="Verdana" panose="020B0604030504040204" pitchFamily="34" charset="0"/>
                <a:sym typeface="Arial Bold"/>
              </a:endParaRPr>
            </a:p>
            <a:p>
              <a:pPr algn="ctr" eaLnBrk="1" hangingPunct="1"/>
              <a:r>
                <a:rPr lang="en-US" altLang="en-US" sz="1400" b="1" u="sng" dirty="0" smtClean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4.Consensus </a:t>
              </a:r>
              <a:endParaRPr lang="en-US" altLang="en-US" sz="1400" b="1" u="sng" dirty="0">
                <a:ea typeface="Verdana" panose="020B0604030504040204" pitchFamily="34" charset="0"/>
                <a:cs typeface="Verdana" panose="020B0604030504040204" pitchFamily="34" charset="0"/>
                <a:sym typeface="Arial Bold"/>
              </a:endParaRPr>
            </a:p>
            <a:p>
              <a:pPr algn="ctr" eaLnBrk="1" hangingPunct="1"/>
              <a:r>
                <a:rPr lang="en-US" altLang="en-US" sz="1400" b="1" u="sng" dirty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meeting</a:t>
              </a:r>
              <a:r>
                <a:rPr lang="en-US" altLang="en-US" sz="1400" b="1" dirty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 </a:t>
              </a: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Chaired by a </a:t>
              </a: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 project officer. </a:t>
              </a: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Outcome:</a:t>
              </a: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consensus</a:t>
              </a:r>
            </a:p>
            <a:p>
              <a:pPr algn="ctr"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evaluation report</a:t>
              </a:r>
            </a:p>
          </p:txBody>
        </p:sp>
      </p:grpSp>
      <p:sp>
        <p:nvSpPr>
          <p:cNvPr id="19" name="AutoShape 11"/>
          <p:cNvSpPr>
            <a:spLocks noGrp="1"/>
          </p:cNvSpPr>
          <p:nvPr>
            <p:ph idx="1"/>
          </p:nvPr>
        </p:nvSpPr>
        <p:spPr bwMode="auto">
          <a:xfrm>
            <a:off x="251520" y="2195704"/>
            <a:ext cx="8496944" cy="4113615"/>
          </a:xfrm>
          <a:prstGeom prst="roundRect">
            <a:avLst>
              <a:gd name="adj" fmla="val 16662"/>
            </a:avLst>
          </a:prstGeom>
          <a:noFill/>
          <a:ln w="158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r>
              <a:rPr lang="fr-BE" smtClean="0"/>
              <a:t>  </a:t>
            </a:r>
            <a:endParaRPr lang="en-GB" dirty="0"/>
          </a:p>
        </p:txBody>
      </p:sp>
      <p:grpSp>
        <p:nvGrpSpPr>
          <p:cNvPr id="20" name="Group 13"/>
          <p:cNvGrpSpPr>
            <a:grpSpLocks/>
          </p:cNvGrpSpPr>
          <p:nvPr/>
        </p:nvGrpSpPr>
        <p:grpSpPr bwMode="auto">
          <a:xfrm>
            <a:off x="3057525" y="4410074"/>
            <a:ext cx="3611359" cy="1683221"/>
            <a:chOff x="0" y="0"/>
            <a:chExt cx="2471" cy="1133"/>
          </a:xfrm>
        </p:grpSpPr>
        <p:sp>
          <p:nvSpPr>
            <p:cNvPr id="21" name="AutoShape 11"/>
            <p:cNvSpPr>
              <a:spLocks/>
            </p:cNvSpPr>
            <p:nvPr/>
          </p:nvSpPr>
          <p:spPr bwMode="auto">
            <a:xfrm>
              <a:off x="0" y="0"/>
              <a:ext cx="2268" cy="1133"/>
            </a:xfrm>
            <a:prstGeom prst="roundRect">
              <a:avLst>
                <a:gd name="adj" fmla="val 16662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endParaRPr lang="en-US" altLang="en-US" sz="7600" b="1">
                <a:solidFill>
                  <a:srgbClr val="FFD624"/>
                </a:solidFill>
              </a:endParaRPr>
            </a:p>
          </p:txBody>
        </p:sp>
        <p:sp>
          <p:nvSpPr>
            <p:cNvPr id="22" name="Rectangle 12"/>
            <p:cNvSpPr>
              <a:spLocks/>
            </p:cNvSpPr>
            <p:nvPr/>
          </p:nvSpPr>
          <p:spPr bwMode="auto">
            <a:xfrm>
              <a:off x="54" y="180"/>
              <a:ext cx="2417" cy="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r>
                <a:rPr lang="en-US" altLang="en-US" sz="1400" b="1" u="sng" dirty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5.Evaluation committee</a:t>
              </a:r>
            </a:p>
            <a:p>
              <a:pPr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Based on ranking</a:t>
              </a:r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: </a:t>
              </a:r>
            </a:p>
            <a:p>
              <a:pPr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a) Ensure compliance with criteria</a:t>
              </a:r>
            </a:p>
            <a:p>
              <a:pPr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b) Exclude potential duplication</a:t>
              </a:r>
            </a:p>
            <a:p>
              <a:pPr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c) Decide on funding based on proposed </a:t>
              </a:r>
            </a:p>
            <a:p>
              <a:pPr eaLnBrk="1" hangingPunct="1"/>
              <a:r>
                <a:rPr lang="en-US" altLang="en-US" b="1" dirty="0">
                  <a:ea typeface="Verdana" panose="020B0604030504040204" pitchFamily="34" charset="0"/>
                  <a:cs typeface="Verdana" panose="020B0604030504040204" pitchFamily="34" charset="0"/>
                  <a:sym typeface="Arial" pitchFamily="34" charset="0"/>
                </a:rPr>
                <a:t>    co-funding and available budget</a:t>
              </a:r>
            </a:p>
          </p:txBody>
        </p:sp>
      </p:grpSp>
      <p:grpSp>
        <p:nvGrpSpPr>
          <p:cNvPr id="23" name="Group 24"/>
          <p:cNvGrpSpPr>
            <a:grpSpLocks/>
          </p:cNvGrpSpPr>
          <p:nvPr/>
        </p:nvGrpSpPr>
        <p:grpSpPr bwMode="auto">
          <a:xfrm>
            <a:off x="6876256" y="4410075"/>
            <a:ext cx="1439863" cy="674687"/>
            <a:chOff x="0" y="0"/>
            <a:chExt cx="907" cy="424"/>
          </a:xfrm>
        </p:grpSpPr>
        <p:sp>
          <p:nvSpPr>
            <p:cNvPr id="24" name="AutoShape 22"/>
            <p:cNvSpPr>
              <a:spLocks/>
            </p:cNvSpPr>
            <p:nvPr/>
          </p:nvSpPr>
          <p:spPr bwMode="auto">
            <a:xfrm>
              <a:off x="0" y="0"/>
              <a:ext cx="907" cy="424"/>
            </a:xfrm>
            <a:prstGeom prst="roundRect">
              <a:avLst>
                <a:gd name="adj" fmla="val 16662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endParaRPr lang="en-US" altLang="en-US" sz="7600" b="1">
                <a:solidFill>
                  <a:srgbClr val="FFD624"/>
                </a:solidFill>
              </a:endParaRPr>
            </a:p>
          </p:txBody>
        </p:sp>
        <p:sp>
          <p:nvSpPr>
            <p:cNvPr id="25" name="Rectangle 23"/>
            <p:cNvSpPr>
              <a:spLocks/>
            </p:cNvSpPr>
            <p:nvPr/>
          </p:nvSpPr>
          <p:spPr bwMode="auto">
            <a:xfrm>
              <a:off x="20" y="156"/>
              <a:ext cx="802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r>
                <a:rPr lang="en-US" altLang="en-US" u="sng" dirty="0" smtClean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  7.Adaptation </a:t>
              </a:r>
              <a:endParaRPr lang="en-US" altLang="en-US" u="sng" dirty="0">
                <a:ea typeface="Verdana" panose="020B0604030504040204" pitchFamily="34" charset="0"/>
                <a:cs typeface="Verdana" panose="020B0604030504040204" pitchFamily="34" charset="0"/>
                <a:sym typeface="Arial Bold"/>
              </a:endParaRPr>
            </a:p>
          </p:txBody>
        </p:sp>
      </p:grpSp>
      <p:grpSp>
        <p:nvGrpSpPr>
          <p:cNvPr id="26" name="Group 24"/>
          <p:cNvGrpSpPr>
            <a:grpSpLocks/>
          </p:cNvGrpSpPr>
          <p:nvPr/>
        </p:nvGrpSpPr>
        <p:grpSpPr bwMode="auto">
          <a:xfrm>
            <a:off x="6908006" y="5282948"/>
            <a:ext cx="1595438" cy="674687"/>
            <a:chOff x="0" y="0"/>
            <a:chExt cx="1005" cy="424"/>
          </a:xfrm>
        </p:grpSpPr>
        <p:sp>
          <p:nvSpPr>
            <p:cNvPr id="27" name="AutoShape 22"/>
            <p:cNvSpPr>
              <a:spLocks/>
            </p:cNvSpPr>
            <p:nvPr/>
          </p:nvSpPr>
          <p:spPr bwMode="auto">
            <a:xfrm>
              <a:off x="0" y="0"/>
              <a:ext cx="907" cy="424"/>
            </a:xfrm>
            <a:prstGeom prst="roundRect">
              <a:avLst>
                <a:gd name="adj" fmla="val 16662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endParaRPr lang="en-US" altLang="en-US" sz="7600" b="1">
                <a:solidFill>
                  <a:srgbClr val="FFD624"/>
                </a:solidFill>
              </a:endParaRPr>
            </a:p>
          </p:txBody>
        </p:sp>
        <p:sp>
          <p:nvSpPr>
            <p:cNvPr id="28" name="Rectangle 23"/>
            <p:cNvSpPr>
              <a:spLocks/>
            </p:cNvSpPr>
            <p:nvPr/>
          </p:nvSpPr>
          <p:spPr bwMode="auto">
            <a:xfrm>
              <a:off x="20" y="98"/>
              <a:ext cx="985" cy="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1pPr>
              <a:lvl2pPr marL="742950" indent="-28575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2pPr>
              <a:lvl3pPr marL="11430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3pPr>
              <a:lvl4pPr marL="16002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4pPr>
              <a:lvl5pPr marL="2057400" indent="-228600" eaLnBrk="0" hangingPunct="0">
                <a:defRPr sz="1200">
                  <a:solidFill>
                    <a:srgbClr val="0F5494"/>
                  </a:solidFill>
                  <a:latin typeface="Verdan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F5494"/>
                  </a:solidFill>
                  <a:latin typeface="Verdana" pitchFamily="34" charset="0"/>
                </a:defRPr>
              </a:lvl9pPr>
            </a:lstStyle>
            <a:p>
              <a:pPr eaLnBrk="1" hangingPunct="1"/>
              <a:r>
                <a:rPr lang="en-US" altLang="en-US" b="1" u="sng" dirty="0" smtClean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8.Award decision</a:t>
              </a:r>
            </a:p>
            <a:p>
              <a:pPr eaLnBrk="1" hangingPunct="1"/>
              <a:r>
                <a:rPr lang="en-US" altLang="en-US" u="sng" dirty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 </a:t>
              </a:r>
              <a:r>
                <a:rPr lang="en-US" altLang="en-US" u="sng" dirty="0" smtClean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grant agreement</a:t>
              </a:r>
              <a:r>
                <a:rPr lang="en-US" altLang="en-US" b="1" u="sng" dirty="0" smtClean="0">
                  <a:ea typeface="Verdana" panose="020B0604030504040204" pitchFamily="34" charset="0"/>
                  <a:cs typeface="Verdana" panose="020B0604030504040204" pitchFamily="34" charset="0"/>
                  <a:sym typeface="Arial Bold"/>
                </a:rPr>
                <a:t> </a:t>
              </a:r>
              <a:endParaRPr lang="en-US" altLang="en-US" b="1" u="sng" dirty="0">
                <a:ea typeface="Verdana" panose="020B0604030504040204" pitchFamily="34" charset="0"/>
                <a:cs typeface="Verdana" panose="020B0604030504040204" pitchFamily="34" charset="0"/>
                <a:sym typeface="Arial Bold"/>
              </a:endParaRPr>
            </a:p>
          </p:txBody>
        </p:sp>
      </p:grpSp>
      <p:sp>
        <p:nvSpPr>
          <p:cNvPr id="30" name="Right Arrow 29"/>
          <p:cNvSpPr/>
          <p:nvPr/>
        </p:nvSpPr>
        <p:spPr>
          <a:xfrm>
            <a:off x="2505076" y="3194653"/>
            <a:ext cx="532201" cy="484632"/>
          </a:xfrm>
          <a:prstGeom prst="rightArrow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/>
          </a:p>
        </p:txBody>
      </p:sp>
      <p:sp>
        <p:nvSpPr>
          <p:cNvPr id="33" name="Right Arrow 32"/>
          <p:cNvSpPr/>
          <p:nvPr/>
        </p:nvSpPr>
        <p:spPr>
          <a:xfrm>
            <a:off x="4727724" y="3214998"/>
            <a:ext cx="410161" cy="484632"/>
          </a:xfrm>
          <a:prstGeom prst="rightArrow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/>
          </a:p>
        </p:txBody>
      </p:sp>
      <p:sp>
        <p:nvSpPr>
          <p:cNvPr id="36" name="Right Arrow 35"/>
          <p:cNvSpPr/>
          <p:nvPr/>
        </p:nvSpPr>
        <p:spPr>
          <a:xfrm>
            <a:off x="2525324" y="5040632"/>
            <a:ext cx="532201" cy="484632"/>
          </a:xfrm>
          <a:prstGeom prst="rightArrow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/>
          </a:p>
        </p:txBody>
      </p:sp>
      <p:sp>
        <p:nvSpPr>
          <p:cNvPr id="39" name="Right Arrow 38"/>
          <p:cNvSpPr/>
          <p:nvPr/>
        </p:nvSpPr>
        <p:spPr>
          <a:xfrm>
            <a:off x="6372200" y="4508285"/>
            <a:ext cx="495548" cy="484632"/>
          </a:xfrm>
          <a:prstGeom prst="rightArrow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/>
          </a:p>
        </p:txBody>
      </p:sp>
      <p:sp>
        <p:nvSpPr>
          <p:cNvPr id="41" name="Down Arrow 40"/>
          <p:cNvSpPr/>
          <p:nvPr/>
        </p:nvSpPr>
        <p:spPr>
          <a:xfrm>
            <a:off x="7290928" y="5075489"/>
            <a:ext cx="484632" cy="198186"/>
          </a:xfrm>
          <a:prstGeom prst="downArrow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432" y="3145048"/>
            <a:ext cx="506413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55" y="5008490"/>
            <a:ext cx="506413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1417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268760"/>
            <a:ext cx="8229600" cy="936625"/>
          </a:xfrm>
        </p:spPr>
        <p:txBody>
          <a:bodyPr/>
          <a:lstStyle/>
          <a:p>
            <a:pPr lvl="1"/>
            <a:r>
              <a:rPr lang="en-US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Electronic Grant </a:t>
            </a:r>
            <a:r>
              <a:rPr lang="en-US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preparation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91264" cy="3993828"/>
          </a:xfrm>
        </p:spPr>
        <p:txBody>
          <a:bodyPr/>
          <a:lstStyle/>
          <a:p>
            <a:pPr marL="342900" indent="-342900" algn="l">
              <a:buFont typeface="Arial" pitchFamily="34" charset="0"/>
              <a:buChar char="•"/>
            </a:pPr>
            <a:endParaRPr lang="fr-BE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Grant preparation online (back-and-forth principle between agency and beneficiaries)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fr-BE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Electronic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signature by LEAR (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Legel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entity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authorised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representative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 – no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paper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copies of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grant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agreement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fr-BE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Partners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join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the agreement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after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signature 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fr-BE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Monitoring and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reporting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online:</a:t>
            </a:r>
            <a:b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Deliverables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Payment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requests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Reports, </a:t>
            </a: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etc. 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2033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New Grant Agreement</a:t>
            </a:r>
            <a:endParaRPr lang="en-GB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2736304"/>
          </a:xfrm>
        </p:spPr>
        <p:txBody>
          <a:bodyPr/>
          <a:lstStyle/>
          <a:p>
            <a:pPr marL="342900" indent="-342900" algn="l">
              <a:buFont typeface="Arial" pitchFamily="34" charset="0"/>
              <a:buChar char="•"/>
            </a:pPr>
            <a:endParaRPr lang="fr-BE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New model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grant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agreement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aligned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to H2020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procedures</a:t>
            </a:r>
            <a:endParaRPr lang="fr-BE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Interim Payment 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instead of 2</a:t>
            </a:r>
            <a:r>
              <a:rPr lang="fr-BE" sz="2000" baseline="30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nd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pre-financing</a:t>
            </a: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Simplified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cost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structure (Staff,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Other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Costs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Subcontracting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), </a:t>
            </a:r>
            <a:r>
              <a:rPr lang="fr-BE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budget shifts </a:t>
            </a:r>
            <a:r>
              <a:rPr lang="fr-BE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without</a:t>
            </a:r>
            <a:r>
              <a:rPr lang="fr-BE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amendment</a:t>
            </a:r>
            <a:endParaRPr lang="fr-BE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All </a:t>
            </a:r>
            <a:r>
              <a:rPr lang="fr-BE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partners</a:t>
            </a:r>
            <a:r>
              <a:rPr lang="fr-BE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fr-BE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sign</a:t>
            </a:r>
            <a:r>
              <a:rPr lang="fr-BE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the </a:t>
            </a:r>
            <a:r>
              <a:rPr lang="fr-BE" sz="20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grant</a:t>
            </a:r>
            <a:r>
              <a:rPr lang="fr-BE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agreement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fr-BE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Consortium </a:t>
            </a:r>
            <a:r>
              <a:rPr lang="fr-BE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agreement </a:t>
            </a:r>
            <a:r>
              <a:rPr lang="fr-BE" sz="2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mandatory</a:t>
            </a:r>
            <a:endParaRPr lang="fr-BE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467544" y="5589240"/>
            <a:ext cx="1368152" cy="504056"/>
          </a:xfrm>
          <a:prstGeom prst="rightArrow">
            <a:avLst/>
          </a:prstGeom>
          <a:solidFill>
            <a:srgbClr val="133176"/>
          </a:solidFill>
          <a:ln>
            <a:solidFill>
              <a:srgbClr val="13317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</a:pPr>
            <a:endParaRPr lang="en-GB" sz="1800" b="0"/>
          </a:p>
        </p:txBody>
      </p:sp>
      <p:sp>
        <p:nvSpPr>
          <p:cNvPr id="5" name="TextBox 4"/>
          <p:cNvSpPr txBox="1"/>
          <p:nvPr/>
        </p:nvSpPr>
        <p:spPr>
          <a:xfrm>
            <a:off x="2339752" y="5589240"/>
            <a:ext cx="54119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b="0" dirty="0" smtClean="0">
                <a:solidFill>
                  <a:srgbClr val="0F5494"/>
                </a:solidFill>
              </a:rPr>
              <a:t>Read the Grant Agreement (GA) !</a:t>
            </a:r>
            <a:endParaRPr lang="en-GB" sz="2400" b="0" dirty="0" err="1" smtClean="0">
              <a:solidFill>
                <a:srgbClr val="0F549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2374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96952"/>
            <a:ext cx="8229600" cy="720080"/>
          </a:xfrm>
        </p:spPr>
        <p:txBody>
          <a:bodyPr/>
          <a:lstStyle/>
          <a:p>
            <a:pPr algn="ctr"/>
            <a:r>
              <a:rPr lang="fr-BE" sz="4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Thank</a:t>
            </a:r>
            <a:r>
              <a:rPr lang="fr-BE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sz="4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</a:t>
            </a:r>
            <a:r>
              <a:rPr lang="fr-BE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sz="4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very</a:t>
            </a:r>
            <a:r>
              <a:rPr lang="fr-BE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BE" sz="4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much</a:t>
            </a:r>
            <a:r>
              <a:rPr lang="fr-BE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</a:t>
            </a:r>
            <a:r>
              <a:rPr lang="fr-BE" sz="4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</a:t>
            </a:r>
            <a:r>
              <a:rPr lang="fr-BE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attention!</a:t>
            </a:r>
            <a:br>
              <a:rPr lang="fr-BE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fr-BE" sz="4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fr-BE" sz="4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endParaRPr lang="en-GB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21088"/>
            <a:ext cx="8229600" cy="648072"/>
          </a:xfrm>
        </p:spPr>
        <p:txBody>
          <a:bodyPr/>
          <a:lstStyle/>
          <a:p>
            <a:pPr algn="ctr"/>
            <a:r>
              <a:rPr lang="fr-BE" sz="4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Any</a:t>
            </a:r>
            <a:r>
              <a:rPr lang="fr-BE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questions?</a:t>
            </a:r>
          </a:p>
          <a:p>
            <a:pPr algn="ctr"/>
            <a:endParaRPr lang="fr-BE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GB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http://ec.europa.eu/chafea/health/</a:t>
            </a:r>
            <a:r>
              <a:rPr lang="en-GB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2"/>
              </a:rPr>
              <a:t>index.html</a:t>
            </a:r>
            <a:r>
              <a:rPr lang="en-GB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en-GB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906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33176"/>
        </a:solidFill>
        <a:ln>
          <a:solidFill>
            <a:srgbClr val="133176"/>
          </a:solidFill>
        </a:ln>
      </a:spPr>
      <a:bodyPr anchor="ctr"/>
      <a:lstStyle>
        <a:defPPr algn="ctr" defTabSz="457200" fontAlgn="auto">
          <a:spcBef>
            <a:spcPts val="0"/>
          </a:spcBef>
          <a:spcAft>
            <a:spcPts val="0"/>
          </a:spcAft>
          <a:defRPr sz="1800" b="0"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3175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7600" b="1" i="0" u="none" strike="noStrike" cap="none" normalizeH="0" baseline="0" smtClean="0">
            <a:ln>
              <a:noFill/>
            </a:ln>
            <a:solidFill>
              <a:srgbClr val="FFD624"/>
            </a:solidFill>
            <a:effectLst/>
            <a:latin typeface="Verdana" pitchFamily="34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z="2400" b="0" dirty="0" err="1" smtClean="0">
            <a:solidFill>
              <a:srgbClr val="0F5494"/>
            </a:solidFill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2881</TotalTime>
  <Words>1480</Words>
  <Application>Microsoft Macintosh PowerPoint</Application>
  <PresentationFormat>On-screen Show (4:3)</PresentationFormat>
  <Paragraphs>345</Paragraphs>
  <Slides>31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Default Design</vt:lpstr>
      <vt:lpstr>PowerPoint Presentation</vt:lpstr>
      <vt:lpstr>What is a project?</vt:lpstr>
      <vt:lpstr>What does the 3rd Health Programme say regarding co-funding of projects?</vt:lpstr>
      <vt:lpstr>Calls for proposals for projects - 2016</vt:lpstr>
      <vt:lpstr>Project co-funding</vt:lpstr>
      <vt:lpstr>Exceptional utility</vt:lpstr>
      <vt:lpstr>PowerPoint Presentation</vt:lpstr>
      <vt:lpstr>Call for Projects (PJ) 2016</vt:lpstr>
      <vt:lpstr>Electronic submission of project proposals </vt:lpstr>
      <vt:lpstr>Part A</vt:lpstr>
      <vt:lpstr>Technical Part = Part B</vt:lpstr>
      <vt:lpstr>Technical Part of the proposal</vt:lpstr>
      <vt:lpstr>Technical Part of the proposal</vt:lpstr>
      <vt:lpstr>Technical Part of the proposal</vt:lpstr>
      <vt:lpstr>Technical Part of the proposal</vt:lpstr>
      <vt:lpstr>Technical Part of the proposal</vt:lpstr>
      <vt:lpstr>Technical part – general points</vt:lpstr>
      <vt:lpstr>Annex</vt:lpstr>
      <vt:lpstr>Criteria to evaluate the proposals</vt:lpstr>
      <vt:lpstr>Eligibility criteria</vt:lpstr>
      <vt:lpstr>Exclusion criteria</vt:lpstr>
      <vt:lpstr>Selection criteria</vt:lpstr>
      <vt:lpstr>Award criteria-I</vt:lpstr>
      <vt:lpstr>Award criterion 1 - Policy and contextual relevance </vt:lpstr>
      <vt:lpstr>Award criterion 2 - Technical quality </vt:lpstr>
      <vt:lpstr>Award criterion 3 - Management quality </vt:lpstr>
      <vt:lpstr>Award criterion 4 - Overall and detailed budget</vt:lpstr>
      <vt:lpstr>Evaluation of proposals</vt:lpstr>
      <vt:lpstr>Electronic Grant preparation</vt:lpstr>
      <vt:lpstr>New Grant Agreement</vt:lpstr>
      <vt:lpstr>Thank you very much for your attention!  </vt:lpstr>
    </vt:vector>
  </TitlesOfParts>
  <Company>European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 Template Green Banner - 2014</dc:title>
  <dc:creator>turneem</dc:creator>
  <cp:lastModifiedBy>Sandrine Margetidis-Sigwalt</cp:lastModifiedBy>
  <cp:revision>217</cp:revision>
  <cp:lastPrinted>2014-02-10T13:24:29Z</cp:lastPrinted>
  <dcterms:created xsi:type="dcterms:W3CDTF">2011-10-28T10:25:18Z</dcterms:created>
  <dcterms:modified xsi:type="dcterms:W3CDTF">2016-04-21T06:26:55Z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0x0101000B51D29931885E4B830A1570EAFB918A</vt:lpwstr>
  </property>
  <property fmtid="{D5CDD505-2E9C-101B-9397-08002B2CF9AE}" pid="3" name="PublishingExpirationDate">
    <vt:lpwstr/>
  </property>
  <property fmtid="{D5CDD505-2E9C-101B-9397-08002B2CF9AE}" pid="4" name="PublishingStartDate">
    <vt:lpwstr/>
  </property>
</Properties>
</file>