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30"/>
  </p:notesMasterIdLst>
  <p:handoutMasterIdLst>
    <p:handoutMasterId r:id="rId31"/>
  </p:handoutMasterIdLst>
  <p:sldIdLst>
    <p:sldId id="261" r:id="rId2"/>
    <p:sldId id="324" r:id="rId3"/>
    <p:sldId id="329" r:id="rId4"/>
    <p:sldId id="331" r:id="rId5"/>
    <p:sldId id="344" r:id="rId6"/>
    <p:sldId id="347" r:id="rId7"/>
    <p:sldId id="348" r:id="rId8"/>
    <p:sldId id="326" r:id="rId9"/>
    <p:sldId id="349" r:id="rId10"/>
    <p:sldId id="350" r:id="rId11"/>
    <p:sldId id="315" r:id="rId12"/>
    <p:sldId id="332" r:id="rId13"/>
    <p:sldId id="333" r:id="rId14"/>
    <p:sldId id="334" r:id="rId15"/>
    <p:sldId id="336" r:id="rId16"/>
    <p:sldId id="335" r:id="rId17"/>
    <p:sldId id="337" r:id="rId18"/>
    <p:sldId id="351" r:id="rId19"/>
    <p:sldId id="341" r:id="rId20"/>
    <p:sldId id="338" r:id="rId21"/>
    <p:sldId id="340" r:id="rId22"/>
    <p:sldId id="352" r:id="rId23"/>
    <p:sldId id="353" r:id="rId24"/>
    <p:sldId id="354" r:id="rId25"/>
    <p:sldId id="355" r:id="rId26"/>
    <p:sldId id="360" r:id="rId27"/>
    <p:sldId id="356" r:id="rId28"/>
    <p:sldId id="317" r:id="rId29"/>
  </p:sldIdLst>
  <p:sldSz cx="9144000" cy="6858000" type="screen4x3"/>
  <p:notesSz cx="6797675" cy="9926638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7600" b="1" kern="1200">
        <a:solidFill>
          <a:srgbClr val="FFD624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7600" b="1" kern="1200">
        <a:solidFill>
          <a:srgbClr val="FFD624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7600" b="1" kern="1200">
        <a:solidFill>
          <a:srgbClr val="FFD624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7600" b="1" kern="1200">
        <a:solidFill>
          <a:srgbClr val="FFD624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7600" b="1" kern="1200">
        <a:solidFill>
          <a:srgbClr val="FFD624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sz="7600" b="1" kern="1200">
        <a:solidFill>
          <a:srgbClr val="FFD624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sz="7600" b="1" kern="1200">
        <a:solidFill>
          <a:srgbClr val="FFD624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sz="7600" b="1" kern="1200">
        <a:solidFill>
          <a:srgbClr val="FFD624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sz="7600" b="1" kern="1200">
        <a:solidFill>
          <a:srgbClr val="FFD624"/>
        </a:solidFill>
        <a:latin typeface="Verdan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5494"/>
    <a:srgbClr val="2D5EC1"/>
    <a:srgbClr val="0F5430"/>
    <a:srgbClr val="000000"/>
    <a:srgbClr val="AFC651"/>
    <a:srgbClr val="FFD624"/>
    <a:srgbClr val="3166CF"/>
    <a:srgbClr val="3E6FD2"/>
    <a:srgbClr val="BDDEFF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9" autoAdjust="0"/>
    <p:restoredTop sz="94609" autoAdjust="0"/>
  </p:normalViewPr>
  <p:slideViewPr>
    <p:cSldViewPr>
      <p:cViewPr varScale="1">
        <p:scale>
          <a:sx n="101" d="100"/>
          <a:sy n="101" d="100"/>
        </p:scale>
        <p:origin x="-1760" y="-1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314"/>
    </p:cViewPr>
  </p:sorterViewPr>
  <p:notesViewPr>
    <p:cSldViewPr>
      <p:cViewPr varScale="1">
        <p:scale>
          <a:sx n="62" d="100"/>
          <a:sy n="62" d="100"/>
        </p:scale>
        <p:origin x="-2850" y="-78"/>
      </p:cViewPr>
      <p:guideLst>
        <p:guide orient="horz" pos="3127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notesMaster" Target="notesMasters/notesMaster1.xml"/><Relationship Id="rId31" Type="http://schemas.openxmlformats.org/officeDocument/2006/relationships/handoutMaster" Target="handoutMasters/handoutMaster1.xml"/><Relationship Id="rId32" Type="http://schemas.openxmlformats.org/officeDocument/2006/relationships/printerSettings" Target="printerSettings/printerSettings1.bin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presProps" Target="presProps.xml"/><Relationship Id="rId34" Type="http://schemas.openxmlformats.org/officeDocument/2006/relationships/viewProps" Target="viewProps.xml"/><Relationship Id="rId35" Type="http://schemas.openxmlformats.org/officeDocument/2006/relationships/theme" Target="theme/theme1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78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428164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78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4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8ECEF36D-C3BA-4DD5-9110-1B8947FF77A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66208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63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5988" y="744538"/>
            <a:ext cx="4967287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2" y="4714876"/>
            <a:ext cx="5438775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428164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68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8164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7" tIns="45718" rIns="91437" bIns="45718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AA245D24-7233-441C-AC88-64EA2387893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2026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nl-N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nl-N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 userDrawn="1"/>
        </p:nvSpPr>
        <p:spPr bwMode="auto">
          <a:xfrm>
            <a:off x="0" y="1125538"/>
            <a:ext cx="9144000" cy="5732462"/>
          </a:xfrm>
          <a:prstGeom prst="rect">
            <a:avLst/>
          </a:prstGeom>
          <a:solidFill>
            <a:srgbClr val="0F5494"/>
          </a:solidFill>
          <a:ln w="73025" algn="ctr">
            <a:solidFill>
              <a:srgbClr val="0F5494"/>
            </a:solidFill>
            <a:miter lim="800000"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>
              <a:solidFill>
                <a:schemeClr val="lt1"/>
              </a:solidFill>
              <a:latin typeface="+mn-lt"/>
              <a:cs typeface="+mn-cs"/>
            </a:endParaRPr>
          </a:p>
        </p:txBody>
      </p:sp>
      <p:pic>
        <p:nvPicPr>
          <p:cNvPr id="5" name="Picture 10" descr="en-quadri_small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3903663" y="307975"/>
            <a:ext cx="1593850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39952" y="1641600"/>
            <a:ext cx="4536504" cy="2088232"/>
          </a:xfrm>
        </p:spPr>
        <p:txBody>
          <a:bodyPr/>
          <a:lstStyle>
            <a:lvl1pPr indent="0">
              <a:defRPr sz="3200" baseline="0">
                <a:solidFill>
                  <a:srgbClr val="FFD624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4293096"/>
            <a:ext cx="6840760" cy="1512168"/>
          </a:xfrm>
        </p:spPr>
        <p:txBody>
          <a:bodyPr/>
          <a:lstStyle>
            <a:lvl1pPr indent="0">
              <a:buNone/>
              <a:defRPr sz="2000" b="0" i="0" baseline="0">
                <a:solidFill>
                  <a:schemeClr val="bg1"/>
                </a:solidFill>
              </a:defRPr>
            </a:lvl1pPr>
            <a:lvl3pPr marL="228600" indent="-228600" algn="l">
              <a:defRPr sz="3000" b="1">
                <a:solidFill>
                  <a:schemeClr val="bg1"/>
                </a:solidFill>
              </a:defRPr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fr-BE"/>
              <a:t>29 </a:t>
            </a:r>
            <a:r>
              <a:rPr lang="fr-BE" err="1"/>
              <a:t>January</a:t>
            </a:r>
            <a:r>
              <a:rPr lang="fr-BE"/>
              <a:t> 2014</a:t>
            </a:r>
            <a:endParaRPr lang="en-GB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855EDA05-7F58-4ACD-9739-C7BBE5FFE527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  <p:sp>
        <p:nvSpPr>
          <p:cNvPr id="9" name="Rectangle 6"/>
          <p:cNvSpPr>
            <a:spLocks noChangeArrowheads="1"/>
          </p:cNvSpPr>
          <p:nvPr userDrawn="1"/>
        </p:nvSpPr>
        <p:spPr bwMode="auto">
          <a:xfrm>
            <a:off x="4230000" y="6440051"/>
            <a:ext cx="684212" cy="482601"/>
          </a:xfrm>
          <a:prstGeom prst="rect">
            <a:avLst/>
          </a:prstGeom>
          <a:solidFill>
            <a:srgbClr val="AFC651"/>
          </a:solidFill>
          <a:ln w="9525" algn="ctr">
            <a:noFill/>
            <a:miter lim="800000"/>
            <a:headEnd/>
            <a:tailEnd/>
          </a:ln>
          <a:effectLst/>
        </p:spPr>
        <p:txBody>
          <a:bodyPr lIns="36000"/>
          <a:lstStyle/>
          <a:p>
            <a:pPr defTabSz="457200">
              <a:lnSpc>
                <a:spcPct val="100000"/>
              </a:lnSpc>
              <a:defRPr/>
            </a:pPr>
            <a:r>
              <a:rPr lang="fr-BE" sz="400" b="0" i="1" dirty="0" err="1" smtClean="0">
                <a:solidFill>
                  <a:schemeClr val="bg1"/>
                </a:solidFill>
                <a:latin typeface="+mj-lt"/>
              </a:rPr>
              <a:t>Consumers</a:t>
            </a:r>
            <a:r>
              <a:rPr lang="fr-BE" sz="400" b="0" i="1" dirty="0" smtClean="0">
                <a:solidFill>
                  <a:schemeClr val="bg1"/>
                </a:solidFill>
                <a:latin typeface="+mj-lt"/>
              </a:rPr>
              <a:t>,</a:t>
            </a:r>
            <a:r>
              <a:rPr lang="fr-BE" sz="400" b="0" i="1" baseline="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fr-BE" sz="400" b="0" i="1" baseline="0" dirty="0" err="1" smtClean="0">
                <a:solidFill>
                  <a:schemeClr val="bg1"/>
                </a:solidFill>
                <a:latin typeface="+mj-lt"/>
              </a:rPr>
              <a:t>Health</a:t>
            </a:r>
            <a:r>
              <a:rPr lang="fr-BE" sz="400" b="0" i="1" baseline="0" dirty="0" smtClean="0">
                <a:solidFill>
                  <a:schemeClr val="bg1"/>
                </a:solidFill>
                <a:latin typeface="+mj-lt"/>
              </a:rPr>
              <a:t>, Agriculture  and Food </a:t>
            </a:r>
          </a:p>
          <a:p>
            <a:pPr defTabSz="457200">
              <a:lnSpc>
                <a:spcPct val="100000"/>
              </a:lnSpc>
              <a:defRPr/>
            </a:pPr>
            <a:r>
              <a:rPr lang="fr-BE" sz="400" b="0" i="1" baseline="0" dirty="0" err="1" smtClean="0">
                <a:solidFill>
                  <a:schemeClr val="bg1"/>
                </a:solidFill>
                <a:latin typeface="+mj-lt"/>
              </a:rPr>
              <a:t>Executive</a:t>
            </a:r>
            <a:r>
              <a:rPr lang="fr-BE" sz="400" b="0" i="1" baseline="0" dirty="0" smtClean="0">
                <a:solidFill>
                  <a:schemeClr val="bg1"/>
                </a:solidFill>
                <a:latin typeface="+mj-lt"/>
              </a:rPr>
              <a:t>  Agency</a:t>
            </a:r>
            <a:endParaRPr lang="fr-BE" sz="400" b="0" i="1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4000" cy="989013"/>
          </a:xfrm>
          <a:prstGeom prst="rect">
            <a:avLst/>
          </a:prstGeom>
          <a:solidFill>
            <a:srgbClr val="AFC65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pic>
        <p:nvPicPr>
          <p:cNvPr id="5" name="Picture 13" descr="logo_ce_quadri_en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3903663" y="215900"/>
            <a:ext cx="1590675" cy="110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395288" y="1341438"/>
            <a:ext cx="82296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nl-NL" sz="2400" i="1">
              <a:solidFill>
                <a:srgbClr val="0F5494"/>
              </a:solidFill>
            </a:endParaRPr>
          </a:p>
        </p:txBody>
      </p:sp>
      <p:sp>
        <p:nvSpPr>
          <p:cNvPr id="8" name="Rectangle 3"/>
          <p:cNvSpPr>
            <a:spLocks noChangeArrowheads="1"/>
          </p:cNvSpPr>
          <p:nvPr userDrawn="1"/>
        </p:nvSpPr>
        <p:spPr bwMode="auto">
          <a:xfrm>
            <a:off x="539750" y="2420938"/>
            <a:ext cx="8229600" cy="3633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Clr>
                <a:schemeClr val="bg1"/>
              </a:buClr>
              <a:buSzPts val="2400"/>
              <a:buFont typeface="Verdana" pitchFamily="34" charset="0"/>
              <a:buNone/>
              <a:defRPr/>
            </a:pPr>
            <a:endParaRPr lang="nl-NL" sz="2400" b="0" i="1">
              <a:solidFill>
                <a:srgbClr val="0F5494"/>
              </a:solidFill>
            </a:endParaRPr>
          </a:p>
        </p:txBody>
      </p:sp>
      <p:sp>
        <p:nvSpPr>
          <p:cNvPr id="9" name="Rectangle 6"/>
          <p:cNvSpPr>
            <a:spLocks noChangeArrowheads="1"/>
          </p:cNvSpPr>
          <p:nvPr userDrawn="1"/>
        </p:nvSpPr>
        <p:spPr bwMode="auto">
          <a:xfrm>
            <a:off x="6732588" y="623728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>
              <a:defRPr/>
            </a:pPr>
            <a:r>
              <a:rPr lang="fr-BE" sz="1400" b="0">
                <a:solidFill>
                  <a:schemeClr val="tx1"/>
                </a:solidFill>
                <a:latin typeface="Arial" charset="0"/>
              </a:rPr>
              <a:t>2</a:t>
            </a:r>
            <a:endParaRPr lang="en-GB"/>
          </a:p>
        </p:txBody>
      </p:sp>
      <p:sp>
        <p:nvSpPr>
          <p:cNvPr id="11" name="Rectangle 4"/>
          <p:cNvSpPr>
            <a:spLocks noChangeArrowheads="1"/>
          </p:cNvSpPr>
          <p:nvPr userDrawn="1"/>
        </p:nvSpPr>
        <p:spPr bwMode="auto">
          <a:xfrm>
            <a:off x="612775" y="623728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fr-BE" sz="1400" b="0">
                <a:solidFill>
                  <a:schemeClr val="tx1"/>
                </a:solidFill>
              </a:rPr>
              <a:t>29 January 2014</a:t>
            </a:r>
            <a:endParaRPr lang="en-GB"/>
          </a:p>
        </p:txBody>
      </p:sp>
      <p:sp>
        <p:nvSpPr>
          <p:cNvPr id="12" name="Rectangle 2"/>
          <p:cNvSpPr>
            <a:spLocks noChangeArrowheads="1"/>
          </p:cNvSpPr>
          <p:nvPr userDrawn="1"/>
        </p:nvSpPr>
        <p:spPr bwMode="auto">
          <a:xfrm>
            <a:off x="539750" y="1341438"/>
            <a:ext cx="82296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GB" sz="2400" i="1">
                <a:solidFill>
                  <a:srgbClr val="0F5494"/>
                </a:solidFill>
              </a:rPr>
              <a:t>Consumers</a:t>
            </a:r>
          </a:p>
        </p:txBody>
      </p:sp>
      <p:sp>
        <p:nvSpPr>
          <p:cNvPr id="13" name="Rectangle 3"/>
          <p:cNvSpPr>
            <a:spLocks noChangeArrowheads="1"/>
          </p:cNvSpPr>
          <p:nvPr userDrawn="1"/>
        </p:nvSpPr>
        <p:spPr bwMode="auto">
          <a:xfrm>
            <a:off x="539750" y="2349500"/>
            <a:ext cx="8229600" cy="3633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Clr>
                <a:schemeClr val="bg1"/>
              </a:buClr>
              <a:buSzPts val="2400"/>
              <a:buFont typeface="Verdana" pitchFamily="34" charset="0"/>
              <a:buNone/>
              <a:defRPr/>
            </a:pPr>
            <a:r>
              <a:rPr lang="en-GB" sz="2000" b="0" i="1">
                <a:solidFill>
                  <a:srgbClr val="0F5494"/>
                </a:solidFill>
              </a:rPr>
              <a:t>Agency</a:t>
            </a:r>
            <a:endParaRPr lang="en-GB" sz="2400" b="0" i="1">
              <a:solidFill>
                <a:srgbClr val="0F5494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412776"/>
            <a:ext cx="8229600" cy="936625"/>
          </a:xfrm>
        </p:spPr>
        <p:txBody>
          <a:bodyPr/>
          <a:lstStyle>
            <a:lvl1pPr>
              <a:defRPr sz="2400" baseline="0"/>
            </a:lvl1pPr>
          </a:lstStyle>
          <a:p>
            <a:r>
              <a:rPr lang="en-US" dirty="0" err="1" smtClean="0"/>
              <a:t>Click to edit Master title style</a:t>
            </a:r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457200" y="2564904"/>
            <a:ext cx="8229600" cy="3633788"/>
          </a:xfrm>
        </p:spPr>
        <p:txBody>
          <a:bodyPr/>
          <a:lstStyle>
            <a:lvl1pPr marL="0" indent="0">
              <a:buClr>
                <a:srgbClr val="0F5494"/>
              </a:buClr>
              <a:buFont typeface="Arial" pitchFamily="34" charset="0"/>
              <a:buNone/>
              <a:defRPr i="0" baseline="0"/>
            </a:lvl1pPr>
            <a:lvl2pPr>
              <a:buClr>
                <a:srgbClr val="0F5494"/>
              </a:buClr>
              <a:defRPr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14" name="Rectangle 6"/>
          <p:cNvSpPr>
            <a:spLocks noChangeArrowheads="1"/>
          </p:cNvSpPr>
          <p:nvPr userDrawn="1"/>
        </p:nvSpPr>
        <p:spPr bwMode="auto">
          <a:xfrm>
            <a:off x="4230000" y="6404400"/>
            <a:ext cx="684212" cy="482601"/>
          </a:xfrm>
          <a:prstGeom prst="rect">
            <a:avLst/>
          </a:prstGeom>
          <a:solidFill>
            <a:srgbClr val="AFC651"/>
          </a:solidFill>
          <a:ln w="9525" algn="ctr">
            <a:noFill/>
            <a:miter lim="800000"/>
            <a:headEnd/>
            <a:tailEnd/>
          </a:ln>
          <a:effectLst/>
        </p:spPr>
        <p:txBody>
          <a:bodyPr lIns="36000"/>
          <a:lstStyle/>
          <a:p>
            <a:pPr defTabSz="457200">
              <a:lnSpc>
                <a:spcPct val="100000"/>
              </a:lnSpc>
              <a:defRPr/>
            </a:pPr>
            <a:r>
              <a:rPr lang="fr-BE" sz="400" b="0" i="1" dirty="0" err="1" smtClean="0">
                <a:solidFill>
                  <a:schemeClr val="bg1"/>
                </a:solidFill>
                <a:latin typeface="+mj-lt"/>
              </a:rPr>
              <a:t>Consumers</a:t>
            </a:r>
            <a:r>
              <a:rPr lang="fr-BE" sz="400" b="0" i="1" dirty="0" smtClean="0">
                <a:solidFill>
                  <a:schemeClr val="bg1"/>
                </a:solidFill>
                <a:latin typeface="+mj-lt"/>
              </a:rPr>
              <a:t>,</a:t>
            </a:r>
            <a:r>
              <a:rPr lang="fr-BE" sz="400" b="0" i="1" baseline="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fr-BE" sz="400" b="0" i="1" baseline="0" dirty="0" err="1" smtClean="0">
                <a:solidFill>
                  <a:schemeClr val="bg1"/>
                </a:solidFill>
                <a:latin typeface="+mj-lt"/>
              </a:rPr>
              <a:t>Health</a:t>
            </a:r>
            <a:r>
              <a:rPr lang="fr-BE" sz="400" b="0" i="1" baseline="0" dirty="0" smtClean="0">
                <a:solidFill>
                  <a:schemeClr val="bg1"/>
                </a:solidFill>
                <a:latin typeface="+mj-lt"/>
              </a:rPr>
              <a:t>, Agriculture  and Food </a:t>
            </a:r>
          </a:p>
          <a:p>
            <a:pPr defTabSz="457200">
              <a:lnSpc>
                <a:spcPct val="100000"/>
              </a:lnSpc>
              <a:defRPr/>
            </a:pPr>
            <a:r>
              <a:rPr lang="fr-BE" sz="400" b="0" i="1" baseline="0" dirty="0" err="1" smtClean="0">
                <a:solidFill>
                  <a:schemeClr val="bg1"/>
                </a:solidFill>
                <a:latin typeface="+mj-lt"/>
              </a:rPr>
              <a:t>Executive</a:t>
            </a:r>
            <a:r>
              <a:rPr lang="fr-BE" sz="400" b="0" i="1" baseline="0" dirty="0" smtClean="0">
                <a:solidFill>
                  <a:schemeClr val="bg1"/>
                </a:solidFill>
                <a:latin typeface="+mj-lt"/>
              </a:rPr>
              <a:t>  Agency</a:t>
            </a:r>
            <a:endParaRPr lang="fr-BE" sz="400" b="0" i="1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4000" cy="989013"/>
          </a:xfrm>
          <a:prstGeom prst="rect">
            <a:avLst/>
          </a:prstGeom>
          <a:solidFill>
            <a:srgbClr val="AFC65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pic>
        <p:nvPicPr>
          <p:cNvPr id="5" name="Picture 13" descr="logo_ce_quadri_en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3903663" y="215900"/>
            <a:ext cx="1590675" cy="110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351527"/>
            <a:ext cx="8229600" cy="936625"/>
          </a:xfrm>
        </p:spPr>
        <p:txBody>
          <a:bodyPr/>
          <a:lstStyle>
            <a:lvl1pPr>
              <a:defRPr sz="2400" baseline="0"/>
            </a:lvl1pPr>
          </a:lstStyle>
          <a:p>
            <a:r>
              <a:rPr lang="en-US" dirty="0" err="1" smtClean="0"/>
              <a:t>Click to edit Master title style</a:t>
            </a:r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3849812"/>
          </a:xfrm>
        </p:spPr>
        <p:txBody>
          <a:bodyPr/>
          <a:lstStyle>
            <a:lvl1pPr marL="0" indent="0">
              <a:buClr>
                <a:srgbClr val="0F5494"/>
              </a:buClr>
              <a:buFont typeface="Arial" pitchFamily="34" charset="0"/>
              <a:buNone/>
              <a:defRPr sz="2400" b="0" i="0" baseline="0"/>
            </a:lvl1pPr>
            <a:lvl2pPr>
              <a:buClr>
                <a:srgbClr val="0F5494"/>
              </a:buClr>
              <a:defRPr sz="2400" b="0"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29 </a:t>
            </a:r>
            <a:r>
              <a:rPr lang="fr-BE" err="1"/>
              <a:t>January</a:t>
            </a:r>
            <a:r>
              <a:rPr lang="fr-BE"/>
              <a:t> 2014</a:t>
            </a:r>
            <a:endParaRPr lang="en-GB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2</a:t>
            </a:r>
            <a:endParaRPr lang="en-GB"/>
          </a:p>
        </p:txBody>
      </p:sp>
      <p:sp>
        <p:nvSpPr>
          <p:cNvPr id="9" name="Rectangle 6"/>
          <p:cNvSpPr>
            <a:spLocks noChangeArrowheads="1"/>
          </p:cNvSpPr>
          <p:nvPr userDrawn="1"/>
        </p:nvSpPr>
        <p:spPr bwMode="auto">
          <a:xfrm>
            <a:off x="4230000" y="6404400"/>
            <a:ext cx="684212" cy="482601"/>
          </a:xfrm>
          <a:prstGeom prst="rect">
            <a:avLst/>
          </a:prstGeom>
          <a:solidFill>
            <a:srgbClr val="AFC651"/>
          </a:solidFill>
          <a:ln w="9525" algn="ctr">
            <a:noFill/>
            <a:miter lim="800000"/>
            <a:headEnd/>
            <a:tailEnd/>
          </a:ln>
          <a:effectLst/>
        </p:spPr>
        <p:txBody>
          <a:bodyPr lIns="36000"/>
          <a:lstStyle/>
          <a:p>
            <a:pPr defTabSz="457200">
              <a:lnSpc>
                <a:spcPct val="100000"/>
              </a:lnSpc>
              <a:defRPr/>
            </a:pPr>
            <a:r>
              <a:rPr lang="fr-BE" sz="400" b="0" i="1" dirty="0" err="1" smtClean="0">
                <a:solidFill>
                  <a:schemeClr val="bg1"/>
                </a:solidFill>
                <a:latin typeface="+mj-lt"/>
              </a:rPr>
              <a:t>Consumers</a:t>
            </a:r>
            <a:r>
              <a:rPr lang="fr-BE" sz="400" b="0" i="1" dirty="0" smtClean="0">
                <a:solidFill>
                  <a:schemeClr val="bg1"/>
                </a:solidFill>
                <a:latin typeface="+mj-lt"/>
              </a:rPr>
              <a:t>,</a:t>
            </a:r>
            <a:r>
              <a:rPr lang="fr-BE" sz="400" b="0" i="1" baseline="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fr-BE" sz="400" b="0" i="1" baseline="0" dirty="0" err="1" smtClean="0">
                <a:solidFill>
                  <a:schemeClr val="bg1"/>
                </a:solidFill>
                <a:latin typeface="+mj-lt"/>
              </a:rPr>
              <a:t>Health</a:t>
            </a:r>
            <a:r>
              <a:rPr lang="fr-BE" sz="400" b="0" i="1" baseline="0" dirty="0" smtClean="0">
                <a:solidFill>
                  <a:schemeClr val="bg1"/>
                </a:solidFill>
                <a:latin typeface="+mj-lt"/>
              </a:rPr>
              <a:t>, Agriculture  and Food </a:t>
            </a:r>
          </a:p>
          <a:p>
            <a:pPr defTabSz="457200">
              <a:lnSpc>
                <a:spcPct val="100000"/>
              </a:lnSpc>
              <a:defRPr/>
            </a:pPr>
            <a:r>
              <a:rPr lang="fr-BE" sz="400" b="0" i="1" baseline="0" dirty="0" err="1" smtClean="0">
                <a:solidFill>
                  <a:schemeClr val="bg1"/>
                </a:solidFill>
                <a:latin typeface="+mj-lt"/>
              </a:rPr>
              <a:t>Executive</a:t>
            </a:r>
            <a:r>
              <a:rPr lang="fr-BE" sz="400" b="0" i="1" baseline="0" dirty="0" smtClean="0">
                <a:solidFill>
                  <a:schemeClr val="bg1"/>
                </a:solidFill>
                <a:latin typeface="+mj-lt"/>
              </a:rPr>
              <a:t>  Agency</a:t>
            </a:r>
            <a:endParaRPr lang="fr-BE" sz="400" b="0" i="1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4000" cy="989013"/>
          </a:xfrm>
          <a:prstGeom prst="rect">
            <a:avLst/>
          </a:prstGeom>
          <a:solidFill>
            <a:srgbClr val="AFC65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pic>
        <p:nvPicPr>
          <p:cNvPr id="5" name="Picture 13" descr="logo_ce_quadri_en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3903663" y="215900"/>
            <a:ext cx="1590675" cy="110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1556271"/>
            <a:ext cx="8229600" cy="936625"/>
          </a:xfrm>
        </p:spPr>
        <p:txBody>
          <a:bodyPr/>
          <a:lstStyle>
            <a:lvl1pPr>
              <a:defRPr sz="2400" baseline="0"/>
            </a:lvl1pPr>
          </a:lstStyle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457200" y="2564904"/>
            <a:ext cx="8229600" cy="3633788"/>
          </a:xfrm>
        </p:spPr>
        <p:txBody>
          <a:bodyPr/>
          <a:lstStyle>
            <a:lvl1pPr marL="0" indent="0" algn="ctr">
              <a:buClr>
                <a:srgbClr val="0F5494"/>
              </a:buClr>
              <a:buFont typeface="Arial" pitchFamily="34" charset="0"/>
              <a:buNone/>
              <a:defRPr sz="3200" b="0" i="0" baseline="0"/>
            </a:lvl1pPr>
            <a:lvl2pPr>
              <a:buClr>
                <a:srgbClr val="0F5494"/>
              </a:buClr>
              <a:defRPr/>
            </a:lvl2pPr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29 </a:t>
            </a:r>
            <a:r>
              <a:rPr lang="fr-BE" err="1"/>
              <a:t>January</a:t>
            </a:r>
            <a:r>
              <a:rPr lang="fr-BE"/>
              <a:t> 2014</a:t>
            </a:r>
            <a:endParaRPr lang="en-GB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2</a:t>
            </a:r>
            <a:endParaRPr lang="en-GB"/>
          </a:p>
        </p:txBody>
      </p:sp>
      <p:sp>
        <p:nvSpPr>
          <p:cNvPr id="9" name="Rectangle 6"/>
          <p:cNvSpPr>
            <a:spLocks noChangeArrowheads="1"/>
          </p:cNvSpPr>
          <p:nvPr userDrawn="1"/>
        </p:nvSpPr>
        <p:spPr bwMode="auto">
          <a:xfrm>
            <a:off x="4230000" y="6404400"/>
            <a:ext cx="684212" cy="482601"/>
          </a:xfrm>
          <a:prstGeom prst="rect">
            <a:avLst/>
          </a:prstGeom>
          <a:solidFill>
            <a:srgbClr val="AFC651"/>
          </a:solidFill>
          <a:ln w="9525" algn="ctr">
            <a:noFill/>
            <a:miter lim="800000"/>
            <a:headEnd/>
            <a:tailEnd/>
          </a:ln>
          <a:effectLst/>
        </p:spPr>
        <p:txBody>
          <a:bodyPr lIns="36000"/>
          <a:lstStyle/>
          <a:p>
            <a:pPr defTabSz="457200">
              <a:lnSpc>
                <a:spcPct val="100000"/>
              </a:lnSpc>
              <a:defRPr/>
            </a:pPr>
            <a:r>
              <a:rPr lang="fr-BE" sz="400" b="0" i="1" dirty="0" err="1" smtClean="0">
                <a:solidFill>
                  <a:schemeClr val="bg1"/>
                </a:solidFill>
                <a:latin typeface="+mj-lt"/>
              </a:rPr>
              <a:t>Consumers</a:t>
            </a:r>
            <a:r>
              <a:rPr lang="fr-BE" sz="400" b="0" i="1" dirty="0" smtClean="0">
                <a:solidFill>
                  <a:schemeClr val="bg1"/>
                </a:solidFill>
                <a:latin typeface="+mj-lt"/>
              </a:rPr>
              <a:t>,</a:t>
            </a:r>
            <a:r>
              <a:rPr lang="fr-BE" sz="400" b="0" i="1" baseline="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fr-BE" sz="400" b="0" i="1" baseline="0" dirty="0" err="1" smtClean="0">
                <a:solidFill>
                  <a:schemeClr val="bg1"/>
                </a:solidFill>
                <a:latin typeface="+mj-lt"/>
              </a:rPr>
              <a:t>Health</a:t>
            </a:r>
            <a:r>
              <a:rPr lang="fr-BE" sz="400" b="0" i="1" baseline="0" dirty="0" smtClean="0">
                <a:solidFill>
                  <a:schemeClr val="bg1"/>
                </a:solidFill>
                <a:latin typeface="+mj-lt"/>
              </a:rPr>
              <a:t>, Agriculture  and Food </a:t>
            </a:r>
          </a:p>
          <a:p>
            <a:pPr defTabSz="457200">
              <a:lnSpc>
                <a:spcPct val="100000"/>
              </a:lnSpc>
              <a:defRPr/>
            </a:pPr>
            <a:r>
              <a:rPr lang="fr-BE" sz="400" b="0" i="1" baseline="0" dirty="0" err="1" smtClean="0">
                <a:solidFill>
                  <a:schemeClr val="bg1"/>
                </a:solidFill>
                <a:latin typeface="+mj-lt"/>
              </a:rPr>
              <a:t>Executive</a:t>
            </a:r>
            <a:r>
              <a:rPr lang="fr-BE" sz="400" b="0" i="1" baseline="0" dirty="0" smtClean="0">
                <a:solidFill>
                  <a:schemeClr val="bg1"/>
                </a:solidFill>
                <a:latin typeface="+mj-lt"/>
              </a:rPr>
              <a:t>  Agency</a:t>
            </a:r>
            <a:endParaRPr lang="fr-BE" sz="400" b="0" i="1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4000" cy="989013"/>
          </a:xfrm>
          <a:prstGeom prst="rect">
            <a:avLst/>
          </a:prstGeom>
          <a:solidFill>
            <a:srgbClr val="AFC65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pic>
        <p:nvPicPr>
          <p:cNvPr id="5" name="Picture 13" descr="logo_ce_quadri_en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3903663" y="215900"/>
            <a:ext cx="1590675" cy="110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4784"/>
            <a:ext cx="8229600" cy="936625"/>
          </a:xfrm>
        </p:spPr>
        <p:txBody>
          <a:bodyPr/>
          <a:lstStyle>
            <a:lvl1pPr algn="l">
              <a:defRPr sz="2400" baseline="0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457200" y="2564904"/>
            <a:ext cx="8229600" cy="3633788"/>
          </a:xfrm>
        </p:spPr>
        <p:txBody>
          <a:bodyPr/>
          <a:lstStyle>
            <a:lvl1pPr marL="0" indent="0" algn="l">
              <a:buClr>
                <a:srgbClr val="0F5494"/>
              </a:buClr>
              <a:buFont typeface="Arial" pitchFamily="34" charset="0"/>
              <a:buNone/>
              <a:defRPr sz="2400" b="0" i="0" baseline="0"/>
            </a:lvl1pPr>
            <a:lvl2pPr>
              <a:buClr>
                <a:srgbClr val="0F5494"/>
              </a:buClr>
              <a:defRPr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29 </a:t>
            </a:r>
            <a:r>
              <a:rPr lang="fr-BE" err="1"/>
              <a:t>January</a:t>
            </a:r>
            <a:r>
              <a:rPr lang="fr-BE"/>
              <a:t> 2014</a:t>
            </a:r>
            <a:endParaRPr lang="en-GB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2</a:t>
            </a:r>
            <a:endParaRPr lang="en-GB"/>
          </a:p>
        </p:txBody>
      </p:sp>
      <p:sp>
        <p:nvSpPr>
          <p:cNvPr id="9" name="Rectangle 6"/>
          <p:cNvSpPr>
            <a:spLocks noChangeArrowheads="1"/>
          </p:cNvSpPr>
          <p:nvPr userDrawn="1"/>
        </p:nvSpPr>
        <p:spPr bwMode="auto">
          <a:xfrm>
            <a:off x="4230000" y="6404400"/>
            <a:ext cx="684212" cy="482601"/>
          </a:xfrm>
          <a:prstGeom prst="rect">
            <a:avLst/>
          </a:prstGeom>
          <a:solidFill>
            <a:srgbClr val="AFC651"/>
          </a:solidFill>
          <a:ln w="9525" algn="ctr">
            <a:noFill/>
            <a:miter lim="800000"/>
            <a:headEnd/>
            <a:tailEnd/>
          </a:ln>
          <a:effectLst/>
        </p:spPr>
        <p:txBody>
          <a:bodyPr lIns="36000"/>
          <a:lstStyle/>
          <a:p>
            <a:pPr defTabSz="457200">
              <a:lnSpc>
                <a:spcPct val="100000"/>
              </a:lnSpc>
              <a:defRPr/>
            </a:pPr>
            <a:r>
              <a:rPr lang="fr-BE" sz="400" b="0" i="1" dirty="0" err="1" smtClean="0">
                <a:solidFill>
                  <a:schemeClr val="bg1"/>
                </a:solidFill>
                <a:latin typeface="+mj-lt"/>
              </a:rPr>
              <a:t>Consumers</a:t>
            </a:r>
            <a:r>
              <a:rPr lang="fr-BE" sz="400" b="0" i="1" dirty="0" smtClean="0">
                <a:solidFill>
                  <a:schemeClr val="bg1"/>
                </a:solidFill>
                <a:latin typeface="+mj-lt"/>
              </a:rPr>
              <a:t>,</a:t>
            </a:r>
            <a:r>
              <a:rPr lang="fr-BE" sz="400" b="0" i="1" baseline="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fr-BE" sz="400" b="0" i="1" baseline="0" dirty="0" err="1" smtClean="0">
                <a:solidFill>
                  <a:schemeClr val="bg1"/>
                </a:solidFill>
                <a:latin typeface="+mj-lt"/>
              </a:rPr>
              <a:t>Health</a:t>
            </a:r>
            <a:r>
              <a:rPr lang="fr-BE" sz="400" b="0" i="1" baseline="0" dirty="0" smtClean="0">
                <a:solidFill>
                  <a:schemeClr val="bg1"/>
                </a:solidFill>
                <a:latin typeface="+mj-lt"/>
              </a:rPr>
              <a:t>, Agriculture  and Food </a:t>
            </a:r>
          </a:p>
          <a:p>
            <a:pPr defTabSz="457200">
              <a:lnSpc>
                <a:spcPct val="100000"/>
              </a:lnSpc>
              <a:defRPr/>
            </a:pPr>
            <a:r>
              <a:rPr lang="fr-BE" sz="400" b="0" i="1" baseline="0" dirty="0" err="1" smtClean="0">
                <a:solidFill>
                  <a:schemeClr val="bg1"/>
                </a:solidFill>
                <a:latin typeface="+mj-lt"/>
              </a:rPr>
              <a:t>Executive</a:t>
            </a:r>
            <a:r>
              <a:rPr lang="fr-BE" sz="400" b="0" i="1" baseline="0" dirty="0" smtClean="0">
                <a:solidFill>
                  <a:schemeClr val="bg1"/>
                </a:solidFill>
                <a:latin typeface="+mj-lt"/>
              </a:rPr>
              <a:t>  Agency</a:t>
            </a:r>
            <a:endParaRPr lang="fr-BE" sz="400" b="0" i="1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FCCD01-E8F3-4BE2-B543-4B18E31F41E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387600"/>
            <a:ext cx="4038600" cy="3633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387600"/>
            <a:ext cx="4038600" cy="3633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CAC8DA-2271-4644-9171-0E76E303809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86A176-853D-47D3-8203-D57BA35384C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7274C3-3980-4344-8A4A-3C5AC78D778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89C6A2-8EEB-4C22-AE30-CFDCB32785F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A3E7F3-5A90-4908-8721-3B36FE5FB07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33F03B-7A6A-4B52-B004-D84C68B157C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575B93-1B49-4D40-875E-3B1B0557A5D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38925" y="1123950"/>
            <a:ext cx="2058988" cy="48974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23950"/>
            <a:ext cx="6029325" cy="48974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67FD1D-CB61-4AAB-BAC8-80C41D47F92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1123950"/>
            <a:ext cx="82296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Lorem ipsum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387600"/>
            <a:ext cx="8229600" cy="3633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BE" smtClean="0"/>
              <a:t>Et dolor fragum</a:t>
            </a:r>
            <a:endParaRPr lang="en-GB" smtClean="0"/>
          </a:p>
          <a:p>
            <a:pPr lvl="1"/>
            <a:r>
              <a:rPr lang="en-GB" smtClean="0"/>
              <a:t>Et dolor fragum</a:t>
            </a:r>
          </a:p>
          <a:p>
            <a:pPr lvl="2"/>
            <a:r>
              <a:rPr lang="en-GB" smtClean="0"/>
              <a:t>- Et dolor fragum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chemeClr val="tx1"/>
                </a:solidFill>
                <a:latin typeface="+mj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solidFill>
                  <a:schemeClr val="tx1"/>
                </a:solidFill>
                <a:latin typeface="+mj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F707F116-36AD-4010-98D6-7446D4A4E71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</p:sldLayoutIdLst>
  <p:txStyles>
    <p:titleStyle>
      <a:lvl1pPr marL="358775" indent="-358775"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Arial" charset="0"/>
          <a:ea typeface="+mj-ea"/>
          <a:cs typeface="+mj-cs"/>
        </a:defRPr>
      </a:lvl1pPr>
      <a:lvl2pPr marL="358775" indent="-358775"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Arial" charset="0"/>
        </a:defRPr>
      </a:lvl2pPr>
      <a:lvl3pPr marL="358775" indent="-358775"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Arial" charset="0"/>
        </a:defRPr>
      </a:lvl3pPr>
      <a:lvl4pPr marL="358775" indent="-358775"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Arial" charset="0"/>
        </a:defRPr>
      </a:lvl4pPr>
      <a:lvl5pPr marL="358775" indent="-358775"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Arial" charset="0"/>
        </a:defRPr>
      </a:lvl5pPr>
      <a:lvl6pPr marL="815975" algn="l" rtl="0" fontAlgn="base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6pPr>
      <a:lvl7pPr marL="1273175" algn="l" rtl="0" fontAlgn="base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7pPr>
      <a:lvl8pPr marL="1730375" algn="l" rtl="0" fontAlgn="base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8pPr>
      <a:lvl9pPr marL="2187575" algn="l" rtl="0" fontAlgn="base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1"/>
        </a:buClr>
        <a:buChar char="•"/>
        <a:defRPr sz="2400" i="1">
          <a:solidFill>
            <a:srgbClr val="0F5494"/>
          </a:solidFill>
          <a:latin typeface="Arial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09FBA"/>
        </a:buClr>
        <a:buChar char="•"/>
        <a:defRPr sz="2000" b="1">
          <a:solidFill>
            <a:srgbClr val="0F5494"/>
          </a:solidFill>
          <a:latin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defRPr sz="1400">
          <a:solidFill>
            <a:srgbClr val="0F5494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hyperlink" Target="http://ec.europa.eu/research/participants/portal/desktop/en/organisations/register.html" TargetMode="External"/><Relationship Id="rId3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9.png"/><Relationship Id="rId3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1.png"/><Relationship Id="rId3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8.png"/><Relationship Id="rId3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0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hyperlink" Target="http://ec.europa.eu/chafea/health/index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4"/>
          <p:cNvSpPr>
            <a:spLocks noChangeArrowheads="1"/>
          </p:cNvSpPr>
          <p:nvPr/>
        </p:nvSpPr>
        <p:spPr bwMode="auto">
          <a:xfrm>
            <a:off x="468313" y="623728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395536" y="1641475"/>
            <a:ext cx="8280152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58775" indent="0" algn="l" rtl="0" eaLnBrk="0" fontAlgn="base" hangingPunct="0">
              <a:spcBef>
                <a:spcPct val="0"/>
              </a:spcBef>
              <a:spcAft>
                <a:spcPct val="0"/>
              </a:spcAft>
              <a:defRPr sz="4800" b="1">
                <a:solidFill>
                  <a:srgbClr val="FFD624"/>
                </a:solidFill>
                <a:latin typeface="+mj-lt"/>
                <a:ea typeface="+mj-ea"/>
                <a:cs typeface="+mj-cs"/>
              </a:defRPr>
            </a:lvl1pPr>
            <a:lvl2pPr marL="358775" indent="-358775" algn="l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2pPr>
            <a:lvl3pPr marL="358775" indent="-358775" algn="l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3pPr>
            <a:lvl4pPr marL="358775" indent="-358775" algn="l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4pPr>
            <a:lvl5pPr marL="358775" indent="-358775" algn="l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5pPr>
            <a:lvl6pPr marL="815975" algn="l" rtl="0" fontAlgn="base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6pPr>
            <a:lvl7pPr marL="1273175" algn="l" rtl="0" fontAlgn="base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7pPr>
            <a:lvl8pPr marL="1730375" algn="l" rtl="0" fontAlgn="base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8pPr>
            <a:lvl9pPr marL="2187575" algn="l" rtl="0" fontAlgn="base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9pPr>
          </a:lstStyle>
          <a:p>
            <a:pPr algn="ctr"/>
            <a:r>
              <a:rPr lang="en-US" altLang="en-US" sz="4400" kern="0" dirty="0" smtClean="0">
                <a:latin typeface="Verdana"/>
              </a:rPr>
              <a:t>3rd Health </a:t>
            </a:r>
            <a:r>
              <a:rPr lang="en-GB" altLang="en-US" sz="4400" kern="0" dirty="0" smtClean="0">
                <a:latin typeface="Verdana"/>
              </a:rPr>
              <a:t>Programme</a:t>
            </a:r>
            <a:r>
              <a:rPr lang="en-US" altLang="en-US" sz="4400" kern="0" dirty="0" smtClean="0">
                <a:latin typeface="Verdana"/>
              </a:rPr>
              <a:t> 2014-2020</a:t>
            </a:r>
            <a:r>
              <a:rPr lang="en-US" altLang="en-US" kern="0" dirty="0" smtClean="0">
                <a:latin typeface="Verdana"/>
              </a:rPr>
              <a:t/>
            </a:r>
            <a:br>
              <a:rPr lang="en-US" altLang="en-US" kern="0" dirty="0" smtClean="0">
                <a:latin typeface="Verdana"/>
              </a:rPr>
            </a:br>
            <a:endParaRPr lang="en-US" kern="0" dirty="0" smtClean="0">
              <a:latin typeface="Verdana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359532" y="3429000"/>
            <a:ext cx="8352159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None/>
              <a:defRPr sz="3000" b="1" i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9FBA"/>
              </a:buClr>
              <a:buChar char="•"/>
              <a:defRPr sz="2000" b="1">
                <a:solidFill>
                  <a:srgbClr val="0F5494"/>
                </a:solidFill>
                <a:latin typeface="+mn-lt"/>
              </a:defRPr>
            </a:lvl2pPr>
            <a:lvl3pPr marL="228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lvl="0" algn="ctr">
              <a:buClr>
                <a:srgbClr val="FFFFFF"/>
              </a:buClr>
            </a:pPr>
            <a:r>
              <a:rPr lang="en-GB" altLang="en-US" sz="3600" kern="0" dirty="0" smtClean="0">
                <a:solidFill>
                  <a:srgbClr val="FFFFFF"/>
                </a:solidFill>
                <a:latin typeface="Verdana"/>
              </a:rPr>
              <a:t>The Electronic Submission System (JA 2015)</a:t>
            </a:r>
          </a:p>
          <a:p>
            <a:pPr marL="34290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FF"/>
              </a:buClr>
              <a:buSzTx/>
              <a:buFontTx/>
              <a:buNone/>
              <a:tabLst/>
              <a:defRPr/>
            </a:pPr>
            <a:endParaRPr kumimoji="0" lang="en-GB" sz="12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</a:endParaRPr>
          </a:p>
          <a:p>
            <a:pPr marL="34290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FF"/>
              </a:buClr>
              <a:buSzTx/>
              <a:buFontTx/>
              <a:buNone/>
              <a:tabLst/>
              <a:defRPr/>
            </a:pPr>
            <a:endParaRPr kumimoji="0" lang="en-GB" sz="12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</a:endParaRPr>
          </a:p>
          <a:p>
            <a:pPr marL="34290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FF"/>
              </a:buClr>
              <a:buSzTx/>
              <a:buFontTx/>
              <a:buNone/>
              <a:tabLst/>
              <a:defRPr/>
            </a:pPr>
            <a:r>
              <a:rPr lang="en-GB" sz="1400" kern="0" dirty="0" err="1" smtClean="0">
                <a:latin typeface="Verdana"/>
              </a:rPr>
              <a:t>Georgios</a:t>
            </a:r>
            <a:r>
              <a:rPr lang="en-GB" sz="1400" kern="0" dirty="0" smtClean="0">
                <a:latin typeface="Verdana"/>
              </a:rPr>
              <a:t> MARGETIDIS</a:t>
            </a:r>
            <a:endParaRPr kumimoji="0" lang="en-GB" sz="1400" b="1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Verdana"/>
            </a:endParaRPr>
          </a:p>
          <a:p>
            <a:pPr marL="34290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FF"/>
              </a:buClr>
              <a:buSzTx/>
              <a:buFontTx/>
              <a:buNone/>
              <a:tabLst/>
              <a:defRPr/>
            </a:pPr>
            <a:r>
              <a:rPr kumimoji="0" lang="en-GB" sz="12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Verdana"/>
              </a:rPr>
              <a:t>Scientific Project Officer</a:t>
            </a:r>
          </a:p>
          <a:p>
            <a:pPr marL="34290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FF"/>
              </a:buClr>
              <a:buSzTx/>
              <a:buFontTx/>
              <a:buNone/>
              <a:tabLst/>
              <a:defRPr/>
            </a:pPr>
            <a:endParaRPr kumimoji="0" lang="en-GB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</a:endParaRPr>
          </a:p>
          <a:p>
            <a:pPr marL="34290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FF"/>
              </a:buClr>
              <a:buSzTx/>
              <a:buFontTx/>
              <a:buNone/>
              <a:tabLst/>
              <a:defRPr/>
            </a:pPr>
            <a:r>
              <a:rPr lang="en-GB" sz="1600" kern="0" dirty="0" smtClean="0">
                <a:solidFill>
                  <a:srgbClr val="FFFFFF"/>
                </a:solidFill>
                <a:latin typeface="Verdana"/>
              </a:rPr>
              <a:t>Athens</a:t>
            </a:r>
            <a:r>
              <a:rPr kumimoji="0" lang="en-GB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</a:rPr>
              <a:t>, </a:t>
            </a:r>
            <a:r>
              <a:rPr lang="en-GB" sz="1600" kern="0" dirty="0">
                <a:solidFill>
                  <a:srgbClr val="FFFFFF"/>
                </a:solidFill>
                <a:latin typeface="Verdana"/>
              </a:rPr>
              <a:t>2</a:t>
            </a:r>
            <a:r>
              <a:rPr kumimoji="0" lang="en-GB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</a:rPr>
              <a:t>1 </a:t>
            </a:r>
            <a:r>
              <a:rPr kumimoji="0" lang="en-GB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</a:rPr>
              <a:t>April 2016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6"/>
          <p:cNvSpPr>
            <a:spLocks noChangeArrowheads="1"/>
          </p:cNvSpPr>
          <p:nvPr/>
        </p:nvSpPr>
        <p:spPr bwMode="auto">
          <a:xfrm>
            <a:off x="6588125" y="623728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fr-BE" sz="1400" b="0">
                <a:solidFill>
                  <a:srgbClr val="0F5494"/>
                </a:solidFill>
                <a:latin typeface="Arial" charset="0"/>
              </a:rPr>
              <a:t>3</a:t>
            </a:r>
            <a:endParaRPr lang="en-GB">
              <a:solidFill>
                <a:srgbClr val="0F5494"/>
              </a:solidFill>
            </a:endParaRPr>
          </a:p>
        </p:txBody>
      </p:sp>
      <p:sp>
        <p:nvSpPr>
          <p:cNvPr id="22530" name="Rectangle 4"/>
          <p:cNvSpPr>
            <a:spLocks noChangeArrowheads="1"/>
          </p:cNvSpPr>
          <p:nvPr/>
        </p:nvSpPr>
        <p:spPr bwMode="auto">
          <a:xfrm>
            <a:off x="468313" y="623728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GB" dirty="0">
              <a:solidFill>
                <a:srgbClr val="0F5494"/>
              </a:solidFill>
            </a:endParaRPr>
          </a:p>
        </p:txBody>
      </p:sp>
      <p:sp>
        <p:nvSpPr>
          <p:cNvPr id="22531" name="Rectangle 2"/>
          <p:cNvSpPr>
            <a:spLocks noChangeArrowheads="1"/>
          </p:cNvSpPr>
          <p:nvPr/>
        </p:nvSpPr>
        <p:spPr bwMode="auto">
          <a:xfrm>
            <a:off x="468313" y="1773238"/>
            <a:ext cx="8229600" cy="410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GB" sz="3000" dirty="0">
                <a:solidFill>
                  <a:srgbClr val="0F5494"/>
                </a:solidFill>
              </a:rPr>
              <a:t>Electronic submission </a:t>
            </a:r>
            <a:r>
              <a:rPr lang="en-GB" sz="3000" dirty="0" smtClean="0">
                <a:solidFill>
                  <a:srgbClr val="0F5494"/>
                </a:solidFill>
              </a:rPr>
              <a:t>of</a:t>
            </a:r>
          </a:p>
          <a:p>
            <a:pPr algn="ctr"/>
            <a:r>
              <a:rPr lang="en-GB" sz="3000" dirty="0" smtClean="0">
                <a:solidFill>
                  <a:srgbClr val="0F5494"/>
                </a:solidFill>
              </a:rPr>
              <a:t>Joint Action proposals</a:t>
            </a:r>
            <a:endParaRPr lang="en-GB" sz="3200" dirty="0"/>
          </a:p>
        </p:txBody>
      </p:sp>
      <p:sp>
        <p:nvSpPr>
          <p:cNvPr id="22532" name="Rectangle 3"/>
          <p:cNvSpPr>
            <a:spLocks noChangeArrowheads="1"/>
          </p:cNvSpPr>
          <p:nvPr/>
        </p:nvSpPr>
        <p:spPr bwMode="auto">
          <a:xfrm>
            <a:off x="514350" y="2405063"/>
            <a:ext cx="8229600" cy="3633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Clr>
                <a:schemeClr val="bg1"/>
              </a:buClr>
              <a:buSzPts val="2400"/>
              <a:buFont typeface="Verdana" pitchFamily="34" charset="0"/>
              <a:buChar char="•"/>
            </a:pP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466961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340247"/>
            <a:ext cx="8229600" cy="936625"/>
          </a:xfrm>
        </p:spPr>
        <p:txBody>
          <a:bodyPr/>
          <a:lstStyle/>
          <a:p>
            <a:r>
              <a:rPr lang="en-GB" sz="2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en-GB" sz="2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GB" sz="2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New </a:t>
            </a:r>
            <a:r>
              <a:rPr lang="en-GB" sz="2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system = new </a:t>
            </a:r>
            <a:r>
              <a:rPr lang="en-GB" sz="2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terminology</a:t>
            </a:r>
            <a:br>
              <a:rPr lang="en-GB" sz="2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endParaRPr lang="en-GB" sz="2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4104456"/>
          </a:xfrm>
        </p:spPr>
        <p:txBody>
          <a:bodyPr/>
          <a:lstStyle/>
          <a:p>
            <a:pPr marL="342900" indent="-342900">
              <a:buFont typeface="Arial" pitchFamily="34" charset="0"/>
              <a:buChar char="•"/>
            </a:pPr>
            <a:r>
              <a:rPr lang="en-GB" sz="2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 </a:t>
            </a:r>
            <a:r>
              <a:rPr lang="en-GB" sz="22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ECAS account </a:t>
            </a:r>
            <a:r>
              <a:rPr lang="en-GB" sz="2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is the European Commission's Authentication Service. It is the system for logging on to a whole range of websites and online services run by the Commission</a:t>
            </a:r>
            <a:r>
              <a:rPr lang="en-GB" sz="2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</a:p>
          <a:p>
            <a:endParaRPr lang="en-GB" sz="2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GB" sz="2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 </a:t>
            </a:r>
            <a:r>
              <a:rPr lang="en-GB" sz="22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Beneficiary Register </a:t>
            </a:r>
            <a:r>
              <a:rPr lang="en-GB" sz="2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is the European Commission's online register of the beneficiaries participating in EU Programmes, such as Horizon 2020 programmes, the Health and Consumers Programmes and others.</a:t>
            </a:r>
          </a:p>
          <a:p>
            <a:pPr marL="342900" indent="-342900">
              <a:buFont typeface="Arial" pitchFamily="34" charset="0"/>
              <a:buChar char="•"/>
            </a:pPr>
            <a:endParaRPr lang="en-GB" sz="2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6841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340247"/>
            <a:ext cx="8229600" cy="936625"/>
          </a:xfrm>
        </p:spPr>
        <p:txBody>
          <a:bodyPr/>
          <a:lstStyle/>
          <a:p>
            <a:r>
              <a:rPr lang="en-GB" sz="2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en-GB" sz="2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GB" sz="2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New </a:t>
            </a:r>
            <a:r>
              <a:rPr lang="en-GB" sz="2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system = new </a:t>
            </a:r>
            <a:r>
              <a:rPr lang="en-GB" sz="2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terminology</a:t>
            </a:r>
            <a:br>
              <a:rPr lang="en-GB" sz="2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endParaRPr lang="en-GB" sz="2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4104456"/>
          </a:xfrm>
        </p:spPr>
        <p:txBody>
          <a:bodyPr/>
          <a:lstStyle/>
          <a:p>
            <a:pPr marL="342900" indent="-342900">
              <a:buFont typeface="Arial" pitchFamily="34" charset="0"/>
              <a:buChar char="•"/>
            </a:pPr>
            <a:r>
              <a:rPr lang="en-GB" sz="2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 </a:t>
            </a:r>
            <a:r>
              <a:rPr lang="en-GB" sz="22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Participant Identification Code (PIC number) </a:t>
            </a:r>
            <a:r>
              <a:rPr lang="en-GB" sz="2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is a 9-digit participant identification code, received upon completing the registration of the entity </a:t>
            </a:r>
            <a:r>
              <a:rPr lang="en-GB" sz="2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online.</a:t>
            </a:r>
          </a:p>
          <a:p>
            <a:endParaRPr lang="en-GB" sz="2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GB" sz="2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 </a:t>
            </a:r>
            <a:r>
              <a:rPr lang="en-GB" sz="22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LEAR (Legal Entity Appointed Representative)</a:t>
            </a:r>
            <a:r>
              <a:rPr lang="en-GB" sz="2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is the appointed representative within the beneficiary </a:t>
            </a:r>
            <a:r>
              <a:rPr lang="en-GB" sz="2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organisation to manage its data in the Electronic Submission System. </a:t>
            </a:r>
            <a:endParaRPr lang="en-GB" sz="2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endParaRPr lang="en-GB" sz="2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56199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340247"/>
            <a:ext cx="8229600" cy="936625"/>
          </a:xfrm>
        </p:spPr>
        <p:txBody>
          <a:bodyPr/>
          <a:lstStyle/>
          <a:p>
            <a:r>
              <a:rPr lang="en-GB" sz="2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en-GB" sz="2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GB" sz="2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How will it work!</a:t>
            </a:r>
            <a:br>
              <a:rPr lang="en-GB" sz="2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endParaRPr lang="en-GB" sz="2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4104456"/>
          </a:xfrm>
        </p:spPr>
        <p:txBody>
          <a:bodyPr/>
          <a:lstStyle/>
          <a:p>
            <a:pPr marL="342900" indent="-342900">
              <a:spcBef>
                <a:spcPts val="1800"/>
              </a:spcBef>
              <a:buFont typeface="Arial" pitchFamily="34" charset="0"/>
              <a:buChar char="•"/>
            </a:pP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Submitting an application is </a:t>
            </a:r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only possible online via the Electronic Submission Service</a:t>
            </a: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</a:p>
          <a:p>
            <a:pPr marL="342900" indent="-342900">
              <a:spcBef>
                <a:spcPts val="1800"/>
              </a:spcBef>
              <a:buFont typeface="Arial" pitchFamily="34" charset="0"/>
              <a:buChar char="•"/>
            </a:pP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Proposals need to be submitted </a:t>
            </a:r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BEFORE the deadline</a:t>
            </a:r>
            <a:r>
              <a:rPr lang="en-GB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: 02 June 2016 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342900" indent="-342900">
              <a:spcBef>
                <a:spcPts val="1800"/>
              </a:spcBef>
              <a:buFont typeface="Arial" pitchFamily="34" charset="0"/>
              <a:buChar char="•"/>
            </a:pPr>
            <a:r>
              <a:rPr lang="en-GB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 </a:t>
            </a:r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link to the Electronic Submission System </a:t>
            </a: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will be sent to </a:t>
            </a:r>
            <a:r>
              <a:rPr lang="en-GB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each Joint Action coordinator after </a:t>
            </a: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their nominations. </a:t>
            </a:r>
          </a:p>
        </p:txBody>
      </p:sp>
    </p:spTree>
    <p:extLst>
      <p:ext uri="{BB962C8B-B14F-4D97-AF65-F5344CB8AC3E}">
        <p14:creationId xmlns:p14="http://schemas.microsoft.com/office/powerpoint/2010/main" val="13330573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17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ight Arrow Callout 2"/>
          <p:cNvSpPr/>
          <p:nvPr/>
        </p:nvSpPr>
        <p:spPr>
          <a:xfrm>
            <a:off x="5868144" y="3429000"/>
            <a:ext cx="2304256" cy="983321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74407"/>
            </a:avLst>
          </a:prstGeom>
          <a:solidFill>
            <a:srgbClr val="AFC651">
              <a:alpha val="90000"/>
            </a:srgbClr>
          </a:solidFill>
          <a:ln w="9525" cap="flat" cmpd="sng" algn="ctr">
            <a:solidFill>
              <a:srgbClr val="808080">
                <a:alpha val="50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</a:rPr>
              <a:t>Search your </a:t>
            </a:r>
            <a:r>
              <a:rPr kumimoji="0" lang="fr-BE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</a:rPr>
              <a:t>PIC</a:t>
            </a:r>
            <a:endParaRPr kumimoji="0" lang="en-GB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35053350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713" y="2347913"/>
            <a:ext cx="7648575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55863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340247"/>
            <a:ext cx="8229600" cy="936625"/>
          </a:xfrm>
        </p:spPr>
        <p:txBody>
          <a:bodyPr/>
          <a:lstStyle/>
          <a:p>
            <a:r>
              <a:rPr lang="en-GB" sz="2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en-GB" sz="2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GB" sz="2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If your organisation is not in the system</a:t>
            </a:r>
            <a:br>
              <a:rPr lang="en-GB" sz="2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endParaRPr lang="en-GB" sz="2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4104456"/>
          </a:xfrm>
        </p:spPr>
        <p:txBody>
          <a:bodyPr/>
          <a:lstStyle/>
          <a:p>
            <a:endParaRPr lang="en-GB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GB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You need to first create a user account (European Commission Authentication System).</a:t>
            </a:r>
          </a:p>
          <a:p>
            <a:pPr marL="342900" indent="-342900">
              <a:buFont typeface="Arial" pitchFamily="34" charset="0"/>
              <a:buChar char="•"/>
            </a:pPr>
            <a:endParaRPr lang="en-GB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GB" sz="2000" i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You can then proceed to register your organisation through the </a:t>
            </a:r>
            <a:r>
              <a:rPr lang="en-GB" sz="2000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European Commission’s Beneficiary Register</a:t>
            </a:r>
            <a:r>
              <a:rPr lang="en-GB" sz="2000" i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</a:p>
          <a:p>
            <a:endParaRPr lang="en-GB" sz="2000" i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GB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To </a:t>
            </a: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complete this registration process, you will need to provide information about your entity legal status and its finances. </a:t>
            </a:r>
          </a:p>
          <a:p>
            <a:pPr marL="342900" indent="-342900">
              <a:buFont typeface="Arial" pitchFamily="34" charset="0"/>
              <a:buChar char="•"/>
            </a:pPr>
            <a:endParaRPr lang="en-GB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7947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9" y="3108"/>
            <a:ext cx="7020272" cy="68688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ight Arrow Callout 3"/>
          <p:cNvSpPr/>
          <p:nvPr/>
        </p:nvSpPr>
        <p:spPr>
          <a:xfrm>
            <a:off x="4644008" y="1196752"/>
            <a:ext cx="3096344" cy="1296144"/>
          </a:xfrm>
          <a:prstGeom prst="rightArrowCallout">
            <a:avLst/>
          </a:prstGeom>
          <a:solidFill>
            <a:srgbClr val="AFC651">
              <a:alpha val="90000"/>
            </a:srgbClr>
          </a:solidFill>
          <a:ln>
            <a:solidFill>
              <a:schemeClr val="bg2">
                <a:alpha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r>
              <a:rPr lang="fr-BE" sz="1800" b="0" dirty="0"/>
              <a:t>ECAS registration/ login</a:t>
            </a:r>
            <a:endParaRPr lang="en-GB" sz="1800" b="0" dirty="0"/>
          </a:p>
        </p:txBody>
      </p:sp>
      <p:sp>
        <p:nvSpPr>
          <p:cNvPr id="5" name="Rounded Rectangle 4"/>
          <p:cNvSpPr/>
          <p:nvPr/>
        </p:nvSpPr>
        <p:spPr>
          <a:xfrm>
            <a:off x="201156" y="116632"/>
            <a:ext cx="8640960" cy="936104"/>
          </a:xfrm>
          <a:prstGeom prst="roundRect">
            <a:avLst/>
          </a:prstGeom>
          <a:solidFill>
            <a:srgbClr val="AFC651">
              <a:alpha val="90000"/>
            </a:srgbClr>
          </a:solidFill>
          <a:ln>
            <a:solidFill>
              <a:schemeClr val="bg2">
                <a:alpha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r>
              <a:rPr lang="en-GB" sz="1800" b="0" dirty="0" smtClean="0"/>
              <a:t>Login with or register for an ECAS account</a:t>
            </a:r>
            <a:endParaRPr lang="en-GB" sz="1800" b="0" dirty="0"/>
          </a:p>
        </p:txBody>
      </p:sp>
    </p:spTree>
    <p:extLst>
      <p:ext uri="{BB962C8B-B14F-4D97-AF65-F5344CB8AC3E}">
        <p14:creationId xmlns:p14="http://schemas.microsoft.com/office/powerpoint/2010/main" val="16552238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-11563"/>
            <a:ext cx="8640960" cy="6869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ight Arrow Callout 2"/>
          <p:cNvSpPr/>
          <p:nvPr/>
        </p:nvSpPr>
        <p:spPr>
          <a:xfrm>
            <a:off x="2259471" y="5733256"/>
            <a:ext cx="2304256" cy="983321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74407"/>
            </a:avLst>
          </a:prstGeom>
          <a:solidFill>
            <a:srgbClr val="AFC651">
              <a:alpha val="90000"/>
            </a:srgbClr>
          </a:solidFill>
          <a:ln>
            <a:solidFill>
              <a:schemeClr val="bg2">
                <a:alpha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r>
              <a:rPr lang="en-GB" sz="1800" b="0" dirty="0" smtClean="0"/>
              <a:t>Legal Entity</a:t>
            </a:r>
          </a:p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r>
              <a:rPr lang="en-GB" sz="1800" b="0" dirty="0" smtClean="0"/>
              <a:t>Registration</a:t>
            </a:r>
            <a:endParaRPr lang="en-GB" sz="1800" b="0" dirty="0"/>
          </a:p>
        </p:txBody>
      </p:sp>
      <p:sp>
        <p:nvSpPr>
          <p:cNvPr id="2" name="Rounded Rectangle 1"/>
          <p:cNvSpPr/>
          <p:nvPr/>
        </p:nvSpPr>
        <p:spPr>
          <a:xfrm>
            <a:off x="107504" y="116632"/>
            <a:ext cx="8856984" cy="1368152"/>
          </a:xfrm>
          <a:prstGeom prst="roundRect">
            <a:avLst/>
          </a:prstGeom>
          <a:solidFill>
            <a:srgbClr val="AFC651">
              <a:alpha val="90000"/>
            </a:srgbClr>
          </a:solidFill>
          <a:ln>
            <a:solidFill>
              <a:schemeClr val="bg2">
                <a:alpha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r>
              <a:rPr lang="en-GB" sz="1800" b="0" dirty="0" smtClean="0"/>
              <a:t>Make sure, you and your partners' organisations are registered.</a:t>
            </a:r>
          </a:p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endParaRPr lang="en-GB" sz="1800" b="0" dirty="0" smtClean="0"/>
          </a:p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r>
              <a:rPr lang="en-GB" sz="1800" b="0" dirty="0" smtClean="0"/>
              <a:t>http</a:t>
            </a:r>
            <a:r>
              <a:rPr lang="en-GB" sz="1800" b="0" dirty="0"/>
              <a:t>://ec.europa.eu/research/participants/portal/desktop/en/ organisations/register.html</a:t>
            </a:r>
          </a:p>
        </p:txBody>
      </p:sp>
    </p:spTree>
    <p:extLst>
      <p:ext uri="{BB962C8B-B14F-4D97-AF65-F5344CB8AC3E}">
        <p14:creationId xmlns:p14="http://schemas.microsoft.com/office/powerpoint/2010/main" val="29061343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0"/>
            <a:ext cx="91059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ight Arrow Callout 9"/>
          <p:cNvSpPr/>
          <p:nvPr/>
        </p:nvSpPr>
        <p:spPr>
          <a:xfrm>
            <a:off x="2483768" y="5373216"/>
            <a:ext cx="2448272" cy="1080120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74407"/>
            </a:avLst>
          </a:prstGeom>
          <a:solidFill>
            <a:srgbClr val="AFC651">
              <a:alpha val="90000"/>
            </a:srgbClr>
          </a:solidFill>
          <a:ln w="9525" cap="flat" cmpd="sng" algn="ctr">
            <a:solidFill>
              <a:srgbClr val="808080">
                <a:alpha val="50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BE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</a:rPr>
              <a:t>Put </a:t>
            </a:r>
            <a:r>
              <a:rPr kumimoji="0" lang="en-GB" sz="1800" b="0" i="0" u="none" strike="noStrike" kern="0" cap="none" spc="0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</a:rPr>
              <a:t>Acronym and Summary</a:t>
            </a:r>
          </a:p>
        </p:txBody>
      </p:sp>
      <p:sp>
        <p:nvSpPr>
          <p:cNvPr id="11" name="Right Arrow Callout 10"/>
          <p:cNvSpPr/>
          <p:nvPr/>
        </p:nvSpPr>
        <p:spPr>
          <a:xfrm>
            <a:off x="6084168" y="6021288"/>
            <a:ext cx="2448272" cy="684076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74407"/>
            </a:avLst>
          </a:prstGeom>
          <a:solidFill>
            <a:srgbClr val="AFC651">
              <a:alpha val="90000"/>
            </a:srgbClr>
          </a:solidFill>
          <a:ln w="9525" cap="flat" cmpd="sng" algn="ctr">
            <a:solidFill>
              <a:srgbClr val="808080">
                <a:alpha val="50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7833930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4975" y="-171400"/>
            <a:ext cx="5734050" cy="7104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ight Arrow Callout 4"/>
          <p:cNvSpPr/>
          <p:nvPr/>
        </p:nvSpPr>
        <p:spPr>
          <a:xfrm>
            <a:off x="2411760" y="5949280"/>
            <a:ext cx="3672408" cy="983321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74407"/>
            </a:avLst>
          </a:prstGeom>
          <a:solidFill>
            <a:srgbClr val="AFC651">
              <a:alpha val="90000"/>
            </a:srgbClr>
          </a:solidFill>
          <a:ln w="9525" cap="flat" cmpd="sng" algn="ctr">
            <a:solidFill>
              <a:srgbClr val="808080">
                <a:alpha val="50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</a:rPr>
              <a:t>Accepting creates draft proposal</a:t>
            </a:r>
          </a:p>
        </p:txBody>
      </p:sp>
    </p:spTree>
    <p:extLst>
      <p:ext uri="{BB962C8B-B14F-4D97-AF65-F5344CB8AC3E}">
        <p14:creationId xmlns:p14="http://schemas.microsoft.com/office/powerpoint/2010/main" val="9289374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2563" y="795338"/>
            <a:ext cx="6238875" cy="526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612" y="1556792"/>
            <a:ext cx="2693987" cy="1700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12774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626616"/>
            <a:ext cx="6619875" cy="360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0" y="3717032"/>
            <a:ext cx="3462337" cy="169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46701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0"/>
            <a:ext cx="9105900" cy="783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07734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8" y="0"/>
            <a:ext cx="8963025" cy="780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83072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" y="0"/>
            <a:ext cx="9086850" cy="778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63882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523875"/>
            <a:ext cx="8991600" cy="581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ight Arrow Callout 4"/>
          <p:cNvSpPr/>
          <p:nvPr/>
        </p:nvSpPr>
        <p:spPr>
          <a:xfrm>
            <a:off x="5940152" y="5445224"/>
            <a:ext cx="2448272" cy="684076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74407"/>
            </a:avLst>
          </a:prstGeom>
          <a:solidFill>
            <a:srgbClr val="AFC651">
              <a:alpha val="90000"/>
            </a:srgbClr>
          </a:solidFill>
          <a:ln w="9525" cap="flat" cmpd="sng" algn="ctr">
            <a:solidFill>
              <a:srgbClr val="808080">
                <a:alpha val="50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</a:rPr>
              <a:t>Edit or Delete</a:t>
            </a:r>
          </a:p>
        </p:txBody>
      </p:sp>
    </p:spTree>
    <p:extLst>
      <p:ext uri="{BB962C8B-B14F-4D97-AF65-F5344CB8AC3E}">
        <p14:creationId xmlns:p14="http://schemas.microsoft.com/office/powerpoint/2010/main" val="39897170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8" y="0"/>
            <a:ext cx="9077325" cy="768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ight Arrow Callout 4"/>
          <p:cNvSpPr/>
          <p:nvPr/>
        </p:nvSpPr>
        <p:spPr>
          <a:xfrm>
            <a:off x="2098381" y="2708920"/>
            <a:ext cx="2448272" cy="684076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74407"/>
            </a:avLst>
          </a:prstGeom>
          <a:solidFill>
            <a:srgbClr val="AFC651">
              <a:alpha val="90000"/>
            </a:srgbClr>
          </a:solidFill>
          <a:ln w="9525" cap="flat" cmpd="sng" algn="ctr">
            <a:solidFill>
              <a:srgbClr val="808080">
                <a:alpha val="50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35091341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1288" y="995363"/>
            <a:ext cx="3781425" cy="486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-238125"/>
            <a:ext cx="5791200" cy="733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82428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Part A or administrative part</a:t>
            </a:r>
            <a:endParaRPr lang="en-GB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 algn="l">
              <a:spcBef>
                <a:spcPts val="2400"/>
              </a:spcBef>
              <a:buFont typeface="Arial" pitchFamily="34" charset="0"/>
              <a:buChar char="•"/>
            </a:pPr>
            <a:r>
              <a:rPr lang="en-GB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Administrative information for each partner</a:t>
            </a:r>
          </a:p>
          <a:p>
            <a:pPr marL="342900" indent="-342900" algn="l">
              <a:spcBef>
                <a:spcPts val="2400"/>
              </a:spcBef>
              <a:buFont typeface="Arial" pitchFamily="34" charset="0"/>
              <a:buChar char="•"/>
            </a:pPr>
            <a:r>
              <a:rPr lang="en-GB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Statements to be </a:t>
            </a:r>
            <a:r>
              <a:rPr lang="en-GB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accepted e.g</a:t>
            </a:r>
            <a:r>
              <a:rPr lang="en-GB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 on exclusion </a:t>
            </a:r>
            <a:r>
              <a:rPr lang="en-GB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criteria, operational </a:t>
            </a:r>
            <a:r>
              <a:rPr lang="en-GB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capacity, </a:t>
            </a:r>
            <a:r>
              <a:rPr lang="en-GB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financial </a:t>
            </a:r>
            <a:r>
              <a:rPr lang="en-GB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viability, etc.</a:t>
            </a:r>
            <a:endParaRPr lang="en-GB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 algn="l">
              <a:spcBef>
                <a:spcPts val="2400"/>
              </a:spcBef>
              <a:buFont typeface="Arial" pitchFamily="34" charset="0"/>
              <a:buChar char="•"/>
            </a:pPr>
            <a:r>
              <a:rPr lang="en-GB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Overview budget per partner – need to establish this before filling part A!</a:t>
            </a:r>
          </a:p>
          <a:p>
            <a:pPr marL="342900" indent="-342900" algn="l">
              <a:buFont typeface="Arial" pitchFamily="34" charset="0"/>
              <a:buChar char="•"/>
            </a:pPr>
            <a:endParaRPr lang="en-GB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32975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Part B or Technical Part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 algn="l">
              <a:spcBef>
                <a:spcPts val="2400"/>
              </a:spcBef>
              <a:buFont typeface="Arial" pitchFamily="34" charset="0"/>
              <a:buChar char="•"/>
            </a:pPr>
            <a:r>
              <a:rPr lang="en-GB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80 </a:t>
            </a:r>
            <a:r>
              <a:rPr lang="en-GB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pages – free text &amp; tables &amp; </a:t>
            </a:r>
            <a:r>
              <a:rPr lang="en-GB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charts</a:t>
            </a:r>
            <a:endParaRPr lang="en-GB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 algn="l">
              <a:spcBef>
                <a:spcPts val="2400"/>
              </a:spcBef>
              <a:buFont typeface="Arial" pitchFamily="34" charset="0"/>
              <a:buChar char="•"/>
            </a:pPr>
            <a:r>
              <a:rPr lang="en-GB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50 pages for the technical </a:t>
            </a:r>
            <a:r>
              <a:rPr lang="en-GB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description</a:t>
            </a:r>
            <a:endParaRPr lang="en-GB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 algn="l">
              <a:spcBef>
                <a:spcPts val="2400"/>
              </a:spcBef>
              <a:buFont typeface="Arial" pitchFamily="34" charset="0"/>
              <a:buChar char="•"/>
            </a:pPr>
            <a:r>
              <a:rPr lang="en-GB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30 pages for the budget </a:t>
            </a:r>
            <a:r>
              <a:rPr lang="en-GB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tables</a:t>
            </a:r>
            <a:endParaRPr lang="en-GB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 algn="l">
              <a:spcBef>
                <a:spcPts val="2400"/>
              </a:spcBef>
              <a:buFont typeface="Arial" pitchFamily="34" charset="0"/>
              <a:buChar char="•"/>
            </a:pPr>
            <a:r>
              <a:rPr lang="en-GB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One table per partner</a:t>
            </a:r>
          </a:p>
          <a:p>
            <a:pPr marL="342900" indent="-342900" algn="l">
              <a:spcBef>
                <a:spcPts val="2400"/>
              </a:spcBef>
              <a:buFont typeface="Arial" pitchFamily="34" charset="0"/>
              <a:buChar char="•"/>
            </a:pPr>
            <a:r>
              <a:rPr lang="en-GB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Overview table with person months per deliverable</a:t>
            </a:r>
          </a:p>
          <a:p>
            <a:pPr marL="342900" indent="-342900" algn="l">
              <a:buFont typeface="Arial" pitchFamily="34" charset="0"/>
              <a:buChar char="•"/>
            </a:pPr>
            <a:endParaRPr lang="en-GB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69874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Key elements for a good proposal</a:t>
            </a:r>
            <a:endParaRPr lang="en-US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 algn="l">
              <a:spcBef>
                <a:spcPts val="2400"/>
              </a:spcBef>
              <a:buFont typeface="Arial" pitchFamily="34" charset="0"/>
              <a:buChar char="•"/>
            </a:pPr>
            <a:r>
              <a:rPr lang="en-GB" sz="24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Completeness: </a:t>
            </a:r>
            <a:r>
              <a:rPr lang="en-GB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check that your intended proposal includes all relevant information. </a:t>
            </a:r>
            <a:endParaRPr lang="en-GB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 algn="l">
              <a:spcBef>
                <a:spcPts val="2400"/>
              </a:spcBef>
              <a:buFont typeface="Arial" pitchFamily="34" charset="0"/>
              <a:buChar char="•"/>
            </a:pPr>
            <a:r>
              <a:rPr lang="en-GB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Follow </a:t>
            </a:r>
            <a:r>
              <a:rPr lang="en-GB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closely the format of the template of Part B and ensure that all the requested information is uploaded. </a:t>
            </a:r>
            <a:endParaRPr lang="en-GB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 algn="l">
              <a:spcBef>
                <a:spcPts val="2400"/>
              </a:spcBef>
              <a:buFont typeface="Arial" pitchFamily="34" charset="0"/>
              <a:buChar char="•"/>
            </a:pPr>
            <a:r>
              <a:rPr lang="en-GB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A</a:t>
            </a:r>
            <a:r>
              <a:rPr lang="en-GB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void </a:t>
            </a:r>
            <a:r>
              <a:rPr lang="en-GB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mixing quality with </a:t>
            </a:r>
            <a:r>
              <a:rPr lang="en-GB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quantity: </a:t>
            </a:r>
            <a:r>
              <a:rPr lang="en-GB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it is not about the number of pages. </a:t>
            </a:r>
          </a:p>
        </p:txBody>
      </p:sp>
    </p:spTree>
    <p:extLst>
      <p:ext uri="{BB962C8B-B14F-4D97-AF65-F5344CB8AC3E}">
        <p14:creationId xmlns:p14="http://schemas.microsoft.com/office/powerpoint/2010/main" val="10349800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Key elements for a good proposal</a:t>
            </a:r>
            <a:endParaRPr lang="en-GB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 algn="l">
              <a:spcBef>
                <a:spcPts val="2400"/>
              </a:spcBef>
              <a:buFont typeface="Arial" pitchFamily="34" charset="0"/>
              <a:buChar char="•"/>
            </a:pPr>
            <a:r>
              <a:rPr lang="en-GB" sz="24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Management </a:t>
            </a:r>
            <a:r>
              <a:rPr lang="en-GB" sz="24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quality: </a:t>
            </a:r>
            <a:r>
              <a:rPr lang="en-GB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clearly indicate the ability for high-quality management adapted to the scope of the intended activities of the organisation. Good financial management is a key component of management quality and adequacy between activities and requested budget is important.</a:t>
            </a:r>
          </a:p>
          <a:p>
            <a:pPr marL="342900" indent="-342900" algn="l">
              <a:buFont typeface="Arial" pitchFamily="34" charset="0"/>
              <a:buChar char="•"/>
            </a:pPr>
            <a:endParaRPr lang="en-GB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93187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Key elements for a good proposal</a:t>
            </a:r>
            <a:endParaRPr lang="en-GB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 algn="l">
              <a:spcBef>
                <a:spcPts val="2400"/>
              </a:spcBef>
              <a:buFont typeface="Arial" pitchFamily="34" charset="0"/>
              <a:buChar char="•"/>
            </a:pPr>
            <a:r>
              <a:rPr lang="en-GB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Orientation </a:t>
            </a:r>
            <a:r>
              <a:rPr lang="en-GB" sz="20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towards results and impact</a:t>
            </a:r>
            <a:r>
              <a:rPr lang="en-GB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: good proposals clearly show the results that will be achieved, and how the participants intend to disseminate and/or use these results. </a:t>
            </a:r>
            <a:endParaRPr lang="en-GB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 algn="l">
              <a:spcBef>
                <a:spcPts val="2400"/>
              </a:spcBef>
              <a:buFont typeface="Arial" pitchFamily="34" charset="0"/>
              <a:buChar char="•"/>
            </a:pPr>
            <a:r>
              <a:rPr lang="en-GB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Good </a:t>
            </a:r>
            <a:r>
              <a:rPr lang="en-GB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proposals include a sound and credible evaluation plan, not only focusing on process evaluation, but looking in particular at outcomes</a:t>
            </a:r>
            <a:r>
              <a:rPr lang="en-GB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</a:p>
          <a:p>
            <a:pPr marL="342900" indent="-342900" algn="l">
              <a:spcBef>
                <a:spcPts val="2400"/>
              </a:spcBef>
              <a:buFont typeface="Arial" pitchFamily="34" charset="0"/>
              <a:buChar char="•"/>
            </a:pPr>
            <a:r>
              <a:rPr lang="fr-BE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Includes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work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packages </a:t>
            </a:r>
            <a:r>
              <a:rPr lang="fr-BE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that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tackle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policies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and national </a:t>
            </a:r>
            <a:r>
              <a:rPr lang="fr-BE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implementation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! </a:t>
            </a:r>
            <a:endParaRPr lang="en-GB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20906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" y="0"/>
            <a:ext cx="9086850" cy="718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ight Arrow Callout 4"/>
          <p:cNvSpPr/>
          <p:nvPr/>
        </p:nvSpPr>
        <p:spPr>
          <a:xfrm>
            <a:off x="611560" y="4437112"/>
            <a:ext cx="2448272" cy="684076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74407"/>
            </a:avLst>
          </a:prstGeom>
          <a:solidFill>
            <a:srgbClr val="AFC651">
              <a:alpha val="90000"/>
            </a:srgbClr>
          </a:solidFill>
          <a:ln w="9525" cap="flat" cmpd="sng" algn="ctr">
            <a:solidFill>
              <a:srgbClr val="808080">
                <a:alpha val="50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</a:rPr>
              <a:t>Upload Part B</a:t>
            </a:r>
          </a:p>
        </p:txBody>
      </p:sp>
    </p:spTree>
    <p:extLst>
      <p:ext uri="{BB962C8B-B14F-4D97-AF65-F5344CB8AC3E}">
        <p14:creationId xmlns:p14="http://schemas.microsoft.com/office/powerpoint/2010/main" val="16384532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Electronic Grant preparation</a:t>
            </a:r>
            <a:endParaRPr lang="en-GB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 algn="l">
              <a:spcBef>
                <a:spcPts val="1800"/>
              </a:spcBef>
              <a:buFont typeface="Arial" pitchFamily="34" charset="0"/>
              <a:buChar char="•"/>
            </a:pPr>
            <a:r>
              <a:rPr lang="en-GB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Grant preparation online </a:t>
            </a:r>
            <a:r>
              <a:rPr lang="en-GB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("back &amp; forth" </a:t>
            </a:r>
            <a:r>
              <a:rPr lang="en-GB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principle between </a:t>
            </a:r>
            <a:r>
              <a:rPr lang="en-GB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Agency </a:t>
            </a:r>
            <a:r>
              <a:rPr lang="en-GB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and beneficiaries</a:t>
            </a:r>
            <a:r>
              <a:rPr lang="en-GB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).</a:t>
            </a:r>
            <a:endParaRPr lang="en-GB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 algn="l">
              <a:spcBef>
                <a:spcPts val="1800"/>
              </a:spcBef>
              <a:buFont typeface="Arial" pitchFamily="34" charset="0"/>
              <a:buChar char="•"/>
            </a:pPr>
            <a:r>
              <a:rPr lang="en-GB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Electronic signature by LEAR </a:t>
            </a:r>
            <a:r>
              <a:rPr lang="en-GB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(Legal Entity Authorised Representative</a:t>
            </a:r>
            <a:r>
              <a:rPr lang="en-GB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) – no paper copies of grant </a:t>
            </a:r>
            <a:r>
              <a:rPr lang="en-GB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agreement.</a:t>
            </a:r>
            <a:endParaRPr lang="en-GB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 algn="l">
              <a:spcBef>
                <a:spcPts val="1800"/>
              </a:spcBef>
              <a:buFont typeface="Arial" pitchFamily="34" charset="0"/>
              <a:buChar char="•"/>
            </a:pPr>
            <a:r>
              <a:rPr lang="en-GB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Partners join the agreement after </a:t>
            </a:r>
            <a:r>
              <a:rPr lang="en-GB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signature. </a:t>
            </a:r>
            <a:endParaRPr lang="en-GB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 algn="l">
              <a:spcBef>
                <a:spcPts val="1800"/>
              </a:spcBef>
              <a:buFont typeface="Arial" pitchFamily="34" charset="0"/>
              <a:buChar char="•"/>
            </a:pPr>
            <a:r>
              <a:rPr lang="en-GB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Monitoring and reporting online:</a:t>
            </a:r>
            <a:br>
              <a:rPr lang="en-GB" sz="24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en-GB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Deliverables, Payment requests, Reports, etc. </a:t>
            </a:r>
          </a:p>
        </p:txBody>
      </p:sp>
    </p:spTree>
    <p:extLst>
      <p:ext uri="{BB962C8B-B14F-4D97-AF65-F5344CB8AC3E}">
        <p14:creationId xmlns:p14="http://schemas.microsoft.com/office/powerpoint/2010/main" val="35988942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996952"/>
            <a:ext cx="8229600" cy="720080"/>
          </a:xfrm>
        </p:spPr>
        <p:txBody>
          <a:bodyPr/>
          <a:lstStyle/>
          <a:p>
            <a:pPr algn="ctr"/>
            <a:r>
              <a:rPr lang="en-GB" sz="4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Thank you very much for your attention!</a:t>
            </a:r>
            <a:br>
              <a:rPr lang="en-GB" sz="4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GB" sz="4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en-GB" sz="4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endParaRPr lang="en-GB" sz="4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221088"/>
            <a:ext cx="8229600" cy="648072"/>
          </a:xfrm>
        </p:spPr>
        <p:txBody>
          <a:bodyPr/>
          <a:lstStyle/>
          <a:p>
            <a:pPr algn="ctr"/>
            <a:r>
              <a:rPr lang="en-GB" sz="4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Any questions?</a:t>
            </a:r>
          </a:p>
          <a:p>
            <a:pPr algn="ctr"/>
            <a:endParaRPr lang="fr-BE" sz="4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BE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hlinkClick r:id="rId2"/>
              </a:rPr>
              <a:t>http://ec.europa.eu/chafea/health</a:t>
            </a:r>
            <a:r>
              <a:rPr lang="fr-BE"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hlinkClick r:id="rId2"/>
              </a:rPr>
              <a:t>/</a:t>
            </a:r>
            <a:r>
              <a:rPr lang="fr-BE" sz="200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hlinkClick r:id="rId2"/>
              </a:rPr>
              <a:t>index.html</a:t>
            </a:r>
            <a:r>
              <a:rPr lang="fr-BE" sz="200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endParaRPr lang="fr-BE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en-GB" sz="4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79069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133176"/>
        </a:solidFill>
        <a:ln>
          <a:solidFill>
            <a:srgbClr val="133176"/>
          </a:solidFill>
        </a:ln>
      </a:spPr>
      <a:bodyPr anchor="ctr"/>
      <a:lstStyle>
        <a:defPPr algn="ctr" defTabSz="457200" fontAlgn="auto">
          <a:spcBef>
            <a:spcPts val="0"/>
          </a:spcBef>
          <a:spcAft>
            <a:spcPts val="0"/>
          </a:spcAft>
          <a:defRPr sz="1800" b="0"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3175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7600" b="1" i="0" u="none" strike="noStrike" cap="none" normalizeH="0" baseline="0" smtClean="0">
            <a:ln>
              <a:noFill/>
            </a:ln>
            <a:solidFill>
              <a:srgbClr val="FFD624"/>
            </a:solidFill>
            <a:effectLst/>
            <a:latin typeface="Verdana" pitchFamily="34" charset="0"/>
          </a:defRPr>
        </a:defPPr>
      </a:lstStyle>
    </a:lnDef>
    <a:txDef>
      <a:spPr>
        <a:noFill/>
      </a:spPr>
      <a:bodyPr wrap="none" rtlCol="0">
        <a:spAutoFit/>
      </a:bodyPr>
      <a:lstStyle>
        <a:defPPr>
          <a:defRPr sz="2400" b="0" dirty="0" err="1" smtClean="0">
            <a:solidFill>
              <a:srgbClr val="0F5494"/>
            </a:solidFill>
          </a:defRPr>
        </a:defPPr>
      </a:lstStyle>
    </a:tx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3886</TotalTime>
  <Words>630</Words>
  <Application>Microsoft Macintosh PowerPoint</Application>
  <PresentationFormat>On-screen Show (4:3)</PresentationFormat>
  <Paragraphs>73</Paragraphs>
  <Slides>28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Default Design</vt:lpstr>
      <vt:lpstr>PowerPoint Presentation</vt:lpstr>
      <vt:lpstr>PowerPoint Presentation</vt:lpstr>
      <vt:lpstr> New system = new terminology </vt:lpstr>
      <vt:lpstr> New system = new terminology </vt:lpstr>
      <vt:lpstr> How will it work! </vt:lpstr>
      <vt:lpstr>PowerPoint Presentation</vt:lpstr>
      <vt:lpstr>PowerPoint Presentation</vt:lpstr>
      <vt:lpstr> If your organisation is not in the system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Part A or administrative part</vt:lpstr>
      <vt:lpstr>Part B or Technical Part</vt:lpstr>
      <vt:lpstr>Key elements for a good proposal</vt:lpstr>
      <vt:lpstr>Key elements for a good proposal</vt:lpstr>
      <vt:lpstr>Key elements for a good proposal</vt:lpstr>
      <vt:lpstr>PowerPoint Presentation</vt:lpstr>
      <vt:lpstr>Electronic Grant preparation</vt:lpstr>
      <vt:lpstr>Thank you very much for your attention!  </vt:lpstr>
    </vt:vector>
  </TitlesOfParts>
  <Company>European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 Template Green Banner - 2014</dc:title>
  <dc:creator>turneem</dc:creator>
  <cp:lastModifiedBy>Sandrine Margetidis-Sigwalt</cp:lastModifiedBy>
  <cp:revision>250</cp:revision>
  <cp:lastPrinted>2014-11-06T14:12:21Z</cp:lastPrinted>
  <dcterms:created xsi:type="dcterms:W3CDTF">2011-10-28T10:25:18Z</dcterms:created>
  <dcterms:modified xsi:type="dcterms:W3CDTF">2016-04-21T06:30:23Z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0x0101000B51D29931885E4B830A1570EAFB918A</vt:lpwstr>
  </property>
  <property fmtid="{D5CDD505-2E9C-101B-9397-08002B2CF9AE}" pid="3" name="PublishingExpirationDate">
    <vt:lpwstr/>
  </property>
  <property fmtid="{D5CDD505-2E9C-101B-9397-08002B2CF9AE}" pid="4" name="PublishingStartDate">
    <vt:lpwstr/>
  </property>
</Properties>
</file>