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7" r:id="rId2"/>
    <p:sldId id="258" r:id="rId3"/>
    <p:sldId id="259" r:id="rId4"/>
    <p:sldId id="260" r:id="rId5"/>
    <p:sldId id="291" r:id="rId6"/>
    <p:sldId id="279" r:id="rId7"/>
    <p:sldId id="285" r:id="rId8"/>
    <p:sldId id="286" r:id="rId9"/>
    <p:sldId id="269" r:id="rId10"/>
    <p:sldId id="287" r:id="rId11"/>
    <p:sldId id="288" r:id="rId12"/>
    <p:sldId id="292" r:id="rId13"/>
    <p:sldId id="280" r:id="rId14"/>
    <p:sldId id="263" r:id="rId15"/>
    <p:sldId id="264" r:id="rId16"/>
    <p:sldId id="265" r:id="rId17"/>
    <p:sldId id="270" r:id="rId18"/>
    <p:sldId id="290" r:id="rId19"/>
    <p:sldId id="296" r:id="rId20"/>
    <p:sldId id="272" r:id="rId21"/>
    <p:sldId id="273" r:id="rId22"/>
    <p:sldId id="293" r:id="rId23"/>
    <p:sldId id="294" r:id="rId24"/>
    <p:sldId id="274" r:id="rId25"/>
    <p:sldId id="295" r:id="rId26"/>
    <p:sldId id="267" r:id="rId27"/>
    <p:sldId id="276" r:id="rId28"/>
    <p:sldId id="277" r:id="rId29"/>
    <p:sldId id="278" r:id="rId30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6" autoAdjust="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9E5C59-1604-4F4C-906E-FBFA5247F489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EF9615-EC04-4E9C-831B-3B999E57D84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https://pixabay.com/el/users/Kidaha-6465786/?tab=latest&amp;pagi=2</a:t>
            </a:r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0C154-D523-42DF-A93F-ED5AB436B5A8}" type="slidenum">
              <a:rPr lang="el-GR" smtClean="0"/>
              <a:pPr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Η σύγκρουση </a:t>
            </a:r>
            <a:r>
              <a:rPr lang="el-GR" b="1" dirty="0" smtClean="0"/>
              <a:t>με δύναμη </a:t>
            </a:r>
            <a:r>
              <a:rPr lang="el-GR" dirty="0" smtClean="0"/>
              <a:t>με ένα άλλο</a:t>
            </a:r>
            <a:r>
              <a:rPr lang="el-GR" baseline="0" dirty="0" smtClean="0"/>
              <a:t> άτομο, π.χ. στο παιχνίδι, στο ποδόσφαιρο, όταν τρέχουμε κλπ. μπορεί να έχει αποτέλεσμα τον τραυματισμό μας σε διάφορα μέρη του σώματος.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0C154-D523-42DF-A93F-ED5AB436B5A8}" type="slidenum">
              <a:rPr lang="el-GR" smtClean="0"/>
              <a:pPr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Δεν απομακρύνομαι από τους φίλους και τη δασκάλα μου.</a:t>
            </a:r>
            <a:r>
              <a:rPr lang="el-GR" baseline="0" dirty="0" smtClean="0"/>
              <a:t> Προσέχω μέρη όπου υπάρχει συγκεντρωμένο νερό π.χ. πηγάδια, λίμνες κ.λπ. Δεν πλησιάζω, ούτε αγγίζω αδέσποτα ζώα ή ζώα του δάσους.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0C154-D523-42DF-A93F-ED5AB436B5A8}" type="slidenum">
              <a:rPr lang="el-GR" smtClean="0"/>
              <a:pPr/>
              <a:t>19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err="1" smtClean="0"/>
              <a:t>Φθο</a:t>
            </a:r>
            <a:r>
              <a:rPr lang="el-GR" dirty="0" smtClean="0"/>
              <a:t>’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572F2-7734-43F1-85F3-094D3E06551E}" type="slidenum">
              <a:rPr lang="el-GR" smtClean="0"/>
              <a:pPr/>
              <a:t>21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745D9-3DAF-48DA-A100-2068C50485CF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0C2FB-2F91-40E6-A5E4-2141A19FD970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pixabay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4716016" y="1268760"/>
            <a:ext cx="4104456" cy="237626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dirty="0" smtClean="0"/>
              <a:t>Ατυχήματα!! Προσέχω να μην συμβούν…</a:t>
            </a:r>
            <a:endParaRPr lang="el-GR" dirty="0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31640" y="4293096"/>
            <a:ext cx="6400800" cy="115212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l-GR" b="1" dirty="0" smtClean="0">
                <a:solidFill>
                  <a:schemeClr val="bg2">
                    <a:lumMod val="90000"/>
                  </a:schemeClr>
                </a:solidFill>
              </a:rPr>
              <a:t>Για παιδιά της πρώτης, δευτέρας και τρίτης δημοτικού</a:t>
            </a:r>
            <a:endParaRPr lang="el-GR" b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18434" name="Picture 2" descr="Αγόρι, Κορίτσι, Χέρι-Χέρι, Παιδι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88"/>
            <a:ext cx="4810125" cy="3238501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323528" y="5657671"/>
            <a:ext cx="4680520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l-GR" b="1" dirty="0" smtClean="0"/>
              <a:t>Υπουργείο Υγείας</a:t>
            </a:r>
          </a:p>
          <a:p>
            <a:r>
              <a:rPr lang="el-GR" b="1" dirty="0" smtClean="0"/>
              <a:t>Ινστιτούτο Υγείας του Παιδιού</a:t>
            </a:r>
          </a:p>
          <a:p>
            <a:r>
              <a:rPr lang="el-GR" b="1" dirty="0" smtClean="0"/>
              <a:t>Δ/</a:t>
            </a:r>
            <a:r>
              <a:rPr lang="el-GR" b="1" dirty="0" err="1" smtClean="0"/>
              <a:t>νση </a:t>
            </a:r>
            <a:r>
              <a:rPr lang="el-GR" b="1" dirty="0" smtClean="0"/>
              <a:t>Κοινωνικής και Αναπτυξιακής Παιδιατρικής</a:t>
            </a:r>
            <a:endParaRPr lang="el-G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sz="3600" dirty="0" smtClean="0"/>
              <a:t>Τι είναι το ατύχημα;</a:t>
            </a:r>
            <a:endParaRPr lang="el-GR" sz="36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11960" y="1700808"/>
            <a:ext cx="4474840" cy="3600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sz="3000" b="1" dirty="0" smtClean="0">
                <a:solidFill>
                  <a:schemeClr val="accent3">
                    <a:lumMod val="75000"/>
                  </a:schemeClr>
                </a:solidFill>
              </a:rPr>
              <a:t>Ατύχημα</a:t>
            </a:r>
            <a:r>
              <a:rPr lang="el-GR" sz="3000" dirty="0" smtClean="0"/>
              <a:t> </a:t>
            </a:r>
            <a:r>
              <a:rPr lang="el-GR" sz="3000" dirty="0" smtClean="0">
                <a:solidFill>
                  <a:srgbClr val="002060"/>
                </a:solidFill>
              </a:rPr>
              <a:t>ονομάζεται ένα γεγονός που συμβαίνει ξαφνικά, χωρίς να το θέλουμε και συνήθως έχει σαν αποτέλεσμα τραυματισμό ή καταστροφή</a:t>
            </a:r>
            <a:r>
              <a:rPr lang="el-GR" dirty="0" smtClean="0">
                <a:solidFill>
                  <a:srgbClr val="002060"/>
                </a:solidFill>
              </a:rPr>
              <a:t>.</a:t>
            </a:r>
            <a:endParaRPr lang="en-US" dirty="0" smtClean="0">
              <a:solidFill>
                <a:srgbClr val="002060"/>
              </a:solidFill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53489" y="5805264"/>
            <a:ext cx="8890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Τα περισσότερα ατυχήματα μπορούμε να τα προλάβουμε</a:t>
            </a:r>
            <a:endParaRPr lang="el-GR" sz="2800" b="1" dirty="0">
              <a:solidFill>
                <a:srgbClr val="FF0000"/>
              </a:solidFill>
            </a:endParaRPr>
          </a:p>
        </p:txBody>
      </p:sp>
      <p:pic>
        <p:nvPicPr>
          <p:cNvPr id="38914" name="Picture 2" descr="Teddy, Αρκουδάκι, Ένωση, Άρρωστος, Stofftier, Βελτίωσ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3888432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l-GR" dirty="0" smtClean="0"/>
              <a:t>Δηλαδή τι μπορεί να συμβεί σε ένα ατύχημα;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700808"/>
            <a:ext cx="43204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dirty="0" smtClean="0">
                <a:solidFill>
                  <a:srgbClr val="002060"/>
                </a:solidFill>
              </a:rPr>
              <a:t>Σε ένα ατύχημα μπορεί να τραυματισθώ λιγότερο ή περισσότερο σοβαρά σε οποιοδήποτε σημείο του σώματος μου ή στο κεφάλι μου.</a:t>
            </a:r>
          </a:p>
          <a:p>
            <a:pPr>
              <a:buNone/>
            </a:pPr>
            <a:endParaRPr lang="el-GR" dirty="0" smtClean="0"/>
          </a:p>
          <a:p>
            <a:endParaRPr lang="el-GR" dirty="0" smtClean="0"/>
          </a:p>
          <a:p>
            <a:endParaRPr lang="el-GR" dirty="0" smtClean="0"/>
          </a:p>
          <a:p>
            <a:endParaRPr lang="el-GR" dirty="0" smtClean="0"/>
          </a:p>
          <a:p>
            <a:endParaRPr lang="el-GR" dirty="0"/>
          </a:p>
        </p:txBody>
      </p:sp>
      <p:pic>
        <p:nvPicPr>
          <p:cNvPr id="5" name="Picture 6" descr="Different kids being sick and getting hurt Free Vec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844824"/>
            <a:ext cx="3995738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l-GR" dirty="0" smtClean="0"/>
              <a:t>Πώς και που μπορώ να τραυματιστώ;</a:t>
            </a:r>
            <a:endParaRPr lang="el-GR" dirty="0"/>
          </a:p>
        </p:txBody>
      </p:sp>
      <p:pic>
        <p:nvPicPr>
          <p:cNvPr id="4" name="Picture 2" descr="Εκπαίδευση, Πίσω Στο Σχολείο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700808"/>
            <a:ext cx="6840760" cy="4608512"/>
          </a:xfrm>
          <a:prstGeom prst="rect">
            <a:avLst/>
          </a:prstGeom>
          <a:noFill/>
        </p:spPr>
      </p:pic>
      <p:sp>
        <p:nvSpPr>
          <p:cNvPr id="5" name="4 - TextBox"/>
          <p:cNvSpPr txBox="1"/>
          <p:nvPr/>
        </p:nvSpPr>
        <p:spPr>
          <a:xfrm>
            <a:off x="3419872" y="3573016"/>
            <a:ext cx="2448272" cy="126188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l-GR" sz="4800" dirty="0" smtClean="0"/>
          </a:p>
          <a:p>
            <a:pPr algn="ctr"/>
            <a:endParaRPr lang="el-GR" sz="1400" dirty="0" smtClean="0"/>
          </a:p>
          <a:p>
            <a:pPr algn="ctr"/>
            <a:endParaRPr lang="el-GR" sz="1400" dirty="0"/>
          </a:p>
        </p:txBody>
      </p:sp>
      <p:sp>
        <p:nvSpPr>
          <p:cNvPr id="8" name="7 - TextBox"/>
          <p:cNvSpPr txBox="1"/>
          <p:nvPr/>
        </p:nvSpPr>
        <p:spPr>
          <a:xfrm>
            <a:off x="3419872" y="3501009"/>
            <a:ext cx="237626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b="1" dirty="0" smtClean="0">
                <a:solidFill>
                  <a:schemeClr val="bg2"/>
                </a:solidFill>
              </a:rPr>
              <a:t>Στο σπίτι…</a:t>
            </a:r>
          </a:p>
          <a:p>
            <a:r>
              <a:rPr lang="el-GR" sz="2600" b="1" dirty="0" smtClean="0">
                <a:solidFill>
                  <a:schemeClr val="bg2"/>
                </a:solidFill>
              </a:rPr>
              <a:t>Στο σχολείο…</a:t>
            </a:r>
          </a:p>
          <a:p>
            <a:r>
              <a:rPr lang="el-GR" sz="2600" b="1" dirty="0" smtClean="0">
                <a:solidFill>
                  <a:schemeClr val="bg2"/>
                </a:solidFill>
              </a:rPr>
              <a:t>Στο δρόμο…</a:t>
            </a:r>
          </a:p>
          <a:p>
            <a:endParaRPr lang="el-GR" sz="2800" b="1" dirty="0" smtClean="0">
              <a:solidFill>
                <a:schemeClr val="bg2"/>
              </a:solidFill>
            </a:endParaRPr>
          </a:p>
        </p:txBody>
      </p:sp>
      <p:sp>
        <p:nvSpPr>
          <p:cNvPr id="10" name="9 - TextBox"/>
          <p:cNvSpPr txBox="1"/>
          <p:nvPr/>
        </p:nvSpPr>
        <p:spPr>
          <a:xfrm rot="18550456">
            <a:off x="-82076" y="2419743"/>
            <a:ext cx="2545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rgbClr val="FF0000"/>
                </a:solidFill>
              </a:rPr>
              <a:t>Οπουδήποτε</a:t>
            </a:r>
            <a:endParaRPr lang="el-GR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39552" y="1268760"/>
            <a:ext cx="8147248" cy="4032449"/>
          </a:xfrm>
        </p:spPr>
        <p:txBody>
          <a:bodyPr>
            <a:norm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Να μην καώ από την φωτιά ή τα καυτά υγρά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πέσω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γλιστρήσω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 Να μην φάω ή πιω κάτι ακατάλληλο και πάθω δηλητηρίαση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κοπώ  </a:t>
            </a:r>
          </a:p>
          <a:p>
            <a:r>
              <a:rPr lang="el-GR" sz="2800" dirty="0" smtClean="0">
                <a:solidFill>
                  <a:srgbClr val="002060"/>
                </a:solidFill>
              </a:rPr>
              <a:t>Να μην παίζω κοντά ή μέσα σε μεγάλες ποσότητες νερού</a:t>
            </a:r>
          </a:p>
          <a:p>
            <a:endParaRPr lang="el-GR" b="1" dirty="0" smtClean="0">
              <a:solidFill>
                <a:schemeClr val="accent3"/>
              </a:solidFill>
            </a:endParaRP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/>
          </a:p>
        </p:txBody>
      </p:sp>
      <p:sp>
        <p:nvSpPr>
          <p:cNvPr id="6" name="5 - Επεξήγηση με επάνω βέλος"/>
          <p:cNvSpPr/>
          <p:nvPr/>
        </p:nvSpPr>
        <p:spPr>
          <a:xfrm>
            <a:off x="2555776" y="4725144"/>
            <a:ext cx="4464496" cy="1778496"/>
          </a:xfrm>
          <a:prstGeom prst="up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b="1" dirty="0" smtClean="0">
                <a:solidFill>
                  <a:srgbClr val="002060"/>
                </a:solidFill>
              </a:rPr>
              <a:t>Πως μπορεί να συμβούν αυτά;</a:t>
            </a:r>
          </a:p>
          <a:p>
            <a:pPr algn="ctr"/>
            <a:r>
              <a:rPr lang="el-GR" sz="2400" b="1" dirty="0" smtClean="0">
                <a:solidFill>
                  <a:srgbClr val="002060"/>
                </a:solidFill>
              </a:rPr>
              <a:t>Ας το σκεφτούμε…</a:t>
            </a:r>
            <a:endParaRPr lang="el-GR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00201"/>
            <a:ext cx="5050904" cy="12527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accent3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καώ από την φωτιά ή τα καυτά υγρά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/>
          </a:p>
        </p:txBody>
      </p:sp>
      <p:pic>
        <p:nvPicPr>
          <p:cNvPr id="9218" name="Picture 2" descr="ÎÎ»Î±ÏÏÏÏÎµÏÎ¿, ÎÎ³ÎºÎ±ÏÎ¼Î±, Î¦ÏÏ, ÎÎµÏÏÏ, Zippo, ÎÎµÏÎ¼ÏÏÎ·ÏÎ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628800"/>
            <a:ext cx="2664296" cy="3240360"/>
          </a:xfrm>
          <a:prstGeom prst="rect">
            <a:avLst/>
          </a:prstGeom>
          <a:noFill/>
        </p:spPr>
      </p:pic>
      <p:pic>
        <p:nvPicPr>
          <p:cNvPr id="9220" name="Picture 4" descr="Î ÏÏÎ¯, ÎÎ±ÏÎ­, ÎÏÏÎµÎ»Î»Î¿, Î Î¿ÏÏ, Î¤ÏÎ±ÏÎ­Î¶Î¹, Î ÏÏÎ¹Î½Ï, Cafe, ÎÎ¿ÏÏÎ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068960"/>
            <a:ext cx="4536504" cy="3339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51520" y="1988840"/>
            <a:ext cx="3322712" cy="2260848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chemeClr val="accent3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πέσω από ύψος…</a:t>
            </a:r>
          </a:p>
          <a:p>
            <a:pPr>
              <a:buNone/>
            </a:pPr>
            <a:r>
              <a:rPr lang="en-US" b="1" dirty="0" smtClean="0">
                <a:solidFill>
                  <a:srgbClr val="002060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γλιστρήσω…  </a:t>
            </a:r>
            <a:endParaRPr lang="el-GR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ÎÎ¿ÏÎºÎ»Î±, ÎÏÏÏÏÏÎ¿Ï, Î¤ÏÎ±ÏÎ¼Î±ÏÎ¯ÎµÏ, Î ÏÏÎµÏÏ, ÎÎ½ÏÏÎ·, ÎÏÏÎ·Î¼Î­Î½Î¿Ï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700808"/>
            <a:ext cx="4895528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51520" y="1628800"/>
            <a:ext cx="3610744" cy="4525963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/>
                </a:solidFill>
              </a:rPr>
              <a:t>	</a:t>
            </a:r>
            <a:r>
              <a:rPr lang="el-GR" b="1" dirty="0" smtClean="0">
                <a:solidFill>
                  <a:srgbClr val="002060"/>
                </a:solidFill>
              </a:rPr>
              <a:t>Να μην φάω ή πιω κάτι ακατάλληλο και πάθω δηλητηρίαση</a:t>
            </a:r>
            <a:endParaRPr lang="el-GR" b="1" dirty="0">
              <a:solidFill>
                <a:srgbClr val="002060"/>
              </a:solidFill>
            </a:endParaRPr>
          </a:p>
        </p:txBody>
      </p:sp>
      <p:pic>
        <p:nvPicPr>
          <p:cNvPr id="4" name="Picture 2" descr="https://cdn.pixabay.com/photo/2017/09/29/12/37/blackboard-2798946__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484784"/>
            <a:ext cx="5184576" cy="5184576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3923928" y="249289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l-GR" sz="2800" b="1" dirty="0" smtClean="0">
                <a:solidFill>
                  <a:schemeClr val="bg2"/>
                </a:solidFill>
              </a:rPr>
              <a:t>Δεν τρώω ή πίνω κάτι </a:t>
            </a:r>
          </a:p>
          <a:p>
            <a:pPr algn="ctr"/>
            <a:r>
              <a:rPr lang="el-GR" sz="2800" b="1" dirty="0" smtClean="0">
                <a:solidFill>
                  <a:schemeClr val="bg2"/>
                </a:solidFill>
              </a:rPr>
              <a:t>αν δεν είναι απόλυτα σίγουρο</a:t>
            </a:r>
          </a:p>
          <a:p>
            <a:pPr algn="ctr"/>
            <a:r>
              <a:rPr lang="el-GR" sz="2800" b="1" dirty="0" smtClean="0">
                <a:solidFill>
                  <a:schemeClr val="bg2"/>
                </a:solidFill>
              </a:rPr>
              <a:t> ότι είναι ασφαλές</a:t>
            </a:r>
            <a:endParaRPr lang="el-GR" sz="28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cdn.pixabay.com/photo/2017/09/29/12/37/blackboard-2798946__3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7992888" cy="6858000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1187624" y="1340768"/>
            <a:ext cx="73981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chemeClr val="bg2"/>
                </a:solidFill>
              </a:rPr>
              <a:t>Στο σπίτι, στην εξοχή, στις αποθήκες  υπάρχουν ουσίες, </a:t>
            </a:r>
          </a:p>
          <a:p>
            <a:pPr algn="ctr"/>
            <a:r>
              <a:rPr lang="el-GR" sz="3200" b="1" dirty="0" smtClean="0">
                <a:solidFill>
                  <a:schemeClr val="bg2"/>
                </a:solidFill>
              </a:rPr>
              <a:t>που δεν  πρέπει να τις βάλουμε </a:t>
            </a:r>
          </a:p>
          <a:p>
            <a:pPr algn="ctr"/>
            <a:r>
              <a:rPr lang="el-GR" sz="3200" b="1" dirty="0" smtClean="0">
                <a:solidFill>
                  <a:schemeClr val="bg2"/>
                </a:solidFill>
              </a:rPr>
              <a:t>στο στόμα μας….</a:t>
            </a:r>
          </a:p>
          <a:p>
            <a:pPr algn="ctr"/>
            <a:endParaRPr lang="el-GR" sz="3200" b="1" dirty="0">
              <a:solidFill>
                <a:schemeClr val="bg2"/>
              </a:solidFill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2627784" y="6027003"/>
            <a:ext cx="39531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4800" b="1" dirty="0" smtClean="0">
                <a:solidFill>
                  <a:srgbClr val="FF0000"/>
                </a:solidFill>
              </a:rPr>
              <a:t>Δηλητηρίαση! </a:t>
            </a:r>
            <a:endParaRPr lang="el-GR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600200"/>
            <a:ext cx="3034680" cy="4525963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rgbClr val="002060"/>
                </a:solidFill>
              </a:rPr>
              <a:t>Να μην κοπώ ή τρυπηθώ</a:t>
            </a:r>
            <a:endParaRPr lang="el-GR" b="1" dirty="0">
              <a:solidFill>
                <a:srgbClr val="002060"/>
              </a:solidFill>
            </a:endParaRPr>
          </a:p>
        </p:txBody>
      </p:sp>
      <p:pic>
        <p:nvPicPr>
          <p:cNvPr id="7" name="Picture 2" descr="Ψαλίδι, Χαρτικά, Περικοπή, Εικονογράφηση, Τα Παιδι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645024"/>
            <a:ext cx="2376264" cy="2592288"/>
          </a:xfrm>
          <a:prstGeom prst="rect">
            <a:avLst/>
          </a:prstGeom>
          <a:noFill/>
        </p:spPr>
      </p:pic>
      <p:pic>
        <p:nvPicPr>
          <p:cNvPr id="8" name="Picture 4" descr="Κορίτσια, Συνομιλία, Επικοινωνία, Κουβέντα, Ευτυχισμέν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628800"/>
            <a:ext cx="4968552" cy="4392487"/>
          </a:xfrm>
          <a:prstGeom prst="rect">
            <a:avLst/>
          </a:prstGeom>
          <a:noFill/>
        </p:spPr>
      </p:pic>
      <p:sp>
        <p:nvSpPr>
          <p:cNvPr id="9" name="8 - TextBox"/>
          <p:cNvSpPr txBox="1"/>
          <p:nvPr/>
        </p:nvSpPr>
        <p:spPr>
          <a:xfrm>
            <a:off x="5148064" y="2420888"/>
            <a:ext cx="19187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b="1" dirty="0" smtClean="0">
                <a:solidFill>
                  <a:srgbClr val="FF0000"/>
                </a:solidFill>
              </a:rPr>
              <a:t>Προσέχω!!</a:t>
            </a:r>
          </a:p>
          <a:p>
            <a:pPr algn="ctr"/>
            <a:r>
              <a:rPr lang="el-GR" sz="2400" b="1" dirty="0" smtClean="0"/>
              <a:t>Κοφτερά ή μυτερά </a:t>
            </a:r>
          </a:p>
          <a:p>
            <a:pPr algn="ctr"/>
            <a:r>
              <a:rPr lang="el-GR" sz="2400" b="1" dirty="0" smtClean="0"/>
              <a:t>αντικείμενα</a:t>
            </a:r>
            <a:endParaRPr lang="el-G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σπίτι;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79512" y="1628800"/>
            <a:ext cx="3647256" cy="4525963"/>
          </a:xfrm>
        </p:spPr>
        <p:txBody>
          <a:bodyPr/>
          <a:lstStyle/>
          <a:p>
            <a:pPr>
              <a:buNone/>
            </a:pPr>
            <a:r>
              <a:rPr lang="el-GR" b="1" dirty="0" smtClean="0">
                <a:solidFill>
                  <a:schemeClr val="accent3"/>
                </a:solidFill>
              </a:rPr>
              <a:t>	</a:t>
            </a:r>
            <a:r>
              <a:rPr lang="el-GR" dirty="0" smtClean="0">
                <a:solidFill>
                  <a:srgbClr val="002060"/>
                </a:solidFill>
              </a:rPr>
              <a:t>Προσέχω το νερό στη μπανιέρα ή όπου αλλού υπάρχει συγκεντρωμένο….</a:t>
            </a:r>
            <a:endParaRPr lang="el-GR" dirty="0">
              <a:solidFill>
                <a:srgbClr val="002060"/>
              </a:solidFill>
            </a:endParaRPr>
          </a:p>
        </p:txBody>
      </p:sp>
      <p:pic>
        <p:nvPicPr>
          <p:cNvPr id="3076" name="Picture 4" descr="ÎÏÎ±Î½Î¹Î­ÏÎ±, Î¦ÏÏÎ±Î»Î¯Î´ÎµÏ, Î¡Î¿Î¶, ÎÎ·Î»ÏÎºÎ®, ÎÎµÏÏ Î¤Î¿Ï ÎÏÎ¬Î½Î¹Î¿Ï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484784"/>
            <a:ext cx="5194970" cy="4752528"/>
          </a:xfrm>
          <a:prstGeom prst="rect">
            <a:avLst/>
          </a:prstGeom>
          <a:noFill/>
        </p:spPr>
      </p:pic>
      <p:sp>
        <p:nvSpPr>
          <p:cNvPr id="5" name="4 - Επεξήγηση με επάνω βέλος"/>
          <p:cNvSpPr/>
          <p:nvPr/>
        </p:nvSpPr>
        <p:spPr>
          <a:xfrm>
            <a:off x="467544" y="4221088"/>
            <a:ext cx="3168352" cy="1706488"/>
          </a:xfrm>
          <a:prstGeom prst="up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b="1" dirty="0" smtClean="0">
                <a:solidFill>
                  <a:srgbClr val="002060"/>
                </a:solidFill>
              </a:rPr>
              <a:t>Τι  άλλο μπορεί να συμβεί με το νερό της μπανιέρας; </a:t>
            </a:r>
            <a:endParaRPr lang="el-GR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95536" y="1196752"/>
            <a:ext cx="5256584" cy="4968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sz="2600" b="1" dirty="0" smtClean="0">
                <a:solidFill>
                  <a:schemeClr val="accent3"/>
                </a:solidFill>
              </a:rPr>
              <a:t>Και στο σχολείο…. πρέπει να προσέχω: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πέσω από ύψος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γλιστρήσω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«πέσω» με δύναμη πάνω σε ένα συμμαθητή μου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Προσέχω να μην συγκρουστώ με δύναμη με σκληρές επιφάνειες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Να μην τρυπηθώ με αιχμηρά αντικείμενα</a:t>
            </a:r>
          </a:p>
          <a:p>
            <a:endParaRPr lang="el-GR" sz="2600" b="1" dirty="0">
              <a:solidFill>
                <a:schemeClr val="accent3"/>
              </a:solidFill>
            </a:endParaRPr>
          </a:p>
        </p:txBody>
      </p:sp>
      <p:pic>
        <p:nvPicPr>
          <p:cNvPr id="6" name="Picture 4" descr="Παίζοντας, Μπάλα, Παιδιά, Αγόρι, Κορίτσ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700808"/>
            <a:ext cx="2880320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el-GR" sz="3200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sz="3200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r>
              <a:rPr lang="el-GR" sz="2800" b="1" dirty="0" smtClean="0">
                <a:solidFill>
                  <a:srgbClr val="002060"/>
                </a:solidFill>
              </a:rPr>
              <a:t>Και στο σχολείο…. πρέπει να προσέχω να μην πέσω από ύψος και να μην γλιστρήσω.</a:t>
            </a:r>
            <a:endParaRPr lang="el-GR" sz="2800" b="1" dirty="0">
              <a:solidFill>
                <a:srgbClr val="002060"/>
              </a:solidFill>
            </a:endParaRPr>
          </a:p>
        </p:txBody>
      </p:sp>
      <p:pic>
        <p:nvPicPr>
          <p:cNvPr id="4" name="Picture 2" descr="Παίξετε, Παιδική Χαρά, Klettergerü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4864"/>
            <a:ext cx="3168352" cy="3384376"/>
          </a:xfrm>
          <a:prstGeom prst="rect">
            <a:avLst/>
          </a:prstGeom>
          <a:noFill/>
        </p:spPr>
      </p:pic>
      <p:pic>
        <p:nvPicPr>
          <p:cNvPr id="5" name="Picture 2" descr="Γλιστρήσει, Κίνδυνο, Απρόσεκτο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996952"/>
            <a:ext cx="2193454" cy="2592288"/>
          </a:xfrm>
          <a:prstGeom prst="rect">
            <a:avLst/>
          </a:prstGeom>
          <a:noFill/>
        </p:spPr>
      </p:pic>
      <p:pic>
        <p:nvPicPr>
          <p:cNvPr id="6" name="Picture 2" descr="ÎÏÎ¿ÏÎ­Î»ÎµÏÎ¼Î± ÎµÎ¹ÎºÏÎ½Î±Ï Î³Î¹Î± pixabay free pictureschild in the c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276872"/>
            <a:ext cx="3273574" cy="3238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dirty="0"/>
          </a:p>
        </p:txBody>
      </p:sp>
      <p:pic>
        <p:nvPicPr>
          <p:cNvPr id="5" name="Picture 2" descr="Δεμένα Τα Μάτια, Κυνηγητό, Παιχνίδ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348880"/>
            <a:ext cx="3816424" cy="3384376"/>
          </a:xfrm>
          <a:prstGeom prst="rect">
            <a:avLst/>
          </a:prstGeom>
          <a:noFill/>
        </p:spPr>
      </p:pic>
      <p:pic>
        <p:nvPicPr>
          <p:cNvPr id="5122" name="Picture 2" descr="Τα Παιδιά, Χαριτωμένος, Clipart, Κινούμενα Σχέδια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844824"/>
            <a:ext cx="4716016" cy="4248472"/>
          </a:xfrm>
          <a:prstGeom prst="rect">
            <a:avLst/>
          </a:prstGeom>
          <a:noFill/>
        </p:spPr>
      </p:pic>
      <p:sp>
        <p:nvSpPr>
          <p:cNvPr id="8" name="7 - TextBox"/>
          <p:cNvSpPr txBox="1"/>
          <p:nvPr/>
        </p:nvSpPr>
        <p:spPr>
          <a:xfrm>
            <a:off x="5004048" y="4077072"/>
            <a:ext cx="3306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Τι μπορεί να συμβεί;</a:t>
            </a:r>
            <a:endParaRPr lang="el-GR" sz="2800" b="1" dirty="0">
              <a:solidFill>
                <a:srgbClr val="FF0000"/>
              </a:solidFill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467544" y="1700808"/>
            <a:ext cx="60251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3200" b="1" dirty="0" smtClean="0">
                <a:solidFill>
                  <a:srgbClr val="002060"/>
                </a:solidFill>
              </a:rPr>
              <a:t>Όταν παίζω με τους φίλους μου!!!</a:t>
            </a:r>
            <a:endParaRPr lang="el-GR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Φίλος, Αγόρι, Κορίτσια, Τα Παιδιά, Clipart, Χαριτωμένο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-1"/>
            <a:ext cx="8424936" cy="6858001"/>
          </a:xfrm>
          <a:prstGeom prst="rect">
            <a:avLst/>
          </a:prstGeom>
          <a:noFill/>
        </p:spPr>
      </p:pic>
      <p:sp>
        <p:nvSpPr>
          <p:cNvPr id="5" name="4 - TextBox"/>
          <p:cNvSpPr txBox="1"/>
          <p:nvPr/>
        </p:nvSpPr>
        <p:spPr>
          <a:xfrm>
            <a:off x="2915816" y="2852936"/>
            <a:ext cx="3600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 smtClean="0">
                <a:solidFill>
                  <a:srgbClr val="FF0000"/>
                </a:solidFill>
              </a:rPr>
              <a:t>Προσέχω!!</a:t>
            </a:r>
            <a:r>
              <a:rPr lang="el-GR" sz="2800" dirty="0" smtClean="0"/>
              <a:t> </a:t>
            </a:r>
            <a:endParaRPr lang="en-US" sz="2800" dirty="0" smtClean="0"/>
          </a:p>
          <a:p>
            <a:pPr algn="ctr"/>
            <a:r>
              <a:rPr lang="el-GR" sz="2800" dirty="0" smtClean="0">
                <a:solidFill>
                  <a:srgbClr val="002060"/>
                </a:solidFill>
              </a:rPr>
              <a:t>Όταν τρέχω στο διάδρομο του σχολείου να </a:t>
            </a:r>
            <a:r>
              <a:rPr lang="el-GR" sz="2800" b="1" dirty="0" smtClean="0">
                <a:solidFill>
                  <a:srgbClr val="FF0000"/>
                </a:solidFill>
              </a:rPr>
              <a:t>μην πέσω κάτω </a:t>
            </a:r>
            <a:r>
              <a:rPr lang="el-GR" sz="2800" dirty="0" smtClean="0">
                <a:solidFill>
                  <a:srgbClr val="002060"/>
                </a:solidFill>
              </a:rPr>
              <a:t>ή να πέσω</a:t>
            </a:r>
            <a:r>
              <a:rPr lang="el-GR" sz="2800" dirty="0" smtClean="0"/>
              <a:t> </a:t>
            </a:r>
            <a:r>
              <a:rPr lang="el-GR" sz="2800" b="1" dirty="0" smtClean="0">
                <a:solidFill>
                  <a:srgbClr val="FF0000"/>
                </a:solidFill>
              </a:rPr>
              <a:t>πάνω σε κάποιο παιδί.</a:t>
            </a:r>
            <a:endParaRPr lang="el-GR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8215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l-GR" sz="3800" dirty="0" smtClean="0"/>
              <a:t>Στο σχολείο… προσέχω να μην συγκρουστώ με δύναμη με σκληρές επιφάνειες</a:t>
            </a:r>
            <a:endParaRPr lang="el-GR" sz="3800" dirty="0"/>
          </a:p>
        </p:txBody>
      </p:sp>
      <p:pic>
        <p:nvPicPr>
          <p:cNvPr id="25602" name="Picture 2" descr="Τα Παιδιά, Clipart, Χαριτωμένος, Σχεδιασμός, Δάσκαλο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9535" y="1556792"/>
            <a:ext cx="8214913" cy="5112568"/>
          </a:xfrm>
          <a:prstGeom prst="rect">
            <a:avLst/>
          </a:prstGeom>
          <a:noFill/>
        </p:spPr>
      </p:pic>
      <p:sp>
        <p:nvSpPr>
          <p:cNvPr id="5" name="4 - TextBox"/>
          <p:cNvSpPr txBox="1"/>
          <p:nvPr/>
        </p:nvSpPr>
        <p:spPr>
          <a:xfrm>
            <a:off x="755576" y="2060848"/>
            <a:ext cx="20288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chemeClr val="accent2">
                    <a:lumMod val="50000"/>
                  </a:schemeClr>
                </a:solidFill>
              </a:rPr>
              <a:t>Πόρτες </a:t>
            </a:r>
          </a:p>
          <a:p>
            <a:pPr algn="ctr"/>
            <a:r>
              <a:rPr lang="el-GR" sz="3200" b="1" dirty="0" smtClean="0">
                <a:solidFill>
                  <a:schemeClr val="accent2">
                    <a:lumMod val="50000"/>
                  </a:schemeClr>
                </a:solidFill>
              </a:rPr>
              <a:t>παράθυρα</a:t>
            </a:r>
            <a:endParaRPr lang="el-GR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6300192" y="2060848"/>
            <a:ext cx="22322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chemeClr val="accent3">
                    <a:lumMod val="50000"/>
                  </a:schemeClr>
                </a:solidFill>
              </a:rPr>
              <a:t>Μεταλλικές </a:t>
            </a:r>
          </a:p>
          <a:p>
            <a:r>
              <a:rPr lang="el-GR" sz="3200" b="1" dirty="0" smtClean="0">
                <a:solidFill>
                  <a:schemeClr val="accent3">
                    <a:lumMod val="50000"/>
                  </a:schemeClr>
                </a:solidFill>
              </a:rPr>
              <a:t>κατασκευές</a:t>
            </a:r>
            <a:endParaRPr lang="el-GR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899592" y="4437112"/>
            <a:ext cx="15748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chemeClr val="accent3">
                    <a:lumMod val="50000"/>
                  </a:schemeClr>
                </a:solidFill>
              </a:rPr>
              <a:t>Τοίχους </a:t>
            </a:r>
            <a:endParaRPr lang="el-GR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7 - TextBox"/>
          <p:cNvSpPr txBox="1"/>
          <p:nvPr/>
        </p:nvSpPr>
        <p:spPr>
          <a:xfrm>
            <a:off x="6300192" y="4293096"/>
            <a:ext cx="210705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rgbClr val="7030A0"/>
                </a:solidFill>
              </a:rPr>
              <a:t>Γυάλινες </a:t>
            </a:r>
          </a:p>
          <a:p>
            <a:r>
              <a:rPr lang="el-GR" sz="3200" b="1" dirty="0" smtClean="0">
                <a:solidFill>
                  <a:srgbClr val="7030A0"/>
                </a:solidFill>
              </a:rPr>
              <a:t>επιφάνειες</a:t>
            </a:r>
            <a:endParaRPr lang="el-GR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Παιδί, Διατροφικές, Σάντουιτς, Hoagie, Μύλος, Blimp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4176464" cy="5616624"/>
          </a:xfrm>
          <a:prstGeom prst="rect">
            <a:avLst/>
          </a:prstGeom>
          <a:noFill/>
        </p:spPr>
      </p:pic>
      <p:sp>
        <p:nvSpPr>
          <p:cNvPr id="4" name="3 - TextBox"/>
          <p:cNvSpPr txBox="1"/>
          <p:nvPr/>
        </p:nvSpPr>
        <p:spPr>
          <a:xfrm>
            <a:off x="4932040" y="1484784"/>
            <a:ext cx="3672408" cy="25545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sz="3200" b="1" dirty="0" smtClean="0"/>
              <a:t>Στο σχολείο…..</a:t>
            </a:r>
          </a:p>
          <a:p>
            <a:r>
              <a:rPr lang="el-GR" sz="3200" dirty="0" smtClean="0"/>
              <a:t>Δεν τρέχουμε και </a:t>
            </a:r>
          </a:p>
          <a:p>
            <a:r>
              <a:rPr lang="el-GR" sz="3200" dirty="0" smtClean="0"/>
              <a:t>δεν σπρώχνουμε </a:t>
            </a:r>
          </a:p>
          <a:p>
            <a:r>
              <a:rPr lang="el-GR" sz="3200" dirty="0" smtClean="0"/>
              <a:t>ο ένας τον άλλον </a:t>
            </a:r>
          </a:p>
          <a:p>
            <a:r>
              <a:rPr lang="el-GR" sz="3200" dirty="0" smtClean="0"/>
              <a:t>όταν τρώμε </a:t>
            </a:r>
            <a:endParaRPr lang="el-GR" sz="3200" dirty="0"/>
          </a:p>
        </p:txBody>
      </p:sp>
      <p:sp>
        <p:nvSpPr>
          <p:cNvPr id="5" name="4 - Επεξήγηση με επάνω βέλος"/>
          <p:cNvSpPr/>
          <p:nvPr/>
        </p:nvSpPr>
        <p:spPr>
          <a:xfrm>
            <a:off x="5436096" y="4653136"/>
            <a:ext cx="3096344" cy="914400"/>
          </a:xfrm>
          <a:prstGeom prst="upArrowCallou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dirty="0" smtClean="0"/>
              <a:t>Γιατί το λέμε αυτό;</a:t>
            </a:r>
            <a:endParaRPr lang="el-G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σχολείο;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611560" y="3212976"/>
            <a:ext cx="28370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chemeClr val="tx2"/>
                </a:solidFill>
              </a:rPr>
              <a:t>Τα μυτερά και </a:t>
            </a:r>
            <a:endParaRPr lang="en-US" sz="3200" b="1" dirty="0" smtClean="0">
              <a:solidFill>
                <a:schemeClr val="tx2"/>
              </a:solidFill>
            </a:endParaRPr>
          </a:p>
          <a:p>
            <a:r>
              <a:rPr lang="el-GR" sz="3200" b="1" dirty="0" smtClean="0">
                <a:solidFill>
                  <a:schemeClr val="tx2"/>
                </a:solidFill>
              </a:rPr>
              <a:t>αιχμηρά </a:t>
            </a:r>
          </a:p>
          <a:p>
            <a:r>
              <a:rPr lang="el-GR" sz="3200" b="1" dirty="0" smtClean="0">
                <a:solidFill>
                  <a:schemeClr val="tx2"/>
                </a:solidFill>
              </a:rPr>
              <a:t>αντικείμενα……</a:t>
            </a:r>
            <a:endParaRPr lang="el-GR" sz="3200" b="1" dirty="0">
              <a:solidFill>
                <a:schemeClr val="tx2"/>
              </a:solidFill>
            </a:endParaRPr>
          </a:p>
        </p:txBody>
      </p:sp>
      <p:pic>
        <p:nvPicPr>
          <p:cNvPr id="1028" name="Picture 4" descr="Î£ÏÎ¿Î»ÎµÎ¯Î¿, Î Î¯ÏÏ Î£ÏÎ¿ Î£ÏÎ¿Î»ÎµÎ¯Î¿, ÎÎºÏÎ±Î¯Î´ÎµÏÏÎ·, ÎÎ¹ÎºÎ¿Î½Î¯Î´Î¹Î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484784"/>
            <a:ext cx="4824536" cy="4941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TextBox"/>
          <p:cNvSpPr txBox="1"/>
          <p:nvPr/>
        </p:nvSpPr>
        <p:spPr>
          <a:xfrm>
            <a:off x="251520" y="1700808"/>
            <a:ext cx="4716016" cy="52322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…όταν είμαι κοντά στο νερό</a:t>
            </a:r>
            <a:endParaRPr lang="el-GR" sz="2800" dirty="0">
              <a:solidFill>
                <a:srgbClr val="002060"/>
              </a:solidFill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467544" y="1124744"/>
            <a:ext cx="4176464" cy="52322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Προσέχω στις εκδρομές…</a:t>
            </a:r>
            <a:endParaRPr lang="el-GR" sz="2800" dirty="0">
              <a:solidFill>
                <a:srgbClr val="002060"/>
              </a:solidFill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395536" y="2348880"/>
            <a:ext cx="3168352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l-GR" sz="2800" dirty="0" smtClean="0">
                <a:solidFill>
                  <a:srgbClr val="002060"/>
                </a:solidFill>
              </a:rPr>
              <a:t>Όταν βρεθώ κοντά: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σε πισίνα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>
                <a:solidFill>
                  <a:srgbClr val="002060"/>
                </a:solidFill>
              </a:rPr>
              <a:t>σ</a:t>
            </a:r>
            <a:r>
              <a:rPr lang="el-GR" sz="2800" dirty="0" smtClean="0">
                <a:solidFill>
                  <a:srgbClr val="002060"/>
                </a:solidFill>
              </a:rPr>
              <a:t>τη θάλασσα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>
                <a:solidFill>
                  <a:srgbClr val="002060"/>
                </a:solidFill>
              </a:rPr>
              <a:t>σ</a:t>
            </a:r>
            <a:r>
              <a:rPr lang="el-GR" sz="2800" dirty="0" smtClean="0">
                <a:solidFill>
                  <a:srgbClr val="002060"/>
                </a:solidFill>
              </a:rPr>
              <a:t>ε λίμνη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σε ποτάμι  </a:t>
            </a:r>
          </a:p>
        </p:txBody>
      </p:sp>
      <p:pic>
        <p:nvPicPr>
          <p:cNvPr id="18434" name="Picture 2" descr="ÎÏÎ±Î»Î¹Î¬ ÎÎ»Î¯Î¿Ï, ÎÎ½Î¸ÏÏÏÎ¿Î¹, ÎÎµÏÏ, ÎÏÎ»Îµ, ÎÎ±Î»Î¿ÎºÎ±Î¯ÏÎ¹, ÎÎ»Î¹Î¿Ï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196752"/>
            <a:ext cx="3359423" cy="2304256"/>
          </a:xfrm>
          <a:prstGeom prst="rect">
            <a:avLst/>
          </a:prstGeom>
          <a:noFill/>
        </p:spPr>
      </p:pic>
      <p:sp>
        <p:nvSpPr>
          <p:cNvPr id="6" name="1 - Τίτλος"/>
          <p:cNvSpPr txBox="1">
            <a:spLocks/>
          </p:cNvSpPr>
          <p:nvPr/>
        </p:nvSpPr>
        <p:spPr>
          <a:xfrm>
            <a:off x="467544" y="260648"/>
            <a:ext cx="8229600" cy="648072"/>
          </a:xfrm>
          <a:prstGeom prst="rect">
            <a:avLst/>
          </a:prstGeom>
          <a:solidFill>
            <a:schemeClr val="accent3"/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Τι προσέχω στο σχολείο; </a:t>
            </a:r>
            <a:endParaRPr kumimoji="0" lang="el-GR" sz="36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Δραστηριότητα, Περιπέτεια, Βάρκα, Αγόρι, Στρατόπεδο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789040"/>
            <a:ext cx="4320480" cy="2852936"/>
          </a:xfrm>
          <a:prstGeom prst="rect">
            <a:avLst/>
          </a:prstGeom>
          <a:noFill/>
        </p:spPr>
      </p:pic>
      <p:sp>
        <p:nvSpPr>
          <p:cNvPr id="8" name="7 - Επεξήγηση με επάνω βέλος"/>
          <p:cNvSpPr/>
          <p:nvPr/>
        </p:nvSpPr>
        <p:spPr>
          <a:xfrm>
            <a:off x="539552" y="4941168"/>
            <a:ext cx="2736304" cy="1418456"/>
          </a:xfrm>
          <a:prstGeom prst="up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3200" dirty="0" smtClean="0">
                <a:solidFill>
                  <a:schemeClr val="tx2"/>
                </a:solidFill>
              </a:rPr>
              <a:t>Γιατί;</a:t>
            </a:r>
            <a:endParaRPr lang="el-GR" sz="3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Συνομιλία, Συζητήσεις, Κορίτσια, Τα Παιδιά, C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8136904" cy="6336704"/>
          </a:xfrm>
          <a:prstGeom prst="rect">
            <a:avLst/>
          </a:prstGeom>
          <a:noFill/>
        </p:spPr>
      </p:pic>
      <p:sp>
        <p:nvSpPr>
          <p:cNvPr id="4" name="3 - TextBox"/>
          <p:cNvSpPr txBox="1"/>
          <p:nvPr/>
        </p:nvSpPr>
        <p:spPr>
          <a:xfrm>
            <a:off x="5220072" y="1052736"/>
            <a:ext cx="23762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Ποια νομίζουμε ότι είναι τα πιο επικίνδυνα μέρη στο σχολείο μας ή στο σπίτι; </a:t>
            </a:r>
          </a:p>
        </p:txBody>
      </p:sp>
      <p:sp>
        <p:nvSpPr>
          <p:cNvPr id="5" name="4 - TextBox"/>
          <p:cNvSpPr txBox="1"/>
          <p:nvPr/>
        </p:nvSpPr>
        <p:spPr>
          <a:xfrm>
            <a:off x="1403648" y="3789040"/>
            <a:ext cx="282359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Ποια είναι 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τα πιο επικίνδυνα 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αντικείμενα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 μέσα στο σχολείο ή </a:t>
            </a:r>
          </a:p>
          <a:p>
            <a:pPr algn="ctr"/>
            <a:r>
              <a:rPr lang="el-GR" sz="2400" b="1" dirty="0" smtClean="0">
                <a:solidFill>
                  <a:srgbClr val="003300"/>
                </a:solidFill>
              </a:rPr>
              <a:t>στο σπίτι;</a:t>
            </a:r>
            <a:endParaRPr lang="el-GR" sz="2400" b="1" dirty="0">
              <a:solidFill>
                <a:srgbClr val="003300"/>
              </a:solidFill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467544" y="260648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3200" b="1" dirty="0" smtClean="0">
                <a:solidFill>
                  <a:schemeClr val="accent2">
                    <a:lumMod val="50000"/>
                  </a:schemeClr>
                </a:solidFill>
              </a:rPr>
              <a:t>Μήπως πρέπει να σκεφτούμε;</a:t>
            </a:r>
            <a:endParaRPr lang="el-GR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Το Διοικητικό Συμβούλιο, Βιβλί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4932040" y="1484784"/>
            <a:ext cx="345638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rgbClr val="002060"/>
                </a:solidFill>
              </a:rPr>
              <a:t>Αν παρατηρήσω  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ότι κάτι έχει φθαρεί ή καταστραφεί 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σε κάποιο σημείο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στο χώρο του σχολείου, 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το λέω αμέσως στη</a:t>
            </a:r>
          </a:p>
          <a:p>
            <a:r>
              <a:rPr lang="el-GR" sz="2600" dirty="0" smtClean="0">
                <a:solidFill>
                  <a:srgbClr val="002060"/>
                </a:solidFill>
              </a:rPr>
              <a:t>δασκάλα μου.</a:t>
            </a:r>
          </a:p>
          <a:p>
            <a:endParaRPr lang="el-G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δρόμο;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395536" y="1844824"/>
            <a:ext cx="48965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l-GR" sz="2800" b="1" dirty="0" smtClean="0">
                <a:solidFill>
                  <a:srgbClr val="002060"/>
                </a:solidFill>
              </a:rPr>
              <a:t>Σε περίπτωση ατυχήματος στο δρόμο</a:t>
            </a:r>
          </a:p>
          <a:p>
            <a:pPr>
              <a:buNone/>
            </a:pPr>
            <a:r>
              <a:rPr lang="el-GR" sz="2800" dirty="0" smtClean="0">
                <a:solidFill>
                  <a:srgbClr val="002060"/>
                </a:solidFill>
              </a:rPr>
              <a:t>Δηλαδή…	</a:t>
            </a:r>
          </a:p>
          <a:p>
            <a:pPr>
              <a:buNone/>
            </a:pPr>
            <a:r>
              <a:rPr lang="el-GR" sz="2800" dirty="0" smtClean="0">
                <a:solidFill>
                  <a:srgbClr val="002060"/>
                </a:solidFill>
              </a:rPr>
              <a:t>αν κάποιο παιδί</a:t>
            </a:r>
            <a:r>
              <a:rPr lang="en-US" sz="2800" dirty="0" smtClean="0">
                <a:solidFill>
                  <a:srgbClr val="002060"/>
                </a:solidFill>
              </a:rPr>
              <a:t>,</a:t>
            </a:r>
            <a:r>
              <a:rPr lang="el-GR" sz="2800" dirty="0" smtClean="0">
                <a:solidFill>
                  <a:srgbClr val="002060"/>
                </a:solidFill>
              </a:rPr>
              <a:t> το «χτυπήσει» αυτοκίνητο ή μηχανή…</a:t>
            </a:r>
          </a:p>
          <a:p>
            <a:pPr>
              <a:buNone/>
            </a:pPr>
            <a:r>
              <a:rPr lang="el-GR" sz="2800" b="1" dirty="0" smtClean="0">
                <a:solidFill>
                  <a:srgbClr val="002060"/>
                </a:solidFill>
              </a:rPr>
              <a:t>το αποτέλεσμα μπορεί να είναι σοβαρός τραυματισμός…</a:t>
            </a:r>
          </a:p>
          <a:p>
            <a:pPr>
              <a:buNone/>
            </a:pPr>
            <a:endParaRPr lang="el-GR" sz="2800" dirty="0"/>
          </a:p>
        </p:txBody>
      </p:sp>
      <p:pic>
        <p:nvPicPr>
          <p:cNvPr id="6" name="Picture 6" descr="Boy and girl holding hands Free Vec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844824"/>
            <a:ext cx="3599879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στο δρόμο;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251520" y="1268760"/>
            <a:ext cx="45365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solidFill>
                  <a:srgbClr val="002060"/>
                </a:solidFill>
              </a:rPr>
              <a:t>Προσέχω πολύ να περπατώ με ασφάλεια στο δρόμο</a:t>
            </a:r>
          </a:p>
          <a:p>
            <a:r>
              <a:rPr lang="el-GR" sz="2800" b="1" dirty="0" smtClean="0">
                <a:solidFill>
                  <a:schemeClr val="accent3"/>
                </a:solidFill>
              </a:rPr>
              <a:t>Δηλαδή:</a:t>
            </a:r>
          </a:p>
          <a:p>
            <a:pPr>
              <a:buFont typeface="Arial" pitchFamily="34" charset="0"/>
              <a:buChar char="•"/>
            </a:pPr>
            <a:r>
              <a:rPr lang="el-GR" sz="2800" b="1" dirty="0" smtClean="0">
                <a:solidFill>
                  <a:srgbClr val="002060"/>
                </a:solidFill>
              </a:rPr>
              <a:t>Είμαι πάντα συγκεντρωμένος</a:t>
            </a:r>
          </a:p>
          <a:p>
            <a:pPr>
              <a:buFont typeface="Arial" pitchFamily="34" charset="0"/>
              <a:buChar char="•"/>
            </a:pPr>
            <a:r>
              <a:rPr lang="el-GR" sz="2800" b="1" dirty="0" smtClean="0">
                <a:solidFill>
                  <a:srgbClr val="002060"/>
                </a:solidFill>
              </a:rPr>
              <a:t>Κρατώ το χέρι του ατόμου που με συνοδεύει </a:t>
            </a:r>
          </a:p>
          <a:p>
            <a:r>
              <a:rPr lang="el-GR" sz="2800" b="1" dirty="0" smtClean="0">
                <a:solidFill>
                  <a:srgbClr val="002060"/>
                </a:solidFill>
              </a:rPr>
              <a:t>  χωρίς αντιρρήσεις</a:t>
            </a:r>
          </a:p>
          <a:p>
            <a:pPr>
              <a:buFont typeface="Arial" pitchFamily="34" charset="0"/>
              <a:buChar char="•"/>
            </a:pPr>
            <a:r>
              <a:rPr lang="el-GR" sz="2800" b="1" dirty="0" smtClean="0">
                <a:solidFill>
                  <a:srgbClr val="002060"/>
                </a:solidFill>
              </a:rPr>
              <a:t>Περνώ πάντα από τις διαβάσεις για τους πεζούς</a:t>
            </a:r>
          </a:p>
          <a:p>
            <a:pPr>
              <a:buFont typeface="Arial" pitchFamily="34" charset="0"/>
              <a:buChar char="•"/>
            </a:pPr>
            <a:endParaRPr lang="el-GR" sz="2800" b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ÎÏÎ¿ÏÎ­Î»ÎµÏÎ¼Î± ÎµÎ¹ÎºÏÎ½Î±Ï Î³Î¹Î± pixabay free pictures child and parent crossing the ro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556792"/>
            <a:ext cx="3672408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artoon, Σχολείο, Δρόμος, Διάβαση Πεζώ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424936" cy="6264696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1043608" y="404664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 smtClean="0">
                <a:solidFill>
                  <a:schemeClr val="bg1"/>
                </a:solidFill>
              </a:rPr>
              <a:t>Όταν πηγαίνω ή φεύγω από το σχολείο προσέχω πάντα τον δρόμο και </a:t>
            </a:r>
          </a:p>
          <a:p>
            <a:pPr algn="ctr"/>
            <a:r>
              <a:rPr lang="el-GR" sz="2800" b="1" dirty="0" smtClean="0">
                <a:solidFill>
                  <a:schemeClr val="bg1"/>
                </a:solidFill>
              </a:rPr>
              <a:t>περπατώ με ασφάλεια στο πεζοδρόμιο</a:t>
            </a:r>
            <a:endParaRPr lang="el-GR" sz="2800" b="1" dirty="0">
              <a:solidFill>
                <a:schemeClr val="bg1"/>
              </a:solidFill>
            </a:endParaRPr>
          </a:p>
        </p:txBody>
      </p:sp>
      <p:sp>
        <p:nvSpPr>
          <p:cNvPr id="4" name="3 - Ορθογώνιο"/>
          <p:cNvSpPr/>
          <p:nvPr/>
        </p:nvSpPr>
        <p:spPr>
          <a:xfrm>
            <a:off x="899592" y="5733256"/>
            <a:ext cx="2569165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l-GR" sz="3200" dirty="0" smtClean="0"/>
              <a:t>Θυμάμαι ότι…</a:t>
            </a:r>
            <a:endParaRPr lang="el-G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el-GR" b="1" dirty="0" smtClean="0">
                <a:solidFill>
                  <a:schemeClr val="bg2"/>
                </a:solidFill>
              </a:rPr>
              <a:t>Τι προσέχω όταν είμαι επιβάτης σε αυτοκίνητο; </a:t>
            </a:r>
            <a:endParaRPr lang="el-GR" b="1" dirty="0">
              <a:solidFill>
                <a:schemeClr val="bg2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l-GR" dirty="0" smtClean="0"/>
              <a:t>	</a:t>
            </a:r>
            <a:endParaRPr lang="el-GR" b="1" dirty="0">
              <a:solidFill>
                <a:schemeClr val="accent3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323528" y="1556792"/>
            <a:ext cx="47525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Κάθομαι πάντα στο πίσω μέρος του αυτοκινήτου. 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rgbClr val="002060"/>
                </a:solidFill>
              </a:rPr>
              <a:t>Κάθομαι στο ειδικό </a:t>
            </a:r>
            <a:r>
              <a:rPr lang="el-GR" sz="2800" b="1" dirty="0" smtClean="0">
                <a:solidFill>
                  <a:srgbClr val="C00000"/>
                </a:solidFill>
              </a:rPr>
              <a:t>παιδικό κάθισμα, </a:t>
            </a:r>
            <a:r>
              <a:rPr lang="el-GR" sz="2800" dirty="0" smtClean="0">
                <a:solidFill>
                  <a:srgbClr val="002060"/>
                </a:solidFill>
              </a:rPr>
              <a:t>που πρέπει να είναι κατάλληλο για την ηλικία, το ύψος και το βάρος μο</a:t>
            </a:r>
            <a:r>
              <a:rPr lang="el-GR" sz="2800" dirty="0" smtClean="0">
                <a:solidFill>
                  <a:schemeClr val="tx2"/>
                </a:solidFill>
              </a:rPr>
              <a:t>υ</a:t>
            </a:r>
            <a:r>
              <a:rPr lang="en-US" sz="2800" dirty="0" smtClean="0">
                <a:solidFill>
                  <a:schemeClr val="tx2"/>
                </a:solidFill>
              </a:rPr>
              <a:t>.</a:t>
            </a:r>
            <a:r>
              <a:rPr lang="el-GR" sz="2800" dirty="0" smtClean="0">
                <a:solidFill>
                  <a:schemeClr val="tx2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l-GR" sz="2800" dirty="0" smtClean="0">
                <a:solidFill>
                  <a:schemeClr val="tx2"/>
                </a:solidFill>
              </a:rPr>
              <a:t>  </a:t>
            </a:r>
            <a:r>
              <a:rPr lang="el-GR" sz="2800" dirty="0" smtClean="0">
                <a:solidFill>
                  <a:srgbClr val="002060"/>
                </a:solidFill>
              </a:rPr>
              <a:t>Είμαι δεμένος με τη </a:t>
            </a:r>
            <a:r>
              <a:rPr lang="el-GR" sz="2800" b="1" dirty="0" smtClean="0">
                <a:solidFill>
                  <a:srgbClr val="C00000"/>
                </a:solidFill>
              </a:rPr>
              <a:t>ζώνη ασφαλείας</a:t>
            </a:r>
            <a:r>
              <a:rPr lang="el-GR" sz="2800" b="1" dirty="0" smtClean="0">
                <a:solidFill>
                  <a:srgbClr val="002060"/>
                </a:solidFill>
              </a:rPr>
              <a:t> </a:t>
            </a:r>
            <a:r>
              <a:rPr lang="el-GR" sz="2800" dirty="0" smtClean="0">
                <a:solidFill>
                  <a:srgbClr val="002060"/>
                </a:solidFill>
              </a:rPr>
              <a:t>μόνο αν το ύψος μου είναι το σωστό.</a:t>
            </a:r>
            <a:endParaRPr lang="el-GR" sz="2800" b="1" dirty="0" smtClean="0">
              <a:solidFill>
                <a:schemeClr val="accent3"/>
              </a:solidFill>
            </a:endParaRPr>
          </a:p>
          <a:p>
            <a:pPr>
              <a:buFont typeface="Arial" pitchFamily="34" charset="0"/>
              <a:buChar char="•"/>
            </a:pPr>
            <a:endParaRPr lang="el-GR" sz="2800" b="1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endParaRPr lang="el-GR" sz="2800" b="1" dirty="0">
              <a:solidFill>
                <a:srgbClr val="002060"/>
              </a:solidFill>
            </a:endParaRPr>
          </a:p>
        </p:txBody>
      </p:sp>
      <p:pic>
        <p:nvPicPr>
          <p:cNvPr id="5" name="Picture 6" descr="F:\ΕΚΑΒ\ΥΥΠ ΑΓΩΓΗ ΥΓΕΙΑΣ\child-restrants-4x3-15ob2t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772816"/>
            <a:ext cx="3455169" cy="333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Τα Παιδιά, Clipart, Χαριτωμένος, Σχεδιασμός, Στην Τάξ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064896" cy="5589240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2051720" y="4077072"/>
            <a:ext cx="52977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66"/>
                </a:solidFill>
              </a:rPr>
              <a:t>Δεν αγγίζω ποτέ γυμνά καλώδια</a:t>
            </a:r>
          </a:p>
          <a:p>
            <a:r>
              <a:rPr lang="el-GR" sz="2800" b="1" dirty="0" smtClean="0">
                <a:solidFill>
                  <a:srgbClr val="FF0066"/>
                </a:solidFill>
              </a:rPr>
              <a:t>Δεν βάζω τα χέρια μου στις πρίζες</a:t>
            </a:r>
            <a:endParaRPr lang="el-GR" sz="2800" b="1" dirty="0">
              <a:solidFill>
                <a:srgbClr val="FF0066"/>
              </a:solidFill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4067944" y="5229200"/>
            <a:ext cx="1104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rgbClr val="FF0066"/>
                </a:solidFill>
              </a:rPr>
              <a:t>Γιατί;</a:t>
            </a:r>
            <a:endParaRPr lang="el-GR" sz="3200" b="1" dirty="0">
              <a:solidFill>
                <a:srgbClr val="FF0066"/>
              </a:solidFill>
            </a:endParaRPr>
          </a:p>
        </p:txBody>
      </p:sp>
      <p:sp>
        <p:nvSpPr>
          <p:cNvPr id="5" name="4 - TextBox"/>
          <p:cNvSpPr txBox="1"/>
          <p:nvPr/>
        </p:nvSpPr>
        <p:spPr>
          <a:xfrm>
            <a:off x="251520" y="332656"/>
            <a:ext cx="74460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 smtClean="0">
                <a:solidFill>
                  <a:schemeClr val="accent3"/>
                </a:solidFill>
              </a:rPr>
              <a:t>Στο σχολείο, στο σπίτι, στην παιδική χαρά </a:t>
            </a:r>
          </a:p>
          <a:p>
            <a:r>
              <a:rPr lang="el-GR" sz="3200" b="1" dirty="0" smtClean="0">
                <a:solidFill>
                  <a:schemeClr val="accent3"/>
                </a:solidFill>
              </a:rPr>
              <a:t>ή οπουδήποτε βρεθώ….  </a:t>
            </a:r>
            <a:endParaRPr lang="el-GR" sz="3200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Παιδιά, Χαριτωμένο, Παιδική Ηλικί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3"/>
            <a:ext cx="7488832" cy="5040561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1115616" y="5589240"/>
            <a:ext cx="7004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600" b="1" dirty="0" smtClean="0">
                <a:solidFill>
                  <a:srgbClr val="FF0066"/>
                </a:solidFill>
              </a:rPr>
              <a:t>Προσέχω και μένω πάντα ασφαλής</a:t>
            </a:r>
            <a:endParaRPr lang="el-GR" sz="36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Τα Παιδιά, Clipart, Χαριτωμένος, Σχεδιασμός, Στην Τάξ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-1"/>
            <a:ext cx="6858000" cy="6858001"/>
          </a:xfrm>
          <a:prstGeom prst="rect">
            <a:avLst/>
          </a:prstGeom>
          <a:noFill/>
        </p:spPr>
      </p:pic>
      <p:sp>
        <p:nvSpPr>
          <p:cNvPr id="3" name="2 - TextBox"/>
          <p:cNvSpPr txBox="1"/>
          <p:nvPr/>
        </p:nvSpPr>
        <p:spPr>
          <a:xfrm>
            <a:off x="3275856" y="980728"/>
            <a:ext cx="28803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200" b="1" dirty="0" smtClean="0">
                <a:solidFill>
                  <a:srgbClr val="003300"/>
                </a:solidFill>
              </a:rPr>
              <a:t>Προστατεύω τον εαυτό μου και </a:t>
            </a:r>
          </a:p>
          <a:p>
            <a:pPr algn="ctr"/>
            <a:r>
              <a:rPr lang="el-GR" sz="3200" b="1" dirty="0" smtClean="0">
                <a:solidFill>
                  <a:srgbClr val="003300"/>
                </a:solidFill>
              </a:rPr>
              <a:t>τους φίλους μου</a:t>
            </a:r>
            <a:endParaRPr lang="el-GR" sz="3200" b="1" dirty="0">
              <a:solidFill>
                <a:srgbClr val="003300"/>
              </a:solidFill>
            </a:endParaRPr>
          </a:p>
        </p:txBody>
      </p:sp>
      <p:sp>
        <p:nvSpPr>
          <p:cNvPr id="4" name="3 - Ορθογώνιο"/>
          <p:cNvSpPr/>
          <p:nvPr/>
        </p:nvSpPr>
        <p:spPr>
          <a:xfrm>
            <a:off x="467544" y="5949280"/>
            <a:ext cx="3412537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l-GR" sz="3200" b="1" dirty="0" smtClean="0"/>
              <a:t>Ευχαριστώ πολύ!!!</a:t>
            </a:r>
            <a:endParaRPr lang="el-GR" sz="3200" b="1" dirty="0"/>
          </a:p>
        </p:txBody>
      </p:sp>
      <p:sp>
        <p:nvSpPr>
          <p:cNvPr id="5" name="4 - TextBox"/>
          <p:cNvSpPr txBox="1"/>
          <p:nvPr/>
        </p:nvSpPr>
        <p:spPr>
          <a:xfrm>
            <a:off x="179513" y="1886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Στο σχολείο ή στο παιχνίδι</a:t>
            </a:r>
            <a:endParaRPr lang="el-G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323528" y="3429000"/>
            <a:ext cx="23502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Στο σπίτι ή </a:t>
            </a:r>
          </a:p>
          <a:p>
            <a:r>
              <a:rPr lang="el-GR" sz="3600" b="1" dirty="0" smtClean="0">
                <a:solidFill>
                  <a:schemeClr val="accent3">
                    <a:lumMod val="50000"/>
                  </a:schemeClr>
                </a:solidFill>
              </a:rPr>
              <a:t>στο δρόμο</a:t>
            </a:r>
            <a:endParaRPr lang="el-G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39552" y="2780928"/>
            <a:ext cx="8229600" cy="100811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l-GR" sz="2800" dirty="0" smtClean="0"/>
              <a:t>Οι φωτογραφίες και τα σκίτσα είναι ελεύθερα/δωρεάν από το: </a:t>
            </a:r>
            <a:r>
              <a:rPr lang="en-US" sz="2800" dirty="0" smtClean="0">
                <a:hlinkClick r:id="rId2"/>
              </a:rPr>
              <a:t>https://pixabay.com</a:t>
            </a:r>
            <a:endParaRPr lang="el-GR" sz="2800" dirty="0" smtClean="0"/>
          </a:p>
          <a:p>
            <a:pPr>
              <a:buNone/>
            </a:pPr>
            <a:r>
              <a:rPr lang="en-US" sz="2800" dirty="0" smtClean="0"/>
              <a:t>https://pixabay.com/el/users/Kidaha-6465786/?tab=latest&amp;pagi=3</a:t>
            </a:r>
            <a:endParaRPr lang="el-G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660</Words>
  <Application>Microsoft Office PowerPoint</Application>
  <PresentationFormat>Προβολή στην οθόνη (4:3)</PresentationFormat>
  <Paragraphs>151</Paragraphs>
  <Slides>29</Slides>
  <Notes>4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29</vt:i4>
      </vt:variant>
    </vt:vector>
  </HeadingPairs>
  <TitlesOfParts>
    <vt:vector size="30" baseType="lpstr">
      <vt:lpstr>Θέμα του Office</vt:lpstr>
      <vt:lpstr>Ατυχήματα!! Προσέχω να μην συμβούν…</vt:lpstr>
      <vt:lpstr>Τι είναι το ατύχημα;</vt:lpstr>
      <vt:lpstr>Δηλαδή τι μπορεί να συμβεί σε ένα ατύχημα;</vt:lpstr>
      <vt:lpstr>Πώς και που μπορώ να τραυματιστώ;</vt:lpstr>
      <vt:lpstr>Τι προσέχω στο σπίτι; </vt:lpstr>
      <vt:lpstr>Τι προσέχω στο σπίτι; </vt:lpstr>
      <vt:lpstr>Τι προσέχω στο σπίτι; </vt:lpstr>
      <vt:lpstr>Τι προσέχω στο σπίτι; </vt:lpstr>
      <vt:lpstr>Διαφάνεια 9</vt:lpstr>
      <vt:lpstr>Τι προσέχω στο σπίτι; </vt:lpstr>
      <vt:lpstr>Τι προσέχω στο σπίτι; </vt:lpstr>
      <vt:lpstr>Τι προσέχω στο σχολείο; </vt:lpstr>
      <vt:lpstr>Τι προσέχω στο σχολείο; </vt:lpstr>
      <vt:lpstr>Τι προσέχω στο σχολείο; </vt:lpstr>
      <vt:lpstr>Διαφάνεια 15</vt:lpstr>
      <vt:lpstr>Στο σχολείο… προσέχω να μην συγκρουστώ με δύναμη με σκληρές επιφάνειες</vt:lpstr>
      <vt:lpstr>Διαφάνεια 17</vt:lpstr>
      <vt:lpstr>Τι προσέχω στο σχολείο; </vt:lpstr>
      <vt:lpstr>Διαφάνεια 19</vt:lpstr>
      <vt:lpstr>Διαφάνεια 20</vt:lpstr>
      <vt:lpstr>Διαφάνεια 21</vt:lpstr>
      <vt:lpstr>Τι προσέχω στο δρόμο; </vt:lpstr>
      <vt:lpstr>Τι προσέχω στο δρόμο; </vt:lpstr>
      <vt:lpstr>Διαφάνεια 24</vt:lpstr>
      <vt:lpstr>Τι προσέχω όταν είμαι επιβάτης σε αυτοκίνητο; </vt:lpstr>
      <vt:lpstr>Διαφάνεια 26</vt:lpstr>
      <vt:lpstr>Διαφάνεια 27</vt:lpstr>
      <vt:lpstr>Διαφάνεια 28</vt:lpstr>
      <vt:lpstr>Διαφάνεια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Ατυχήματα!! Προσέχω να μην συμβούν…</dc:title>
  <dc:creator>Dell</dc:creator>
  <cp:lastModifiedBy>Dell</cp:lastModifiedBy>
  <cp:revision>32</cp:revision>
  <dcterms:created xsi:type="dcterms:W3CDTF">2019-02-01T08:23:03Z</dcterms:created>
  <dcterms:modified xsi:type="dcterms:W3CDTF">2019-05-15T07:47:58Z</dcterms:modified>
</cp:coreProperties>
</file>