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3"/>
  </p:notesMasterIdLst>
  <p:sldIdLst>
    <p:sldId id="306" r:id="rId2"/>
    <p:sldId id="261" r:id="rId3"/>
    <p:sldId id="262" r:id="rId4"/>
    <p:sldId id="298" r:id="rId5"/>
    <p:sldId id="299" r:id="rId6"/>
    <p:sldId id="258" r:id="rId7"/>
    <p:sldId id="302" r:id="rId8"/>
    <p:sldId id="286" r:id="rId9"/>
    <p:sldId id="287" r:id="rId10"/>
    <p:sldId id="289" r:id="rId11"/>
    <p:sldId id="290" r:id="rId12"/>
    <p:sldId id="292" r:id="rId13"/>
    <p:sldId id="294" r:id="rId14"/>
    <p:sldId id="295" r:id="rId15"/>
    <p:sldId id="301" r:id="rId16"/>
    <p:sldId id="276" r:id="rId17"/>
    <p:sldId id="278" r:id="rId18"/>
    <p:sldId id="264" r:id="rId19"/>
    <p:sldId id="304" r:id="rId20"/>
    <p:sldId id="284" r:id="rId21"/>
    <p:sldId id="297" r:id="rId22"/>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C30DA0"/>
    <a:srgbClr val="FF6600"/>
    <a:srgbClr val="A20000"/>
    <a:srgbClr val="BFBD9D"/>
    <a:srgbClr val="7F7B5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54" autoAdjust="0"/>
    <p:restoredTop sz="94676" autoAdjust="0"/>
  </p:normalViewPr>
  <p:slideViewPr>
    <p:cSldViewPr>
      <p:cViewPr varScale="1">
        <p:scale>
          <a:sx n="86" d="100"/>
          <a:sy n="86" d="100"/>
        </p:scale>
        <p:origin x="-1494"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18.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8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A6165E-B1B8-4A67-8675-BD1B9252F413}"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l-GR"/>
        </a:p>
      </dgm:t>
    </dgm:pt>
    <dgm:pt modelId="{F458BBF0-F3EE-4518-BA3D-F23450A60680}">
      <dgm:prSet phldrT="[Κείμενο]" phldr="1"/>
      <dgm:spPr>
        <a:blipFill rotWithShape="0">
          <a:blip xmlns:r="http://schemas.openxmlformats.org/officeDocument/2006/relationships" r:embed="rId1"/>
          <a:stretch>
            <a:fillRect/>
          </a:stretch>
        </a:blipFill>
      </dgm:spPr>
      <dgm:t>
        <a:bodyPr/>
        <a:lstStyle/>
        <a:p>
          <a:endParaRPr lang="el-GR" dirty="0"/>
        </a:p>
      </dgm:t>
    </dgm:pt>
    <dgm:pt modelId="{29AA93D7-D265-4872-9054-C3F3A12C9783}" type="parTrans" cxnId="{9F59DC28-AB68-4266-A690-D0228CC33382}">
      <dgm:prSet/>
      <dgm:spPr/>
      <dgm:t>
        <a:bodyPr/>
        <a:lstStyle/>
        <a:p>
          <a:endParaRPr lang="el-GR"/>
        </a:p>
      </dgm:t>
    </dgm:pt>
    <dgm:pt modelId="{9FAC38FC-4213-476A-A09E-B46A6C7FD698}" type="sibTrans" cxnId="{9F59DC28-AB68-4266-A690-D0228CC33382}">
      <dgm:prSet/>
      <dgm:spPr/>
      <dgm:t>
        <a:bodyPr/>
        <a:lstStyle/>
        <a:p>
          <a:endParaRPr lang="el-GR"/>
        </a:p>
      </dgm:t>
    </dgm:pt>
    <dgm:pt modelId="{34778E79-2FA6-4127-8F49-A06358C99580}">
      <dgm:prSet phldrT="[Κείμενο]" custT="1"/>
      <dgm:spPr>
        <a:solidFill>
          <a:srgbClr val="FF6600"/>
        </a:solidFill>
      </dgm:spPr>
      <dgm:t>
        <a:bodyPr/>
        <a:lstStyle/>
        <a:p>
          <a:pPr algn="ctr"/>
          <a:r>
            <a:rPr lang="el-GR" sz="1400" b="1" dirty="0" smtClean="0">
              <a:solidFill>
                <a:srgbClr val="A20000"/>
              </a:solidFill>
            </a:rPr>
            <a:t> Γερά οστά, αρθρώσεις, μύες</a:t>
          </a:r>
          <a:endParaRPr lang="el-GR" sz="1400" b="1" dirty="0">
            <a:solidFill>
              <a:srgbClr val="A20000"/>
            </a:solidFill>
            <a:latin typeface="+mn-lt"/>
          </a:endParaRPr>
        </a:p>
      </dgm:t>
    </dgm:pt>
    <dgm:pt modelId="{DDA82A35-8305-4FC8-B7FF-5AC6FBC6C126}" type="parTrans" cxnId="{E13A034B-B4C5-4629-8C6B-5B4EA032423B}">
      <dgm:prSet/>
      <dgm:spPr/>
      <dgm:t>
        <a:bodyPr/>
        <a:lstStyle/>
        <a:p>
          <a:endParaRPr lang="el-GR"/>
        </a:p>
      </dgm:t>
    </dgm:pt>
    <dgm:pt modelId="{16944E6A-710A-4A65-815D-10B5B471BC45}" type="sibTrans" cxnId="{E13A034B-B4C5-4629-8C6B-5B4EA032423B}">
      <dgm:prSet/>
      <dgm:spPr/>
      <dgm:t>
        <a:bodyPr/>
        <a:lstStyle/>
        <a:p>
          <a:endParaRPr lang="el-GR"/>
        </a:p>
      </dgm:t>
    </dgm:pt>
    <dgm:pt modelId="{93D5EEE2-30D3-4F7D-931B-C7029C9A86C3}">
      <dgm:prSet phldrT="[Κείμενο]" custT="1"/>
      <dgm:spPr>
        <a:solidFill>
          <a:srgbClr val="00B0F0"/>
        </a:solidFill>
      </dgm:spPr>
      <dgm:t>
        <a:bodyPr/>
        <a:lstStyle/>
        <a:p>
          <a:r>
            <a:rPr lang="el-GR" sz="1400" b="1" dirty="0" smtClean="0">
              <a:solidFill>
                <a:schemeClr val="tx1"/>
              </a:solidFill>
              <a:latin typeface="+mn-lt"/>
            </a:rPr>
            <a:t>Καλή λειτουργία της καρδιάς και των πνευμόνων</a:t>
          </a:r>
          <a:endParaRPr lang="el-GR" sz="1400" b="1" dirty="0">
            <a:solidFill>
              <a:schemeClr val="tx1"/>
            </a:solidFill>
          </a:endParaRPr>
        </a:p>
      </dgm:t>
    </dgm:pt>
    <dgm:pt modelId="{C3F3DE60-8AF2-4FB4-A251-5804DCB54AE0}" type="parTrans" cxnId="{72ECFC34-3E75-4F7E-A68E-340D1DB0FC24}">
      <dgm:prSet/>
      <dgm:spPr/>
      <dgm:t>
        <a:bodyPr/>
        <a:lstStyle/>
        <a:p>
          <a:endParaRPr lang="el-GR"/>
        </a:p>
      </dgm:t>
    </dgm:pt>
    <dgm:pt modelId="{56D96EEC-2B99-482D-83B6-4E9277CA9720}" type="sibTrans" cxnId="{72ECFC34-3E75-4F7E-A68E-340D1DB0FC24}">
      <dgm:prSet/>
      <dgm:spPr/>
      <dgm:t>
        <a:bodyPr/>
        <a:lstStyle/>
        <a:p>
          <a:endParaRPr lang="el-GR"/>
        </a:p>
      </dgm:t>
    </dgm:pt>
    <dgm:pt modelId="{99492F75-9C20-43E2-9251-617902F15C83}">
      <dgm:prSet phldrT="[Κείμενο]" custT="1"/>
      <dgm:spPr>
        <a:solidFill>
          <a:schemeClr val="accent2"/>
        </a:solidFill>
      </dgm:spPr>
      <dgm:t>
        <a:bodyPr/>
        <a:lstStyle/>
        <a:p>
          <a:r>
            <a:rPr lang="el-GR" sz="1400" b="1" dirty="0" smtClean="0">
              <a:solidFill>
                <a:schemeClr val="tx1"/>
              </a:solidFill>
              <a:latin typeface="+mn-lt"/>
            </a:rPr>
            <a:t>Ενίσχυση αυτοπεποίθησης και κοινωνικοποίησης ( ομαδικά παιχνίδια και φιλίες)</a:t>
          </a:r>
          <a:endParaRPr lang="el-GR" sz="1400" b="1" dirty="0">
            <a:solidFill>
              <a:schemeClr val="tx1"/>
            </a:solidFill>
          </a:endParaRPr>
        </a:p>
      </dgm:t>
    </dgm:pt>
    <dgm:pt modelId="{96AF647D-1E7E-4292-B9F4-EBDBEB10FFED}" type="parTrans" cxnId="{7362B421-E829-4568-ADD0-58E3AE1F252D}">
      <dgm:prSet/>
      <dgm:spPr/>
      <dgm:t>
        <a:bodyPr/>
        <a:lstStyle/>
        <a:p>
          <a:endParaRPr lang="el-GR"/>
        </a:p>
      </dgm:t>
    </dgm:pt>
    <dgm:pt modelId="{51BAE901-9E96-43D2-8E37-F3366BE2E901}" type="sibTrans" cxnId="{7362B421-E829-4568-ADD0-58E3AE1F252D}">
      <dgm:prSet/>
      <dgm:spPr/>
      <dgm:t>
        <a:bodyPr/>
        <a:lstStyle/>
        <a:p>
          <a:endParaRPr lang="el-GR"/>
        </a:p>
      </dgm:t>
    </dgm:pt>
    <dgm:pt modelId="{9B3A8C73-BFD3-4ED8-802B-99B003EB49C8}">
      <dgm:prSet phldrT="[Κείμενο]" custT="1"/>
      <dgm:spPr>
        <a:solidFill>
          <a:srgbClr val="00B050"/>
        </a:solidFill>
      </dgm:spPr>
      <dgm:t>
        <a:bodyPr/>
        <a:lstStyle/>
        <a:p>
          <a:pPr algn="ctr"/>
          <a:r>
            <a:rPr lang="el-GR" sz="1400" b="1" dirty="0" smtClean="0">
              <a:solidFill>
                <a:schemeClr val="tx1"/>
              </a:solidFill>
            </a:rPr>
            <a:t>Απόκτηση και διατήρηση υγιούς σωματικού βάρους</a:t>
          </a:r>
          <a:r>
            <a:rPr lang="el-GR" sz="1400" b="1" dirty="0" smtClean="0">
              <a:solidFill>
                <a:schemeClr val="tx1"/>
              </a:solidFill>
              <a:latin typeface="+mn-lt"/>
            </a:rPr>
            <a:t> </a:t>
          </a:r>
          <a:endParaRPr lang="el-GR" sz="1400" b="1" dirty="0"/>
        </a:p>
      </dgm:t>
    </dgm:pt>
    <dgm:pt modelId="{006FB675-93B6-4B39-B100-0D191485FBE1}" type="parTrans" cxnId="{99C419E9-D809-4C78-AC1D-705E48B1AA31}">
      <dgm:prSet/>
      <dgm:spPr/>
      <dgm:t>
        <a:bodyPr/>
        <a:lstStyle/>
        <a:p>
          <a:endParaRPr lang="el-GR"/>
        </a:p>
      </dgm:t>
    </dgm:pt>
    <dgm:pt modelId="{E1246FD1-432E-4DDC-9CDF-656CC7FE0C7E}" type="sibTrans" cxnId="{99C419E9-D809-4C78-AC1D-705E48B1AA31}">
      <dgm:prSet/>
      <dgm:spPr/>
      <dgm:t>
        <a:bodyPr/>
        <a:lstStyle/>
        <a:p>
          <a:endParaRPr lang="el-GR"/>
        </a:p>
      </dgm:t>
    </dgm:pt>
    <dgm:pt modelId="{8CA65D54-294A-4D37-A7A3-C3CED0223C02}">
      <dgm:prSet custT="1"/>
      <dgm:spPr>
        <a:solidFill>
          <a:srgbClr val="FFFF00"/>
        </a:solidFill>
      </dgm:spPr>
      <dgm:t>
        <a:bodyPr/>
        <a:lstStyle/>
        <a:p>
          <a:r>
            <a:rPr lang="en-US" sz="1400" b="1" dirty="0" smtClean="0">
              <a:solidFill>
                <a:schemeClr val="tx1"/>
              </a:solidFill>
            </a:rPr>
            <a:t> </a:t>
          </a:r>
          <a:endParaRPr lang="el-GR" sz="1400" b="1" dirty="0" smtClean="0">
            <a:solidFill>
              <a:schemeClr val="tx1"/>
            </a:solidFill>
          </a:endParaRPr>
        </a:p>
        <a:p>
          <a:r>
            <a:rPr lang="el-GR" sz="1400" b="1" dirty="0" smtClean="0">
              <a:solidFill>
                <a:schemeClr val="tx1"/>
              </a:solidFill>
            </a:rPr>
            <a:t>Καλύτερος έλεγχος και συντονισμός κινήσεων  </a:t>
          </a:r>
          <a:endParaRPr lang="el-GR" sz="1400" b="1" dirty="0">
            <a:solidFill>
              <a:schemeClr val="tx1"/>
            </a:solidFill>
          </a:endParaRPr>
        </a:p>
      </dgm:t>
    </dgm:pt>
    <dgm:pt modelId="{A423EC8E-DFB4-44B1-A709-579E8A1F1F5B}" type="parTrans" cxnId="{F7957F3A-A106-47D9-905A-2C04442B0459}">
      <dgm:prSet/>
      <dgm:spPr/>
      <dgm:t>
        <a:bodyPr/>
        <a:lstStyle/>
        <a:p>
          <a:endParaRPr lang="el-GR"/>
        </a:p>
      </dgm:t>
    </dgm:pt>
    <dgm:pt modelId="{99D820A6-3AF5-4211-8A0E-2AF775B1113C}" type="sibTrans" cxnId="{F7957F3A-A106-47D9-905A-2C04442B0459}">
      <dgm:prSet/>
      <dgm:spPr/>
      <dgm:t>
        <a:bodyPr/>
        <a:lstStyle/>
        <a:p>
          <a:endParaRPr lang="el-GR"/>
        </a:p>
      </dgm:t>
    </dgm:pt>
    <dgm:pt modelId="{682BA8A0-308A-4424-B054-004A13097EB9}">
      <dgm:prSet custT="1"/>
      <dgm:spPr>
        <a:solidFill>
          <a:srgbClr val="FFC000"/>
        </a:solidFill>
      </dgm:spPr>
      <dgm:t>
        <a:bodyPr/>
        <a:lstStyle/>
        <a:p>
          <a:r>
            <a:rPr lang="el-GR" sz="1400" b="1" dirty="0" smtClean="0">
              <a:solidFill>
                <a:schemeClr val="tx1"/>
              </a:solidFill>
              <a:latin typeface="+mn-lt"/>
            </a:rPr>
            <a:t>Δημιουργία θετικών και μείωση αρνητικών συναισθημάτων (χαρά, διασκέδαση, μείωση άγχους)</a:t>
          </a:r>
          <a:endParaRPr lang="el-GR" sz="1400" b="1" dirty="0">
            <a:solidFill>
              <a:schemeClr val="tx1"/>
            </a:solidFill>
            <a:latin typeface="+mn-lt"/>
          </a:endParaRPr>
        </a:p>
      </dgm:t>
    </dgm:pt>
    <dgm:pt modelId="{248C3840-146C-4402-B9CA-3E61C996C883}" type="parTrans" cxnId="{CCD1F667-8D74-4E10-AF5A-61FE3AED3D1A}">
      <dgm:prSet/>
      <dgm:spPr/>
      <dgm:t>
        <a:bodyPr/>
        <a:lstStyle/>
        <a:p>
          <a:endParaRPr lang="el-GR"/>
        </a:p>
      </dgm:t>
    </dgm:pt>
    <dgm:pt modelId="{2645F02D-D7F5-4292-AB1F-F3B99B6AA18E}" type="sibTrans" cxnId="{CCD1F667-8D74-4E10-AF5A-61FE3AED3D1A}">
      <dgm:prSet/>
      <dgm:spPr/>
      <dgm:t>
        <a:bodyPr/>
        <a:lstStyle/>
        <a:p>
          <a:endParaRPr lang="el-GR"/>
        </a:p>
      </dgm:t>
    </dgm:pt>
    <dgm:pt modelId="{1E68FE56-712D-437C-BA73-D1DA60BCA38E}">
      <dgm:prSet custT="1"/>
      <dgm:spPr/>
      <dgm:t>
        <a:bodyPr/>
        <a:lstStyle/>
        <a:p>
          <a:r>
            <a:rPr lang="el-GR" sz="1400" b="1" dirty="0" smtClean="0">
              <a:solidFill>
                <a:schemeClr val="tx1"/>
              </a:solidFill>
            </a:rPr>
            <a:t>Καλή υγεία στην ενήλικη ζωή</a:t>
          </a:r>
          <a:endParaRPr lang="el-GR" sz="1400" b="1" dirty="0">
            <a:solidFill>
              <a:schemeClr val="tx1"/>
            </a:solidFill>
            <a:latin typeface="+mn-lt"/>
          </a:endParaRPr>
        </a:p>
      </dgm:t>
    </dgm:pt>
    <dgm:pt modelId="{EB7FA608-F10D-48FE-AB4D-7A6366375C67}" type="parTrans" cxnId="{04EFAE7F-D5BA-490B-8B6E-A0DE6DD09D7D}">
      <dgm:prSet/>
      <dgm:spPr/>
      <dgm:t>
        <a:bodyPr/>
        <a:lstStyle/>
        <a:p>
          <a:endParaRPr lang="el-GR"/>
        </a:p>
      </dgm:t>
    </dgm:pt>
    <dgm:pt modelId="{57603674-BCAC-450E-9E8B-5B5750829A96}" type="sibTrans" cxnId="{04EFAE7F-D5BA-490B-8B6E-A0DE6DD09D7D}">
      <dgm:prSet/>
      <dgm:spPr/>
      <dgm:t>
        <a:bodyPr/>
        <a:lstStyle/>
        <a:p>
          <a:endParaRPr lang="el-GR"/>
        </a:p>
      </dgm:t>
    </dgm:pt>
    <dgm:pt modelId="{3365689E-735F-472B-BBC6-8B3C428D60F6}">
      <dgm:prSet custScaleX="141579" custScaleY="121587" custRadScaleRad="118881" custRadScaleInc="28005"/>
      <dgm:spPr>
        <a:solidFill>
          <a:srgbClr val="C30DA0"/>
        </a:solidFill>
      </dgm:spPr>
      <dgm:t>
        <a:bodyPr/>
        <a:lstStyle/>
        <a:p>
          <a:endParaRPr lang="el-GR" dirty="0"/>
        </a:p>
      </dgm:t>
    </dgm:pt>
    <dgm:pt modelId="{D2E4223F-C828-402B-8C53-DF9899F6D76B}" type="parTrans" cxnId="{4CE4029B-A7C7-4B06-9181-084E6C282F55}">
      <dgm:prSet/>
      <dgm:spPr/>
      <dgm:t>
        <a:bodyPr/>
        <a:lstStyle/>
        <a:p>
          <a:endParaRPr lang="el-GR"/>
        </a:p>
      </dgm:t>
    </dgm:pt>
    <dgm:pt modelId="{A9DA4FC4-2993-4E0B-BA41-3673B59175B7}" type="sibTrans" cxnId="{4CE4029B-A7C7-4B06-9181-084E6C282F55}">
      <dgm:prSet/>
      <dgm:spPr/>
      <dgm:t>
        <a:bodyPr/>
        <a:lstStyle/>
        <a:p>
          <a:endParaRPr lang="el-GR"/>
        </a:p>
      </dgm:t>
    </dgm:pt>
    <dgm:pt modelId="{AB69A72F-8AE2-4A4C-8EAA-9C3A59B65D5E}">
      <dgm:prSet custScaleX="141579" custScaleY="121587" custRadScaleRad="118881" custRadScaleInc="28005"/>
      <dgm:spPr>
        <a:solidFill>
          <a:srgbClr val="C30DA0"/>
        </a:solidFill>
      </dgm:spPr>
      <dgm:t>
        <a:bodyPr/>
        <a:lstStyle/>
        <a:p>
          <a:endParaRPr lang="el-GR"/>
        </a:p>
      </dgm:t>
    </dgm:pt>
    <dgm:pt modelId="{8192B347-5E1E-45B6-9603-042CE71DF476}" type="parTrans" cxnId="{13982EE9-ECF2-4568-8360-1C06A18C67FA}">
      <dgm:prSet/>
      <dgm:spPr/>
      <dgm:t>
        <a:bodyPr/>
        <a:lstStyle/>
        <a:p>
          <a:endParaRPr lang="el-GR"/>
        </a:p>
      </dgm:t>
    </dgm:pt>
    <dgm:pt modelId="{12DC3848-232C-489B-8409-E4D3C6AB59E9}" type="sibTrans" cxnId="{13982EE9-ECF2-4568-8360-1C06A18C67FA}">
      <dgm:prSet/>
      <dgm:spPr/>
      <dgm:t>
        <a:bodyPr/>
        <a:lstStyle/>
        <a:p>
          <a:endParaRPr lang="el-GR"/>
        </a:p>
      </dgm:t>
    </dgm:pt>
    <dgm:pt modelId="{444E565C-43E7-4258-AD10-EE8A39B68F05}" type="pres">
      <dgm:prSet presAssocID="{27A6165E-B1B8-4A67-8675-BD1B9252F413}" presName="Name0" presStyleCnt="0">
        <dgm:presLayoutVars>
          <dgm:chMax val="1"/>
          <dgm:dir/>
          <dgm:animLvl val="ctr"/>
          <dgm:resizeHandles val="exact"/>
        </dgm:presLayoutVars>
      </dgm:prSet>
      <dgm:spPr/>
      <dgm:t>
        <a:bodyPr/>
        <a:lstStyle/>
        <a:p>
          <a:endParaRPr lang="el-GR"/>
        </a:p>
      </dgm:t>
    </dgm:pt>
    <dgm:pt modelId="{48190BED-C994-469D-B297-676F0DEC433E}" type="pres">
      <dgm:prSet presAssocID="{F458BBF0-F3EE-4518-BA3D-F23450A60680}" presName="centerShape" presStyleLbl="node0" presStyleIdx="0" presStyleCnt="1" custScaleX="138154" custScaleY="112069" custLinFactNeighborX="1647" custLinFactNeighborY="-2975"/>
      <dgm:spPr/>
      <dgm:t>
        <a:bodyPr/>
        <a:lstStyle/>
        <a:p>
          <a:endParaRPr lang="el-GR"/>
        </a:p>
      </dgm:t>
    </dgm:pt>
    <dgm:pt modelId="{CC1879A3-D2D7-4415-A3F7-6D456620F53C}" type="pres">
      <dgm:prSet presAssocID="{DDA82A35-8305-4FC8-B7FF-5AC6FBC6C126}" presName="parTrans" presStyleLbl="sibTrans2D1" presStyleIdx="0" presStyleCnt="7" custScaleX="172700"/>
      <dgm:spPr/>
      <dgm:t>
        <a:bodyPr/>
        <a:lstStyle/>
        <a:p>
          <a:endParaRPr lang="el-GR"/>
        </a:p>
      </dgm:t>
    </dgm:pt>
    <dgm:pt modelId="{942C8446-4A42-4339-A3D0-C887F6371FC1}" type="pres">
      <dgm:prSet presAssocID="{DDA82A35-8305-4FC8-B7FF-5AC6FBC6C126}" presName="connectorText" presStyleLbl="sibTrans2D1" presStyleIdx="0" presStyleCnt="7"/>
      <dgm:spPr/>
      <dgm:t>
        <a:bodyPr/>
        <a:lstStyle/>
        <a:p>
          <a:endParaRPr lang="el-GR"/>
        </a:p>
      </dgm:t>
    </dgm:pt>
    <dgm:pt modelId="{2F0CDA29-72A9-4E62-B88C-BD9BED104AE0}" type="pres">
      <dgm:prSet presAssocID="{34778E79-2FA6-4127-8F49-A06358C99580}" presName="node" presStyleLbl="node1" presStyleIdx="0" presStyleCnt="7" custScaleX="114148" custScaleY="110233" custRadScaleRad="99428" custRadScaleInc="7167">
        <dgm:presLayoutVars>
          <dgm:bulletEnabled val="1"/>
        </dgm:presLayoutVars>
      </dgm:prSet>
      <dgm:spPr/>
      <dgm:t>
        <a:bodyPr/>
        <a:lstStyle/>
        <a:p>
          <a:endParaRPr lang="el-GR"/>
        </a:p>
      </dgm:t>
    </dgm:pt>
    <dgm:pt modelId="{B3914389-A5DD-4FFE-89AD-AE1FF2798A11}" type="pres">
      <dgm:prSet presAssocID="{C3F3DE60-8AF2-4FB4-A251-5804DCB54AE0}" presName="parTrans" presStyleLbl="sibTrans2D1" presStyleIdx="1" presStyleCnt="7" custScaleX="132610"/>
      <dgm:spPr/>
      <dgm:t>
        <a:bodyPr/>
        <a:lstStyle/>
        <a:p>
          <a:endParaRPr lang="el-GR"/>
        </a:p>
      </dgm:t>
    </dgm:pt>
    <dgm:pt modelId="{83F0A73B-2930-4D7B-A06E-C4DFEA828231}" type="pres">
      <dgm:prSet presAssocID="{C3F3DE60-8AF2-4FB4-A251-5804DCB54AE0}" presName="connectorText" presStyleLbl="sibTrans2D1" presStyleIdx="1" presStyleCnt="7"/>
      <dgm:spPr/>
      <dgm:t>
        <a:bodyPr/>
        <a:lstStyle/>
        <a:p>
          <a:endParaRPr lang="el-GR"/>
        </a:p>
      </dgm:t>
    </dgm:pt>
    <dgm:pt modelId="{547283E3-A6A2-4E36-8CB3-5B15B3416460}" type="pres">
      <dgm:prSet presAssocID="{93D5EEE2-30D3-4F7D-931B-C7029C9A86C3}" presName="node" presStyleLbl="node1" presStyleIdx="1" presStyleCnt="7" custScaleX="131475" custScaleY="121664" custRadScaleRad="142047" custRadScaleInc="35417">
        <dgm:presLayoutVars>
          <dgm:bulletEnabled val="1"/>
        </dgm:presLayoutVars>
      </dgm:prSet>
      <dgm:spPr/>
      <dgm:t>
        <a:bodyPr/>
        <a:lstStyle/>
        <a:p>
          <a:endParaRPr lang="el-GR"/>
        </a:p>
      </dgm:t>
    </dgm:pt>
    <dgm:pt modelId="{C4BB2976-5BBE-4F2B-A47B-36A42BF12EEC}" type="pres">
      <dgm:prSet presAssocID="{96AF647D-1E7E-4292-B9F4-EBDBEB10FFED}" presName="parTrans" presStyleLbl="sibTrans2D1" presStyleIdx="2" presStyleCnt="7" custScaleX="158474"/>
      <dgm:spPr/>
      <dgm:t>
        <a:bodyPr/>
        <a:lstStyle/>
        <a:p>
          <a:endParaRPr lang="el-GR"/>
        </a:p>
      </dgm:t>
    </dgm:pt>
    <dgm:pt modelId="{212E5B57-0590-4502-854F-3467EDAEC583}" type="pres">
      <dgm:prSet presAssocID="{96AF647D-1E7E-4292-B9F4-EBDBEB10FFED}" presName="connectorText" presStyleLbl="sibTrans2D1" presStyleIdx="2" presStyleCnt="7"/>
      <dgm:spPr/>
      <dgm:t>
        <a:bodyPr/>
        <a:lstStyle/>
        <a:p>
          <a:endParaRPr lang="el-GR"/>
        </a:p>
      </dgm:t>
    </dgm:pt>
    <dgm:pt modelId="{217AD10A-4E62-47D3-A2CF-A24E965CA879}" type="pres">
      <dgm:prSet presAssocID="{99492F75-9C20-43E2-9251-617902F15C83}" presName="node" presStyleLbl="node1" presStyleIdx="2" presStyleCnt="7" custScaleX="113577" custScaleY="107452" custRadScaleRad="133941" custRadScaleInc="-14630">
        <dgm:presLayoutVars>
          <dgm:bulletEnabled val="1"/>
        </dgm:presLayoutVars>
      </dgm:prSet>
      <dgm:spPr/>
      <dgm:t>
        <a:bodyPr/>
        <a:lstStyle/>
        <a:p>
          <a:endParaRPr lang="el-GR"/>
        </a:p>
      </dgm:t>
    </dgm:pt>
    <dgm:pt modelId="{1E51EA5C-F160-4C16-B843-7E71DB60C502}" type="pres">
      <dgm:prSet presAssocID="{A423EC8E-DFB4-44B1-A709-579E8A1F1F5B}" presName="parTrans" presStyleLbl="sibTrans2D1" presStyleIdx="3" presStyleCnt="7" custLinFactNeighborX="-26567" custLinFactNeighborY="-14204"/>
      <dgm:spPr/>
      <dgm:t>
        <a:bodyPr/>
        <a:lstStyle/>
        <a:p>
          <a:endParaRPr lang="el-GR"/>
        </a:p>
      </dgm:t>
    </dgm:pt>
    <dgm:pt modelId="{28B61998-63B0-438F-8454-9DD3CAF20571}" type="pres">
      <dgm:prSet presAssocID="{A423EC8E-DFB4-44B1-A709-579E8A1F1F5B}" presName="connectorText" presStyleLbl="sibTrans2D1" presStyleIdx="3" presStyleCnt="7"/>
      <dgm:spPr/>
      <dgm:t>
        <a:bodyPr/>
        <a:lstStyle/>
        <a:p>
          <a:endParaRPr lang="el-GR"/>
        </a:p>
      </dgm:t>
    </dgm:pt>
    <dgm:pt modelId="{A9294AB2-F3B3-4C95-B61B-6C5CDBD71A7F}" type="pres">
      <dgm:prSet presAssocID="{8CA65D54-294A-4D37-A7A3-C3CED0223C02}" presName="node" presStyleLbl="node1" presStyleIdx="3" presStyleCnt="7" custScaleX="118044" custScaleY="102318" custRadScaleRad="125505" custRadScaleInc="-67337">
        <dgm:presLayoutVars>
          <dgm:bulletEnabled val="1"/>
        </dgm:presLayoutVars>
      </dgm:prSet>
      <dgm:spPr/>
      <dgm:t>
        <a:bodyPr/>
        <a:lstStyle/>
        <a:p>
          <a:endParaRPr lang="el-GR"/>
        </a:p>
      </dgm:t>
    </dgm:pt>
    <dgm:pt modelId="{4851C5FF-402E-4E76-A789-966CD170594D}" type="pres">
      <dgm:prSet presAssocID="{EB7FA608-F10D-48FE-AB4D-7A6366375C67}" presName="parTrans" presStyleLbl="sibTrans2D1" presStyleIdx="4" presStyleCnt="7" custScaleX="159968" custLinFactNeighborX="-28692" custLinFactNeighborY="-15484"/>
      <dgm:spPr/>
      <dgm:t>
        <a:bodyPr/>
        <a:lstStyle/>
        <a:p>
          <a:endParaRPr lang="el-GR"/>
        </a:p>
      </dgm:t>
    </dgm:pt>
    <dgm:pt modelId="{8E277ABA-FCC9-47C9-82AA-C338141D8DC9}" type="pres">
      <dgm:prSet presAssocID="{EB7FA608-F10D-48FE-AB4D-7A6366375C67}" presName="connectorText" presStyleLbl="sibTrans2D1" presStyleIdx="4" presStyleCnt="7"/>
      <dgm:spPr/>
      <dgm:t>
        <a:bodyPr/>
        <a:lstStyle/>
        <a:p>
          <a:endParaRPr lang="el-GR"/>
        </a:p>
      </dgm:t>
    </dgm:pt>
    <dgm:pt modelId="{1EC08C37-A1ED-417A-AB67-DFA5F3A2D844}" type="pres">
      <dgm:prSet presAssocID="{1E68FE56-712D-437C-BA73-D1DA60BCA38E}" presName="node" presStyleLbl="node1" presStyleIdx="4" presStyleCnt="7" custScaleX="125107" custScaleY="107515" custRadScaleRad="104098" custRadScaleInc="14624">
        <dgm:presLayoutVars>
          <dgm:bulletEnabled val="1"/>
        </dgm:presLayoutVars>
      </dgm:prSet>
      <dgm:spPr/>
      <dgm:t>
        <a:bodyPr/>
        <a:lstStyle/>
        <a:p>
          <a:endParaRPr lang="el-GR"/>
        </a:p>
      </dgm:t>
    </dgm:pt>
    <dgm:pt modelId="{8B147805-136B-419D-AB1C-8AA83335AF62}" type="pres">
      <dgm:prSet presAssocID="{248C3840-146C-4402-B9CA-3E61C996C883}" presName="parTrans" presStyleLbl="sibTrans2D1" presStyleIdx="5" presStyleCnt="7" custScaleX="143425" custLinFactNeighborX="7733" custLinFactNeighborY="-13807"/>
      <dgm:spPr/>
      <dgm:t>
        <a:bodyPr/>
        <a:lstStyle/>
        <a:p>
          <a:endParaRPr lang="el-GR"/>
        </a:p>
      </dgm:t>
    </dgm:pt>
    <dgm:pt modelId="{C96855D7-9C8C-4A88-81B9-9AAA0B31612C}" type="pres">
      <dgm:prSet presAssocID="{248C3840-146C-4402-B9CA-3E61C996C883}" presName="connectorText" presStyleLbl="sibTrans2D1" presStyleIdx="5" presStyleCnt="7"/>
      <dgm:spPr/>
      <dgm:t>
        <a:bodyPr/>
        <a:lstStyle/>
        <a:p>
          <a:endParaRPr lang="el-GR"/>
        </a:p>
      </dgm:t>
    </dgm:pt>
    <dgm:pt modelId="{0FDB19CF-5A35-415F-B600-20F450294349}" type="pres">
      <dgm:prSet presAssocID="{682BA8A0-308A-4424-B054-004A13097EB9}" presName="node" presStyleLbl="node1" presStyleIdx="5" presStyleCnt="7" custScaleX="141579" custScaleY="121587" custRadScaleRad="118881" custRadScaleInc="28005">
        <dgm:presLayoutVars>
          <dgm:bulletEnabled val="1"/>
        </dgm:presLayoutVars>
      </dgm:prSet>
      <dgm:spPr/>
      <dgm:t>
        <a:bodyPr/>
        <a:lstStyle/>
        <a:p>
          <a:endParaRPr lang="el-GR"/>
        </a:p>
      </dgm:t>
    </dgm:pt>
    <dgm:pt modelId="{04493FA4-1ADC-4167-9B85-1539A32DE136}" type="pres">
      <dgm:prSet presAssocID="{006FB675-93B6-4B39-B100-0D191485FBE1}" presName="parTrans" presStyleLbl="sibTrans2D1" presStyleIdx="6" presStyleCnt="7" custScaleX="114740"/>
      <dgm:spPr/>
      <dgm:t>
        <a:bodyPr/>
        <a:lstStyle/>
        <a:p>
          <a:endParaRPr lang="el-GR"/>
        </a:p>
      </dgm:t>
    </dgm:pt>
    <dgm:pt modelId="{941CAABC-017C-4D89-864F-488A10631AC7}" type="pres">
      <dgm:prSet presAssocID="{006FB675-93B6-4B39-B100-0D191485FBE1}" presName="connectorText" presStyleLbl="sibTrans2D1" presStyleIdx="6" presStyleCnt="7"/>
      <dgm:spPr/>
      <dgm:t>
        <a:bodyPr/>
        <a:lstStyle/>
        <a:p>
          <a:endParaRPr lang="el-GR"/>
        </a:p>
      </dgm:t>
    </dgm:pt>
    <dgm:pt modelId="{F19D3DD0-DAC9-4C1A-B253-5E61D70F3394}" type="pres">
      <dgm:prSet presAssocID="{9B3A8C73-BFD3-4ED8-802B-99B003EB49C8}" presName="node" presStyleLbl="node1" presStyleIdx="6" presStyleCnt="7" custScaleX="119272" custScaleY="101311" custRadScaleRad="126150" custRadScaleInc="-11799">
        <dgm:presLayoutVars>
          <dgm:bulletEnabled val="1"/>
        </dgm:presLayoutVars>
      </dgm:prSet>
      <dgm:spPr/>
      <dgm:t>
        <a:bodyPr/>
        <a:lstStyle/>
        <a:p>
          <a:endParaRPr lang="el-GR"/>
        </a:p>
      </dgm:t>
    </dgm:pt>
  </dgm:ptLst>
  <dgm:cxnLst>
    <dgm:cxn modelId="{22A51BEE-4CA0-472D-98CF-77D11933011C}" type="presOf" srcId="{8CA65D54-294A-4D37-A7A3-C3CED0223C02}" destId="{A9294AB2-F3B3-4C95-B61B-6C5CDBD71A7F}" srcOrd="0" destOrd="0" presId="urn:microsoft.com/office/officeart/2005/8/layout/radial5"/>
    <dgm:cxn modelId="{99C419E9-D809-4C78-AC1D-705E48B1AA31}" srcId="{F458BBF0-F3EE-4518-BA3D-F23450A60680}" destId="{9B3A8C73-BFD3-4ED8-802B-99B003EB49C8}" srcOrd="6" destOrd="0" parTransId="{006FB675-93B6-4B39-B100-0D191485FBE1}" sibTransId="{E1246FD1-432E-4DDC-9CDF-656CC7FE0C7E}"/>
    <dgm:cxn modelId="{302D2F9A-5BAF-4DE6-9834-8E7E405D8D3E}" type="presOf" srcId="{DDA82A35-8305-4FC8-B7FF-5AC6FBC6C126}" destId="{CC1879A3-D2D7-4415-A3F7-6D456620F53C}" srcOrd="0" destOrd="0" presId="urn:microsoft.com/office/officeart/2005/8/layout/radial5"/>
    <dgm:cxn modelId="{CCD1F667-8D74-4E10-AF5A-61FE3AED3D1A}" srcId="{F458BBF0-F3EE-4518-BA3D-F23450A60680}" destId="{682BA8A0-308A-4424-B054-004A13097EB9}" srcOrd="5" destOrd="0" parTransId="{248C3840-146C-4402-B9CA-3E61C996C883}" sibTransId="{2645F02D-D7F5-4292-AB1F-F3B99B6AA18E}"/>
    <dgm:cxn modelId="{4CE4029B-A7C7-4B06-9181-084E6C282F55}" srcId="{27A6165E-B1B8-4A67-8675-BD1B9252F413}" destId="{3365689E-735F-472B-BBC6-8B3C428D60F6}" srcOrd="1" destOrd="0" parTransId="{D2E4223F-C828-402B-8C53-DF9899F6D76B}" sibTransId="{A9DA4FC4-2993-4E0B-BA41-3673B59175B7}"/>
    <dgm:cxn modelId="{B899E87C-A4EF-4278-8ABF-058BFF557925}" type="presOf" srcId="{C3F3DE60-8AF2-4FB4-A251-5804DCB54AE0}" destId="{83F0A73B-2930-4D7B-A06E-C4DFEA828231}" srcOrd="1" destOrd="0" presId="urn:microsoft.com/office/officeart/2005/8/layout/radial5"/>
    <dgm:cxn modelId="{7362B421-E829-4568-ADD0-58E3AE1F252D}" srcId="{F458BBF0-F3EE-4518-BA3D-F23450A60680}" destId="{99492F75-9C20-43E2-9251-617902F15C83}" srcOrd="2" destOrd="0" parTransId="{96AF647D-1E7E-4292-B9F4-EBDBEB10FFED}" sibTransId="{51BAE901-9E96-43D2-8E37-F3366BE2E901}"/>
    <dgm:cxn modelId="{C0801E16-364B-4850-AD63-CA0A139D48AD}" type="presOf" srcId="{EB7FA608-F10D-48FE-AB4D-7A6366375C67}" destId="{4851C5FF-402E-4E76-A789-966CD170594D}" srcOrd="0" destOrd="0" presId="urn:microsoft.com/office/officeart/2005/8/layout/radial5"/>
    <dgm:cxn modelId="{FAE6BFE5-2620-40B4-ACE3-E3AA058EFC6F}" type="presOf" srcId="{A423EC8E-DFB4-44B1-A709-579E8A1F1F5B}" destId="{1E51EA5C-F160-4C16-B843-7E71DB60C502}" srcOrd="0" destOrd="0" presId="urn:microsoft.com/office/officeart/2005/8/layout/radial5"/>
    <dgm:cxn modelId="{13982EE9-ECF2-4568-8360-1C06A18C67FA}" srcId="{27A6165E-B1B8-4A67-8675-BD1B9252F413}" destId="{AB69A72F-8AE2-4A4C-8EAA-9C3A59B65D5E}" srcOrd="2" destOrd="0" parTransId="{8192B347-5E1E-45B6-9603-042CE71DF476}" sibTransId="{12DC3848-232C-489B-8409-E4D3C6AB59E9}"/>
    <dgm:cxn modelId="{23157AE7-E99C-46CF-9739-6BC8891A1F8B}" type="presOf" srcId="{27A6165E-B1B8-4A67-8675-BD1B9252F413}" destId="{444E565C-43E7-4258-AD10-EE8A39B68F05}" srcOrd="0" destOrd="0" presId="urn:microsoft.com/office/officeart/2005/8/layout/radial5"/>
    <dgm:cxn modelId="{29521D15-0715-43EB-94A9-9D3A6F11C885}" type="presOf" srcId="{EB7FA608-F10D-48FE-AB4D-7A6366375C67}" destId="{8E277ABA-FCC9-47C9-82AA-C338141D8DC9}" srcOrd="1" destOrd="0" presId="urn:microsoft.com/office/officeart/2005/8/layout/radial5"/>
    <dgm:cxn modelId="{706DA668-EF92-423E-8C39-88C3887E7803}" type="presOf" srcId="{99492F75-9C20-43E2-9251-617902F15C83}" destId="{217AD10A-4E62-47D3-A2CF-A24E965CA879}" srcOrd="0" destOrd="0" presId="urn:microsoft.com/office/officeart/2005/8/layout/radial5"/>
    <dgm:cxn modelId="{3679FE02-E5DB-48F5-BBC2-CF096AEE79D6}" type="presOf" srcId="{34778E79-2FA6-4127-8F49-A06358C99580}" destId="{2F0CDA29-72A9-4E62-B88C-BD9BED104AE0}" srcOrd="0" destOrd="0" presId="urn:microsoft.com/office/officeart/2005/8/layout/radial5"/>
    <dgm:cxn modelId="{D63BC91A-4DA4-4E4F-994A-CB96AB4B1445}" type="presOf" srcId="{F458BBF0-F3EE-4518-BA3D-F23450A60680}" destId="{48190BED-C994-469D-B297-676F0DEC433E}" srcOrd="0" destOrd="0" presId="urn:microsoft.com/office/officeart/2005/8/layout/radial5"/>
    <dgm:cxn modelId="{F4E70064-D79C-4D2E-B342-70808B8C739A}" type="presOf" srcId="{C3F3DE60-8AF2-4FB4-A251-5804DCB54AE0}" destId="{B3914389-A5DD-4FFE-89AD-AE1FF2798A11}" srcOrd="0" destOrd="0" presId="urn:microsoft.com/office/officeart/2005/8/layout/radial5"/>
    <dgm:cxn modelId="{95104076-5C52-4143-8893-D6B79BA4DFD5}" type="presOf" srcId="{006FB675-93B6-4B39-B100-0D191485FBE1}" destId="{04493FA4-1ADC-4167-9B85-1539A32DE136}" srcOrd="0" destOrd="0" presId="urn:microsoft.com/office/officeart/2005/8/layout/radial5"/>
    <dgm:cxn modelId="{EFA074A2-5218-4DB6-BE1F-9FE2C412D761}" type="presOf" srcId="{248C3840-146C-4402-B9CA-3E61C996C883}" destId="{C96855D7-9C8C-4A88-81B9-9AAA0B31612C}" srcOrd="1" destOrd="0" presId="urn:microsoft.com/office/officeart/2005/8/layout/radial5"/>
    <dgm:cxn modelId="{6E257C93-A095-422A-9A74-A1D98D8AF544}" type="presOf" srcId="{A423EC8E-DFB4-44B1-A709-579E8A1F1F5B}" destId="{28B61998-63B0-438F-8454-9DD3CAF20571}" srcOrd="1" destOrd="0" presId="urn:microsoft.com/office/officeart/2005/8/layout/radial5"/>
    <dgm:cxn modelId="{F7957F3A-A106-47D9-905A-2C04442B0459}" srcId="{F458BBF0-F3EE-4518-BA3D-F23450A60680}" destId="{8CA65D54-294A-4D37-A7A3-C3CED0223C02}" srcOrd="3" destOrd="0" parTransId="{A423EC8E-DFB4-44B1-A709-579E8A1F1F5B}" sibTransId="{99D820A6-3AF5-4211-8A0E-2AF775B1113C}"/>
    <dgm:cxn modelId="{E8020EE1-79A1-4259-B2D7-58116823DC31}" type="presOf" srcId="{248C3840-146C-4402-B9CA-3E61C996C883}" destId="{8B147805-136B-419D-AB1C-8AA83335AF62}" srcOrd="0" destOrd="0" presId="urn:microsoft.com/office/officeart/2005/8/layout/radial5"/>
    <dgm:cxn modelId="{7BCBED85-CE9F-4808-AA30-93A75351E015}" type="presOf" srcId="{96AF647D-1E7E-4292-B9F4-EBDBEB10FFED}" destId="{C4BB2976-5BBE-4F2B-A47B-36A42BF12EEC}" srcOrd="0" destOrd="0" presId="urn:microsoft.com/office/officeart/2005/8/layout/radial5"/>
    <dgm:cxn modelId="{E2173AF6-7F6F-4E83-8073-FAE1DE6A05FA}" type="presOf" srcId="{96AF647D-1E7E-4292-B9F4-EBDBEB10FFED}" destId="{212E5B57-0590-4502-854F-3467EDAEC583}" srcOrd="1" destOrd="0" presId="urn:microsoft.com/office/officeart/2005/8/layout/radial5"/>
    <dgm:cxn modelId="{04EFAE7F-D5BA-490B-8B6E-A0DE6DD09D7D}" srcId="{F458BBF0-F3EE-4518-BA3D-F23450A60680}" destId="{1E68FE56-712D-437C-BA73-D1DA60BCA38E}" srcOrd="4" destOrd="0" parTransId="{EB7FA608-F10D-48FE-AB4D-7A6366375C67}" sibTransId="{57603674-BCAC-450E-9E8B-5B5750829A96}"/>
    <dgm:cxn modelId="{EE7101C2-AE8B-46C1-B136-6CCD83730E41}" type="presOf" srcId="{682BA8A0-308A-4424-B054-004A13097EB9}" destId="{0FDB19CF-5A35-415F-B600-20F450294349}" srcOrd="0" destOrd="0" presId="urn:microsoft.com/office/officeart/2005/8/layout/radial5"/>
    <dgm:cxn modelId="{FCE6579B-0868-46D5-9B29-F116F32216DC}" type="presOf" srcId="{9B3A8C73-BFD3-4ED8-802B-99B003EB49C8}" destId="{F19D3DD0-DAC9-4C1A-B253-5E61D70F3394}" srcOrd="0" destOrd="0" presId="urn:microsoft.com/office/officeart/2005/8/layout/radial5"/>
    <dgm:cxn modelId="{653F5CDB-E767-4CC2-980F-105989CD181D}" type="presOf" srcId="{93D5EEE2-30D3-4F7D-931B-C7029C9A86C3}" destId="{547283E3-A6A2-4E36-8CB3-5B15B3416460}" srcOrd="0" destOrd="0" presId="urn:microsoft.com/office/officeart/2005/8/layout/radial5"/>
    <dgm:cxn modelId="{72ECFC34-3E75-4F7E-A68E-340D1DB0FC24}" srcId="{F458BBF0-F3EE-4518-BA3D-F23450A60680}" destId="{93D5EEE2-30D3-4F7D-931B-C7029C9A86C3}" srcOrd="1" destOrd="0" parTransId="{C3F3DE60-8AF2-4FB4-A251-5804DCB54AE0}" sibTransId="{56D96EEC-2B99-482D-83B6-4E9277CA9720}"/>
    <dgm:cxn modelId="{283D8AAA-3869-4BC9-9E5F-CA3E98BEE6AD}" type="presOf" srcId="{1E68FE56-712D-437C-BA73-D1DA60BCA38E}" destId="{1EC08C37-A1ED-417A-AB67-DFA5F3A2D844}" srcOrd="0" destOrd="0" presId="urn:microsoft.com/office/officeart/2005/8/layout/radial5"/>
    <dgm:cxn modelId="{239FD715-9548-4110-8BFF-B1145D43260C}" type="presOf" srcId="{006FB675-93B6-4B39-B100-0D191485FBE1}" destId="{941CAABC-017C-4D89-864F-488A10631AC7}" srcOrd="1" destOrd="0" presId="urn:microsoft.com/office/officeart/2005/8/layout/radial5"/>
    <dgm:cxn modelId="{9F59DC28-AB68-4266-A690-D0228CC33382}" srcId="{27A6165E-B1B8-4A67-8675-BD1B9252F413}" destId="{F458BBF0-F3EE-4518-BA3D-F23450A60680}" srcOrd="0" destOrd="0" parTransId="{29AA93D7-D265-4872-9054-C3F3A12C9783}" sibTransId="{9FAC38FC-4213-476A-A09E-B46A6C7FD698}"/>
    <dgm:cxn modelId="{7B6224C9-81E8-4D22-9BD0-7CCEB4B52C29}" type="presOf" srcId="{DDA82A35-8305-4FC8-B7FF-5AC6FBC6C126}" destId="{942C8446-4A42-4339-A3D0-C887F6371FC1}" srcOrd="1" destOrd="0" presId="urn:microsoft.com/office/officeart/2005/8/layout/radial5"/>
    <dgm:cxn modelId="{E13A034B-B4C5-4629-8C6B-5B4EA032423B}" srcId="{F458BBF0-F3EE-4518-BA3D-F23450A60680}" destId="{34778E79-2FA6-4127-8F49-A06358C99580}" srcOrd="0" destOrd="0" parTransId="{DDA82A35-8305-4FC8-B7FF-5AC6FBC6C126}" sibTransId="{16944E6A-710A-4A65-815D-10B5B471BC45}"/>
    <dgm:cxn modelId="{C714FE70-E230-444D-8C47-FC5C7C052F43}" type="presParOf" srcId="{444E565C-43E7-4258-AD10-EE8A39B68F05}" destId="{48190BED-C994-469D-B297-676F0DEC433E}" srcOrd="0" destOrd="0" presId="urn:microsoft.com/office/officeart/2005/8/layout/radial5"/>
    <dgm:cxn modelId="{2C43EA86-5336-4CE6-A70F-E020BA33E85A}" type="presParOf" srcId="{444E565C-43E7-4258-AD10-EE8A39B68F05}" destId="{CC1879A3-D2D7-4415-A3F7-6D456620F53C}" srcOrd="1" destOrd="0" presId="urn:microsoft.com/office/officeart/2005/8/layout/radial5"/>
    <dgm:cxn modelId="{333099E7-275B-4A75-83BD-AD9E2C865423}" type="presParOf" srcId="{CC1879A3-D2D7-4415-A3F7-6D456620F53C}" destId="{942C8446-4A42-4339-A3D0-C887F6371FC1}" srcOrd="0" destOrd="0" presId="urn:microsoft.com/office/officeart/2005/8/layout/radial5"/>
    <dgm:cxn modelId="{E841E0FB-5577-469D-9042-E5474628DFA7}" type="presParOf" srcId="{444E565C-43E7-4258-AD10-EE8A39B68F05}" destId="{2F0CDA29-72A9-4E62-B88C-BD9BED104AE0}" srcOrd="2" destOrd="0" presId="urn:microsoft.com/office/officeart/2005/8/layout/radial5"/>
    <dgm:cxn modelId="{FC174B17-8B21-438D-B344-89D725F34FAA}" type="presParOf" srcId="{444E565C-43E7-4258-AD10-EE8A39B68F05}" destId="{B3914389-A5DD-4FFE-89AD-AE1FF2798A11}" srcOrd="3" destOrd="0" presId="urn:microsoft.com/office/officeart/2005/8/layout/radial5"/>
    <dgm:cxn modelId="{1CA052E5-F595-4D7E-B4B0-10C05473E692}" type="presParOf" srcId="{B3914389-A5DD-4FFE-89AD-AE1FF2798A11}" destId="{83F0A73B-2930-4D7B-A06E-C4DFEA828231}" srcOrd="0" destOrd="0" presId="urn:microsoft.com/office/officeart/2005/8/layout/radial5"/>
    <dgm:cxn modelId="{67227533-C09D-4075-B8B5-F4EECDF8986F}" type="presParOf" srcId="{444E565C-43E7-4258-AD10-EE8A39B68F05}" destId="{547283E3-A6A2-4E36-8CB3-5B15B3416460}" srcOrd="4" destOrd="0" presId="urn:microsoft.com/office/officeart/2005/8/layout/radial5"/>
    <dgm:cxn modelId="{3A1F4DD6-8F8C-4BCB-BEBC-A93045EDF55A}" type="presParOf" srcId="{444E565C-43E7-4258-AD10-EE8A39B68F05}" destId="{C4BB2976-5BBE-4F2B-A47B-36A42BF12EEC}" srcOrd="5" destOrd="0" presId="urn:microsoft.com/office/officeart/2005/8/layout/radial5"/>
    <dgm:cxn modelId="{7F42FDB5-8AED-481E-9D56-D8D36BFCFB8A}" type="presParOf" srcId="{C4BB2976-5BBE-4F2B-A47B-36A42BF12EEC}" destId="{212E5B57-0590-4502-854F-3467EDAEC583}" srcOrd="0" destOrd="0" presId="urn:microsoft.com/office/officeart/2005/8/layout/radial5"/>
    <dgm:cxn modelId="{6CD839F1-11D4-4961-BB32-BAE369412982}" type="presParOf" srcId="{444E565C-43E7-4258-AD10-EE8A39B68F05}" destId="{217AD10A-4E62-47D3-A2CF-A24E965CA879}" srcOrd="6" destOrd="0" presId="urn:microsoft.com/office/officeart/2005/8/layout/radial5"/>
    <dgm:cxn modelId="{24B0BA9E-985C-4A40-8CF3-6BF870D29356}" type="presParOf" srcId="{444E565C-43E7-4258-AD10-EE8A39B68F05}" destId="{1E51EA5C-F160-4C16-B843-7E71DB60C502}" srcOrd="7" destOrd="0" presId="urn:microsoft.com/office/officeart/2005/8/layout/radial5"/>
    <dgm:cxn modelId="{41726AB2-7B38-4208-8CF8-73CB7CF4E495}" type="presParOf" srcId="{1E51EA5C-F160-4C16-B843-7E71DB60C502}" destId="{28B61998-63B0-438F-8454-9DD3CAF20571}" srcOrd="0" destOrd="0" presId="urn:microsoft.com/office/officeart/2005/8/layout/radial5"/>
    <dgm:cxn modelId="{EA696329-FB8E-48E1-AEB2-C21C63496086}" type="presParOf" srcId="{444E565C-43E7-4258-AD10-EE8A39B68F05}" destId="{A9294AB2-F3B3-4C95-B61B-6C5CDBD71A7F}" srcOrd="8" destOrd="0" presId="urn:microsoft.com/office/officeart/2005/8/layout/radial5"/>
    <dgm:cxn modelId="{3CA78A51-FFA5-4961-9CE5-B6B99ADEB2B9}" type="presParOf" srcId="{444E565C-43E7-4258-AD10-EE8A39B68F05}" destId="{4851C5FF-402E-4E76-A789-966CD170594D}" srcOrd="9" destOrd="0" presId="urn:microsoft.com/office/officeart/2005/8/layout/radial5"/>
    <dgm:cxn modelId="{5DB4E4E1-F7FB-483C-8619-D38DB0DE0C63}" type="presParOf" srcId="{4851C5FF-402E-4E76-A789-966CD170594D}" destId="{8E277ABA-FCC9-47C9-82AA-C338141D8DC9}" srcOrd="0" destOrd="0" presId="urn:microsoft.com/office/officeart/2005/8/layout/radial5"/>
    <dgm:cxn modelId="{B93FE94F-8E99-46F7-A867-1026F4F190ED}" type="presParOf" srcId="{444E565C-43E7-4258-AD10-EE8A39B68F05}" destId="{1EC08C37-A1ED-417A-AB67-DFA5F3A2D844}" srcOrd="10" destOrd="0" presId="urn:microsoft.com/office/officeart/2005/8/layout/radial5"/>
    <dgm:cxn modelId="{52CFB38F-56C2-4C83-9F17-6953CA9931DD}" type="presParOf" srcId="{444E565C-43E7-4258-AD10-EE8A39B68F05}" destId="{8B147805-136B-419D-AB1C-8AA83335AF62}" srcOrd="11" destOrd="0" presId="urn:microsoft.com/office/officeart/2005/8/layout/radial5"/>
    <dgm:cxn modelId="{22221348-BE16-4868-9503-F367A4A6BDE0}" type="presParOf" srcId="{8B147805-136B-419D-AB1C-8AA83335AF62}" destId="{C96855D7-9C8C-4A88-81B9-9AAA0B31612C}" srcOrd="0" destOrd="0" presId="urn:microsoft.com/office/officeart/2005/8/layout/radial5"/>
    <dgm:cxn modelId="{5BFE06EE-59AE-4405-930A-3E599AF9FD08}" type="presParOf" srcId="{444E565C-43E7-4258-AD10-EE8A39B68F05}" destId="{0FDB19CF-5A35-415F-B600-20F450294349}" srcOrd="12" destOrd="0" presId="urn:microsoft.com/office/officeart/2005/8/layout/radial5"/>
    <dgm:cxn modelId="{76DE518C-F186-4956-92C9-5E799C123093}" type="presParOf" srcId="{444E565C-43E7-4258-AD10-EE8A39B68F05}" destId="{04493FA4-1ADC-4167-9B85-1539A32DE136}" srcOrd="13" destOrd="0" presId="urn:microsoft.com/office/officeart/2005/8/layout/radial5"/>
    <dgm:cxn modelId="{147CE068-2EEA-488B-8D50-D8B5A1252B3D}" type="presParOf" srcId="{04493FA4-1ADC-4167-9B85-1539A32DE136}" destId="{941CAABC-017C-4D89-864F-488A10631AC7}" srcOrd="0" destOrd="0" presId="urn:microsoft.com/office/officeart/2005/8/layout/radial5"/>
    <dgm:cxn modelId="{5738A421-4E3B-45FA-8EF0-F70C74EE5923}" type="presParOf" srcId="{444E565C-43E7-4258-AD10-EE8A39B68F05}" destId="{F19D3DD0-DAC9-4C1A-B253-5E61D70F3394}" srcOrd="14" destOrd="0" presId="urn:microsoft.com/office/officeart/2005/8/layout/radial5"/>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B46B80-F936-44BE-BC92-7D8E3A1D7623}" type="doc">
      <dgm:prSet loTypeId="urn:microsoft.com/office/officeart/2005/8/layout/radial6" loCatId="cycle" qsTypeId="urn:microsoft.com/office/officeart/2005/8/quickstyle/simple1" qsCatId="simple" csTypeId="urn:microsoft.com/office/officeart/2005/8/colors/colorful2" csCatId="colorful" phldr="1"/>
      <dgm:spPr/>
      <dgm:t>
        <a:bodyPr/>
        <a:lstStyle/>
        <a:p>
          <a:endParaRPr lang="el-GR"/>
        </a:p>
      </dgm:t>
    </dgm:pt>
    <dgm:pt modelId="{3FB65893-8259-46B8-82EE-B7C24931EB60}">
      <dgm:prSet phldrT="[Κείμενο]" custT="1"/>
      <dgm:spPr>
        <a:xfrm>
          <a:off x="2092469" y="993601"/>
          <a:ext cx="1089371" cy="1089371"/>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el-GR" sz="1600" b="1" dirty="0" smtClean="0">
              <a:solidFill>
                <a:sysClr val="window" lastClr="FFFFFF"/>
              </a:solidFill>
              <a:latin typeface="Calibri"/>
              <a:ea typeface="+mn-ea"/>
              <a:cs typeface="+mn-cs"/>
            </a:rPr>
            <a:t>Πλαίσιο για την καθημερινή φυσική άσκηση  </a:t>
          </a:r>
          <a:r>
            <a:rPr lang="el-GR" sz="1600" b="1" dirty="0">
              <a:solidFill>
                <a:sysClr val="window" lastClr="FFFFFF"/>
              </a:solidFill>
              <a:latin typeface="Calibri"/>
              <a:ea typeface="+mn-ea"/>
              <a:cs typeface="+mn-cs"/>
            </a:rPr>
            <a:t>του παιδιού</a:t>
          </a:r>
        </a:p>
      </dgm:t>
    </dgm:pt>
    <dgm:pt modelId="{8CFCBD46-07DB-4F98-9E58-51C66C3BFC27}" type="parTrans" cxnId="{ED5FD79C-783D-4830-8706-7624D4C53259}">
      <dgm:prSet/>
      <dgm:spPr/>
      <dgm:t>
        <a:bodyPr/>
        <a:lstStyle/>
        <a:p>
          <a:endParaRPr lang="el-GR"/>
        </a:p>
      </dgm:t>
    </dgm:pt>
    <dgm:pt modelId="{5B72F4E7-E472-461F-9D69-A3C0AE0AC895}" type="sibTrans" cxnId="{ED5FD79C-783D-4830-8706-7624D4C53259}">
      <dgm:prSet/>
      <dgm:spPr/>
      <dgm:t>
        <a:bodyPr/>
        <a:lstStyle/>
        <a:p>
          <a:endParaRPr lang="el-GR"/>
        </a:p>
      </dgm:t>
    </dgm:pt>
    <dgm:pt modelId="{9A21AAB3-33B8-4DE3-9CDC-8D0A90148E81}">
      <dgm:prSet phldrT="[Κείμενο]" custT="1"/>
      <dgm:spPr>
        <a:xfrm>
          <a:off x="2255874" y="837"/>
          <a:ext cx="762560" cy="762560"/>
        </a:xfr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el-GR" sz="1400" b="1" dirty="0">
              <a:solidFill>
                <a:sysClr val="window" lastClr="FFFFFF"/>
              </a:solidFill>
              <a:latin typeface="Calibri"/>
              <a:ea typeface="+mn-ea"/>
              <a:cs typeface="+mn-cs"/>
            </a:rPr>
            <a:t>μάθημα φυσικής αγωγής</a:t>
          </a:r>
        </a:p>
      </dgm:t>
    </dgm:pt>
    <dgm:pt modelId="{D074D164-6200-4A09-B01F-F25BBA83F71E}" type="parTrans" cxnId="{4CA41771-8E07-482D-9662-520E44032FCF}">
      <dgm:prSet/>
      <dgm:spPr/>
      <dgm:t>
        <a:bodyPr/>
        <a:lstStyle/>
        <a:p>
          <a:endParaRPr lang="el-GR"/>
        </a:p>
      </dgm:t>
    </dgm:pt>
    <dgm:pt modelId="{6E992638-9FCE-43E6-9E4B-97B9447317E7}" type="sibTrans" cxnId="{4CA41771-8E07-482D-9662-520E44032FCF}">
      <dgm:prSet/>
      <dgm:spPr>
        <a:xfrm>
          <a:off x="1453532" y="354665"/>
          <a:ext cx="2367244" cy="2367244"/>
        </a:xfrm>
        <a:solidFill>
          <a:srgbClr val="C0504D">
            <a:hueOff val="0"/>
            <a:satOff val="0"/>
            <a:lumOff val="0"/>
            <a:alphaOff val="0"/>
          </a:srgbClr>
        </a:solidFill>
        <a:ln>
          <a:noFill/>
        </a:ln>
        <a:effectLst/>
      </dgm:spPr>
      <dgm:t>
        <a:bodyPr/>
        <a:lstStyle/>
        <a:p>
          <a:endParaRPr lang="el-GR"/>
        </a:p>
      </dgm:t>
    </dgm:pt>
    <dgm:pt modelId="{00DFD476-499C-459F-BF45-B1873C2ABDC4}">
      <dgm:prSet phldrT="[Κείμενο]" custT="1"/>
      <dgm:spPr>
        <a:xfrm>
          <a:off x="3412044" y="1157007"/>
          <a:ext cx="762560" cy="762560"/>
        </a:xfrm>
        <a:solidFill>
          <a:srgbClr val="C0504D">
            <a:hueOff val="1560506"/>
            <a:satOff val="-1946"/>
            <a:lumOff val="458"/>
            <a:alphaOff val="0"/>
          </a:srgbClr>
        </a:solidFill>
        <a:ln w="25400" cap="flat" cmpd="sng" algn="ctr">
          <a:solidFill>
            <a:sysClr val="window" lastClr="FFFFFF">
              <a:hueOff val="0"/>
              <a:satOff val="0"/>
              <a:lumOff val="0"/>
              <a:alphaOff val="0"/>
            </a:sysClr>
          </a:solidFill>
          <a:prstDash val="solid"/>
        </a:ln>
        <a:effectLst/>
      </dgm:spPr>
      <dgm:t>
        <a:bodyPr/>
        <a:lstStyle/>
        <a:p>
          <a:r>
            <a:rPr lang="el-GR" sz="1400" b="1" dirty="0" smtClean="0">
              <a:solidFill>
                <a:sysClr val="window" lastClr="FFFFFF"/>
              </a:solidFill>
              <a:latin typeface="Calibri"/>
              <a:ea typeface="+mn-ea"/>
              <a:cs typeface="+mn-cs"/>
            </a:rPr>
            <a:t>φυσική άσκηση στη </a:t>
          </a:r>
          <a:r>
            <a:rPr lang="el-GR" sz="1400" b="1" dirty="0">
              <a:solidFill>
                <a:sysClr val="window" lastClr="FFFFFF"/>
              </a:solidFill>
              <a:latin typeface="Calibri"/>
              <a:ea typeface="+mn-ea"/>
              <a:cs typeface="+mn-cs"/>
            </a:rPr>
            <a:t>διάρκεια του σχολικού χρόνου</a:t>
          </a:r>
        </a:p>
      </dgm:t>
    </dgm:pt>
    <dgm:pt modelId="{A727DAD6-420B-4CE6-B69E-00C6034072E7}" type="parTrans" cxnId="{92C2B3CE-83EE-409A-9759-59E9D5ED4701}">
      <dgm:prSet/>
      <dgm:spPr/>
      <dgm:t>
        <a:bodyPr/>
        <a:lstStyle/>
        <a:p>
          <a:endParaRPr lang="el-GR"/>
        </a:p>
      </dgm:t>
    </dgm:pt>
    <dgm:pt modelId="{4924BD8D-7C0A-475B-906C-99563D8915D6}" type="sibTrans" cxnId="{92C2B3CE-83EE-409A-9759-59E9D5ED4701}">
      <dgm:prSet/>
      <dgm:spPr>
        <a:xfrm>
          <a:off x="1453532" y="354665"/>
          <a:ext cx="2367244" cy="2367244"/>
        </a:xfrm>
        <a:solidFill>
          <a:srgbClr val="C0504D">
            <a:hueOff val="1560506"/>
            <a:satOff val="-1946"/>
            <a:lumOff val="458"/>
            <a:alphaOff val="0"/>
          </a:srgbClr>
        </a:solidFill>
        <a:ln>
          <a:noFill/>
        </a:ln>
        <a:effectLst/>
      </dgm:spPr>
      <dgm:t>
        <a:bodyPr/>
        <a:lstStyle/>
        <a:p>
          <a:endParaRPr lang="el-GR"/>
        </a:p>
      </dgm:t>
    </dgm:pt>
    <dgm:pt modelId="{1A798491-520F-4431-A284-455981DC7E26}">
      <dgm:prSet phldrT="[Κείμενο]" custT="1"/>
      <dgm:spPr>
        <a:xfrm>
          <a:off x="2255874" y="2313177"/>
          <a:ext cx="762560" cy="762560"/>
        </a:xfrm>
        <a:solidFill>
          <a:srgbClr val="C0504D">
            <a:hueOff val="3121013"/>
            <a:satOff val="-3893"/>
            <a:lumOff val="915"/>
            <a:alphaOff val="0"/>
          </a:srgbClr>
        </a:solidFill>
        <a:ln w="25400" cap="flat" cmpd="sng" algn="ctr">
          <a:solidFill>
            <a:sysClr val="window" lastClr="FFFFFF">
              <a:hueOff val="0"/>
              <a:satOff val="0"/>
              <a:lumOff val="0"/>
              <a:alphaOff val="0"/>
            </a:sysClr>
          </a:solidFill>
          <a:prstDash val="solid"/>
        </a:ln>
        <a:effectLst/>
      </dgm:spPr>
      <dgm:t>
        <a:bodyPr/>
        <a:lstStyle/>
        <a:p>
          <a:r>
            <a:rPr lang="el-GR" sz="1400" b="1" dirty="0">
              <a:solidFill>
                <a:sysClr val="window" lastClr="FFFFFF"/>
              </a:solidFill>
              <a:latin typeface="Calibri"/>
              <a:ea typeface="+mn-ea"/>
              <a:cs typeface="+mn-cs"/>
            </a:rPr>
            <a:t>φυσική </a:t>
          </a:r>
          <a:r>
            <a:rPr lang="el-GR" sz="1400" b="1" dirty="0" smtClean="0">
              <a:solidFill>
                <a:sysClr val="window" lastClr="FFFFFF"/>
              </a:solidFill>
              <a:latin typeface="Calibri"/>
              <a:ea typeface="+mn-ea"/>
              <a:cs typeface="+mn-cs"/>
            </a:rPr>
            <a:t>άσκηση στο </a:t>
          </a:r>
          <a:r>
            <a:rPr lang="el-GR" sz="1400" b="1" dirty="0">
              <a:solidFill>
                <a:sysClr val="window" lastClr="FFFFFF"/>
              </a:solidFill>
              <a:latin typeface="Calibri"/>
              <a:ea typeface="+mn-ea"/>
              <a:cs typeface="+mn-cs"/>
            </a:rPr>
            <a:t>πλαίσιο της κοινότητας και στο πλαίσιο της οικογένειας</a:t>
          </a:r>
        </a:p>
      </dgm:t>
    </dgm:pt>
    <dgm:pt modelId="{D0265C9B-B402-4BF0-B37A-C0336B6FE561}" type="parTrans" cxnId="{BC5BEAE7-945C-46B4-AC40-DD7A62595EE8}">
      <dgm:prSet/>
      <dgm:spPr/>
      <dgm:t>
        <a:bodyPr/>
        <a:lstStyle/>
        <a:p>
          <a:endParaRPr lang="el-GR"/>
        </a:p>
      </dgm:t>
    </dgm:pt>
    <dgm:pt modelId="{0CF5B1AB-18C1-4DC8-A692-3124D1B0EA17}" type="sibTrans" cxnId="{BC5BEAE7-945C-46B4-AC40-DD7A62595EE8}">
      <dgm:prSet/>
      <dgm:spPr>
        <a:xfrm>
          <a:off x="1453532" y="354665"/>
          <a:ext cx="2367244" cy="2367244"/>
        </a:xfrm>
        <a:solidFill>
          <a:srgbClr val="C0504D">
            <a:hueOff val="3121013"/>
            <a:satOff val="-3893"/>
            <a:lumOff val="915"/>
            <a:alphaOff val="0"/>
          </a:srgbClr>
        </a:solidFill>
        <a:ln>
          <a:noFill/>
        </a:ln>
        <a:effectLst/>
      </dgm:spPr>
      <dgm:t>
        <a:bodyPr/>
        <a:lstStyle/>
        <a:p>
          <a:endParaRPr lang="el-GR"/>
        </a:p>
      </dgm:t>
    </dgm:pt>
    <dgm:pt modelId="{1FE322D4-109F-4B3B-800D-A061BF95C335}">
      <dgm:prSet phldrT="[Κείμενο]" custT="1"/>
      <dgm:spPr>
        <a:xfrm>
          <a:off x="1099705" y="1157007"/>
          <a:ext cx="762560" cy="762560"/>
        </a:xfrm>
        <a:solidFill>
          <a:srgbClr val="C0504D">
            <a:hueOff val="4681519"/>
            <a:satOff val="-5839"/>
            <a:lumOff val="1373"/>
            <a:alphaOff val="0"/>
          </a:srgbClr>
        </a:solidFill>
        <a:ln w="25400" cap="flat" cmpd="sng" algn="ctr">
          <a:solidFill>
            <a:sysClr val="window" lastClr="FFFFFF">
              <a:hueOff val="0"/>
              <a:satOff val="0"/>
              <a:lumOff val="0"/>
              <a:alphaOff val="0"/>
            </a:sysClr>
          </a:solidFill>
          <a:prstDash val="solid"/>
        </a:ln>
        <a:effectLst/>
      </dgm:spPr>
      <dgm:t>
        <a:bodyPr/>
        <a:lstStyle/>
        <a:p>
          <a:r>
            <a:rPr lang="el-GR" sz="1400" b="1" dirty="0">
              <a:solidFill>
                <a:sysClr val="window" lastClr="FFFFFF"/>
              </a:solidFill>
              <a:latin typeface="Calibri"/>
              <a:ea typeface="+mn-ea"/>
              <a:cs typeface="+mn-cs"/>
            </a:rPr>
            <a:t>φυσική </a:t>
          </a:r>
          <a:r>
            <a:rPr lang="el-GR" sz="1400" b="1" dirty="0" smtClean="0">
              <a:solidFill>
                <a:sysClr val="window" lastClr="FFFFFF"/>
              </a:solidFill>
              <a:latin typeface="Calibri"/>
              <a:ea typeface="+mn-ea"/>
              <a:cs typeface="+mn-cs"/>
            </a:rPr>
            <a:t>άσκηση πριν </a:t>
          </a:r>
          <a:r>
            <a:rPr lang="el-GR" sz="1400" b="1" dirty="0">
              <a:solidFill>
                <a:sysClr val="window" lastClr="FFFFFF"/>
              </a:solidFill>
              <a:latin typeface="Calibri"/>
              <a:ea typeface="+mn-ea"/>
              <a:cs typeface="+mn-cs"/>
            </a:rPr>
            <a:t>και μετά το σχολείο</a:t>
          </a:r>
        </a:p>
      </dgm:t>
    </dgm:pt>
    <dgm:pt modelId="{5D174AC3-E083-4F58-BE1D-5E0900BE91A7}" type="parTrans" cxnId="{C3D510AC-3C3D-4F0C-819C-55CF7560F50A}">
      <dgm:prSet/>
      <dgm:spPr/>
      <dgm:t>
        <a:bodyPr/>
        <a:lstStyle/>
        <a:p>
          <a:endParaRPr lang="el-GR"/>
        </a:p>
      </dgm:t>
    </dgm:pt>
    <dgm:pt modelId="{4B08F284-2335-4E7A-9668-A32ACADAB4A3}" type="sibTrans" cxnId="{C3D510AC-3C3D-4F0C-819C-55CF7560F50A}">
      <dgm:prSet/>
      <dgm:spPr>
        <a:xfrm>
          <a:off x="1453532" y="354665"/>
          <a:ext cx="2367244" cy="2367244"/>
        </a:xfrm>
        <a:solidFill>
          <a:srgbClr val="C0504D">
            <a:hueOff val="4681519"/>
            <a:satOff val="-5839"/>
            <a:lumOff val="1373"/>
            <a:alphaOff val="0"/>
          </a:srgbClr>
        </a:solidFill>
        <a:ln>
          <a:noFill/>
        </a:ln>
        <a:effectLst/>
      </dgm:spPr>
      <dgm:t>
        <a:bodyPr/>
        <a:lstStyle/>
        <a:p>
          <a:endParaRPr lang="el-GR"/>
        </a:p>
      </dgm:t>
    </dgm:pt>
    <dgm:pt modelId="{E1C900CE-63A3-457E-8400-740F0CDCA872}" type="pres">
      <dgm:prSet presAssocID="{52B46B80-F936-44BE-BC92-7D8E3A1D7623}" presName="Name0" presStyleCnt="0">
        <dgm:presLayoutVars>
          <dgm:chMax val="1"/>
          <dgm:dir/>
          <dgm:animLvl val="ctr"/>
          <dgm:resizeHandles val="exact"/>
        </dgm:presLayoutVars>
      </dgm:prSet>
      <dgm:spPr/>
      <dgm:t>
        <a:bodyPr/>
        <a:lstStyle/>
        <a:p>
          <a:endParaRPr lang="el-GR"/>
        </a:p>
      </dgm:t>
    </dgm:pt>
    <dgm:pt modelId="{209E54F0-DB45-4BFE-A433-DE36817522BE}" type="pres">
      <dgm:prSet presAssocID="{3FB65893-8259-46B8-82EE-B7C24931EB60}" presName="centerShape" presStyleLbl="node0" presStyleIdx="0" presStyleCnt="1" custScaleX="123480" custScaleY="105840" custLinFactNeighborX="2038" custLinFactNeighborY="-491"/>
      <dgm:spPr>
        <a:prstGeom prst="ellipse">
          <a:avLst/>
        </a:prstGeom>
      </dgm:spPr>
      <dgm:t>
        <a:bodyPr/>
        <a:lstStyle/>
        <a:p>
          <a:endParaRPr lang="el-GR"/>
        </a:p>
      </dgm:t>
    </dgm:pt>
    <dgm:pt modelId="{4A583699-057D-4DF2-9662-6138CC959D1C}" type="pres">
      <dgm:prSet presAssocID="{9A21AAB3-33B8-4DE3-9CDC-8D0A90148E81}" presName="node" presStyleLbl="node1" presStyleIdx="0" presStyleCnt="4" custScaleX="138180" custRadScaleRad="97331" custRadScaleInc="6639">
        <dgm:presLayoutVars>
          <dgm:bulletEnabled val="1"/>
        </dgm:presLayoutVars>
      </dgm:prSet>
      <dgm:spPr>
        <a:prstGeom prst="ellipse">
          <a:avLst/>
        </a:prstGeom>
      </dgm:spPr>
      <dgm:t>
        <a:bodyPr/>
        <a:lstStyle/>
        <a:p>
          <a:endParaRPr lang="el-GR"/>
        </a:p>
      </dgm:t>
    </dgm:pt>
    <dgm:pt modelId="{5D3F38AA-B567-45A4-84E9-9C1C8AA0FB48}" type="pres">
      <dgm:prSet presAssocID="{9A21AAB3-33B8-4DE3-9CDC-8D0A90148E81}" presName="dummy" presStyleCnt="0"/>
      <dgm:spPr/>
    </dgm:pt>
    <dgm:pt modelId="{99B4236F-84BB-43E0-8190-71C6E49199A6}" type="pres">
      <dgm:prSet presAssocID="{6E992638-9FCE-43E6-9E4B-97B9447317E7}" presName="sibTrans" presStyleLbl="sibTrans2D1" presStyleIdx="0" presStyleCnt="4"/>
      <dgm:spPr>
        <a:prstGeom prst="blockArc">
          <a:avLst>
            <a:gd name="adj1" fmla="val 16200000"/>
            <a:gd name="adj2" fmla="val 0"/>
            <a:gd name="adj3" fmla="val 4639"/>
          </a:avLst>
        </a:prstGeom>
      </dgm:spPr>
      <dgm:t>
        <a:bodyPr/>
        <a:lstStyle/>
        <a:p>
          <a:endParaRPr lang="el-GR"/>
        </a:p>
      </dgm:t>
    </dgm:pt>
    <dgm:pt modelId="{F9163DCC-7CFC-422C-B4A8-A63D02218518}" type="pres">
      <dgm:prSet presAssocID="{00DFD476-499C-459F-BF45-B1873C2ABDC4}" presName="node" presStyleLbl="node1" presStyleIdx="1" presStyleCnt="4" custScaleX="150399" custScaleY="126799" custRadScaleRad="133567" custRadScaleInc="-5566">
        <dgm:presLayoutVars>
          <dgm:bulletEnabled val="1"/>
        </dgm:presLayoutVars>
      </dgm:prSet>
      <dgm:spPr>
        <a:prstGeom prst="ellipse">
          <a:avLst/>
        </a:prstGeom>
      </dgm:spPr>
      <dgm:t>
        <a:bodyPr/>
        <a:lstStyle/>
        <a:p>
          <a:endParaRPr lang="el-GR"/>
        </a:p>
      </dgm:t>
    </dgm:pt>
    <dgm:pt modelId="{E8F4A94A-E773-4399-B5DC-1561CAD6A8F2}" type="pres">
      <dgm:prSet presAssocID="{00DFD476-499C-459F-BF45-B1873C2ABDC4}" presName="dummy" presStyleCnt="0"/>
      <dgm:spPr/>
    </dgm:pt>
    <dgm:pt modelId="{A28D930F-107B-48FE-95D5-78BF72F70F68}" type="pres">
      <dgm:prSet presAssocID="{4924BD8D-7C0A-475B-906C-99563D8915D6}" presName="sibTrans" presStyleLbl="sibTrans2D1" presStyleIdx="1" presStyleCnt="4"/>
      <dgm:spPr>
        <a:prstGeom prst="blockArc">
          <a:avLst>
            <a:gd name="adj1" fmla="val 0"/>
            <a:gd name="adj2" fmla="val 5400000"/>
            <a:gd name="adj3" fmla="val 4639"/>
          </a:avLst>
        </a:prstGeom>
      </dgm:spPr>
      <dgm:t>
        <a:bodyPr/>
        <a:lstStyle/>
        <a:p>
          <a:endParaRPr lang="el-GR"/>
        </a:p>
      </dgm:t>
    </dgm:pt>
    <dgm:pt modelId="{DD08057B-8D6B-408B-B414-A98393C6C808}" type="pres">
      <dgm:prSet presAssocID="{1A798491-520F-4431-A284-455981DC7E26}" presName="node" presStyleLbl="node1" presStyleIdx="2" presStyleCnt="4" custScaleX="156759" custScaleY="116719" custRadScaleRad="116110" custRadScaleInc="-2984">
        <dgm:presLayoutVars>
          <dgm:bulletEnabled val="1"/>
        </dgm:presLayoutVars>
      </dgm:prSet>
      <dgm:spPr>
        <a:prstGeom prst="ellipse">
          <a:avLst/>
        </a:prstGeom>
      </dgm:spPr>
      <dgm:t>
        <a:bodyPr/>
        <a:lstStyle/>
        <a:p>
          <a:endParaRPr lang="el-GR"/>
        </a:p>
      </dgm:t>
    </dgm:pt>
    <dgm:pt modelId="{DEF6F19C-D323-4EF1-84F7-101DAE5A8DCA}" type="pres">
      <dgm:prSet presAssocID="{1A798491-520F-4431-A284-455981DC7E26}" presName="dummy" presStyleCnt="0"/>
      <dgm:spPr/>
    </dgm:pt>
    <dgm:pt modelId="{B8B10824-6D1E-4EC6-AEAA-E032958594D3}" type="pres">
      <dgm:prSet presAssocID="{0CF5B1AB-18C1-4DC8-A692-3124D1B0EA17}" presName="sibTrans" presStyleLbl="sibTrans2D1" presStyleIdx="2" presStyleCnt="4"/>
      <dgm:spPr>
        <a:prstGeom prst="blockArc">
          <a:avLst>
            <a:gd name="adj1" fmla="val 5400000"/>
            <a:gd name="adj2" fmla="val 10800000"/>
            <a:gd name="adj3" fmla="val 4639"/>
          </a:avLst>
        </a:prstGeom>
      </dgm:spPr>
      <dgm:t>
        <a:bodyPr/>
        <a:lstStyle/>
        <a:p>
          <a:endParaRPr lang="el-GR"/>
        </a:p>
      </dgm:t>
    </dgm:pt>
    <dgm:pt modelId="{D1B58EB6-B1EF-4557-8076-E78F968EB481}" type="pres">
      <dgm:prSet presAssocID="{1FE322D4-109F-4B3B-800D-A061BF95C335}" presName="node" presStyleLbl="node1" presStyleIdx="3" presStyleCnt="4" custScaleX="141363" custScaleY="126799" custRadScaleRad="122622" custRadScaleInc="1696">
        <dgm:presLayoutVars>
          <dgm:bulletEnabled val="1"/>
        </dgm:presLayoutVars>
      </dgm:prSet>
      <dgm:spPr>
        <a:prstGeom prst="ellipse">
          <a:avLst/>
        </a:prstGeom>
      </dgm:spPr>
      <dgm:t>
        <a:bodyPr/>
        <a:lstStyle/>
        <a:p>
          <a:endParaRPr lang="el-GR"/>
        </a:p>
      </dgm:t>
    </dgm:pt>
    <dgm:pt modelId="{7585888C-CA79-40E8-ABB3-7AEDC3771F0C}" type="pres">
      <dgm:prSet presAssocID="{1FE322D4-109F-4B3B-800D-A061BF95C335}" presName="dummy" presStyleCnt="0"/>
      <dgm:spPr/>
    </dgm:pt>
    <dgm:pt modelId="{5DDEAA57-F082-48B5-96E9-E9B3F162157B}" type="pres">
      <dgm:prSet presAssocID="{4B08F284-2335-4E7A-9668-A32ACADAB4A3}" presName="sibTrans" presStyleLbl="sibTrans2D1" presStyleIdx="3" presStyleCnt="4"/>
      <dgm:spPr>
        <a:prstGeom prst="blockArc">
          <a:avLst>
            <a:gd name="adj1" fmla="val 10800000"/>
            <a:gd name="adj2" fmla="val 16200000"/>
            <a:gd name="adj3" fmla="val 4639"/>
          </a:avLst>
        </a:prstGeom>
      </dgm:spPr>
      <dgm:t>
        <a:bodyPr/>
        <a:lstStyle/>
        <a:p>
          <a:endParaRPr lang="el-GR"/>
        </a:p>
      </dgm:t>
    </dgm:pt>
  </dgm:ptLst>
  <dgm:cxnLst>
    <dgm:cxn modelId="{4CA41771-8E07-482D-9662-520E44032FCF}" srcId="{3FB65893-8259-46B8-82EE-B7C24931EB60}" destId="{9A21AAB3-33B8-4DE3-9CDC-8D0A90148E81}" srcOrd="0" destOrd="0" parTransId="{D074D164-6200-4A09-B01F-F25BBA83F71E}" sibTransId="{6E992638-9FCE-43E6-9E4B-97B9447317E7}"/>
    <dgm:cxn modelId="{BC5BEAE7-945C-46B4-AC40-DD7A62595EE8}" srcId="{3FB65893-8259-46B8-82EE-B7C24931EB60}" destId="{1A798491-520F-4431-A284-455981DC7E26}" srcOrd="2" destOrd="0" parTransId="{D0265C9B-B402-4BF0-B37A-C0336B6FE561}" sibTransId="{0CF5B1AB-18C1-4DC8-A692-3124D1B0EA17}"/>
    <dgm:cxn modelId="{C0E26090-4365-4B08-92E4-F1DD7F6108F4}" type="presOf" srcId="{4924BD8D-7C0A-475B-906C-99563D8915D6}" destId="{A28D930F-107B-48FE-95D5-78BF72F70F68}" srcOrd="0" destOrd="0" presId="urn:microsoft.com/office/officeart/2005/8/layout/radial6"/>
    <dgm:cxn modelId="{895F063C-0D3C-4E41-B969-E5D97B7732B2}" type="presOf" srcId="{9A21AAB3-33B8-4DE3-9CDC-8D0A90148E81}" destId="{4A583699-057D-4DF2-9662-6138CC959D1C}" srcOrd="0" destOrd="0" presId="urn:microsoft.com/office/officeart/2005/8/layout/radial6"/>
    <dgm:cxn modelId="{ADFB9838-96AF-4C8A-96BD-D27C12A2A7C1}" type="presOf" srcId="{1FE322D4-109F-4B3B-800D-A061BF95C335}" destId="{D1B58EB6-B1EF-4557-8076-E78F968EB481}" srcOrd="0" destOrd="0" presId="urn:microsoft.com/office/officeart/2005/8/layout/radial6"/>
    <dgm:cxn modelId="{7E353DC8-B4FE-4816-8EF4-BDDADB2FB77D}" type="presOf" srcId="{6E992638-9FCE-43E6-9E4B-97B9447317E7}" destId="{99B4236F-84BB-43E0-8190-71C6E49199A6}" srcOrd="0" destOrd="0" presId="urn:microsoft.com/office/officeart/2005/8/layout/radial6"/>
    <dgm:cxn modelId="{2CB85FD9-3417-4B7F-8331-C0E193B45D2D}" type="presOf" srcId="{52B46B80-F936-44BE-BC92-7D8E3A1D7623}" destId="{E1C900CE-63A3-457E-8400-740F0CDCA872}" srcOrd="0" destOrd="0" presId="urn:microsoft.com/office/officeart/2005/8/layout/radial6"/>
    <dgm:cxn modelId="{ED5FD79C-783D-4830-8706-7624D4C53259}" srcId="{52B46B80-F936-44BE-BC92-7D8E3A1D7623}" destId="{3FB65893-8259-46B8-82EE-B7C24931EB60}" srcOrd="0" destOrd="0" parTransId="{8CFCBD46-07DB-4F98-9E58-51C66C3BFC27}" sibTransId="{5B72F4E7-E472-461F-9D69-A3C0AE0AC895}"/>
    <dgm:cxn modelId="{CF2854E8-F844-47EF-9AEC-7030D67ED40B}" type="presOf" srcId="{1A798491-520F-4431-A284-455981DC7E26}" destId="{DD08057B-8D6B-408B-B414-A98393C6C808}" srcOrd="0" destOrd="0" presId="urn:microsoft.com/office/officeart/2005/8/layout/radial6"/>
    <dgm:cxn modelId="{9DF467D0-6B45-4281-A555-4CBD5C0EF322}" type="presOf" srcId="{3FB65893-8259-46B8-82EE-B7C24931EB60}" destId="{209E54F0-DB45-4BFE-A433-DE36817522BE}" srcOrd="0" destOrd="0" presId="urn:microsoft.com/office/officeart/2005/8/layout/radial6"/>
    <dgm:cxn modelId="{A5F792AF-9551-437F-874F-A5F325F13AE9}" type="presOf" srcId="{4B08F284-2335-4E7A-9668-A32ACADAB4A3}" destId="{5DDEAA57-F082-48B5-96E9-E9B3F162157B}" srcOrd="0" destOrd="0" presId="urn:microsoft.com/office/officeart/2005/8/layout/radial6"/>
    <dgm:cxn modelId="{C3D510AC-3C3D-4F0C-819C-55CF7560F50A}" srcId="{3FB65893-8259-46B8-82EE-B7C24931EB60}" destId="{1FE322D4-109F-4B3B-800D-A061BF95C335}" srcOrd="3" destOrd="0" parTransId="{5D174AC3-E083-4F58-BE1D-5E0900BE91A7}" sibTransId="{4B08F284-2335-4E7A-9668-A32ACADAB4A3}"/>
    <dgm:cxn modelId="{FFAAB726-1F88-4338-8215-799488AC94B7}" type="presOf" srcId="{0CF5B1AB-18C1-4DC8-A692-3124D1B0EA17}" destId="{B8B10824-6D1E-4EC6-AEAA-E032958594D3}" srcOrd="0" destOrd="0" presId="urn:microsoft.com/office/officeart/2005/8/layout/radial6"/>
    <dgm:cxn modelId="{92C2B3CE-83EE-409A-9759-59E9D5ED4701}" srcId="{3FB65893-8259-46B8-82EE-B7C24931EB60}" destId="{00DFD476-499C-459F-BF45-B1873C2ABDC4}" srcOrd="1" destOrd="0" parTransId="{A727DAD6-420B-4CE6-B69E-00C6034072E7}" sibTransId="{4924BD8D-7C0A-475B-906C-99563D8915D6}"/>
    <dgm:cxn modelId="{0E72C22C-E020-40DE-9782-6BF3EFE82485}" type="presOf" srcId="{00DFD476-499C-459F-BF45-B1873C2ABDC4}" destId="{F9163DCC-7CFC-422C-B4A8-A63D02218518}" srcOrd="0" destOrd="0" presId="urn:microsoft.com/office/officeart/2005/8/layout/radial6"/>
    <dgm:cxn modelId="{EF8BEAEC-7E00-4059-9B62-590B150BA864}" type="presParOf" srcId="{E1C900CE-63A3-457E-8400-740F0CDCA872}" destId="{209E54F0-DB45-4BFE-A433-DE36817522BE}" srcOrd="0" destOrd="0" presId="urn:microsoft.com/office/officeart/2005/8/layout/radial6"/>
    <dgm:cxn modelId="{E64A6BA5-A50D-4198-B061-5564B05C3B97}" type="presParOf" srcId="{E1C900CE-63A3-457E-8400-740F0CDCA872}" destId="{4A583699-057D-4DF2-9662-6138CC959D1C}" srcOrd="1" destOrd="0" presId="urn:microsoft.com/office/officeart/2005/8/layout/radial6"/>
    <dgm:cxn modelId="{777C3E25-5E35-4B55-A569-D4E1BD7FDD90}" type="presParOf" srcId="{E1C900CE-63A3-457E-8400-740F0CDCA872}" destId="{5D3F38AA-B567-45A4-84E9-9C1C8AA0FB48}" srcOrd="2" destOrd="0" presId="urn:microsoft.com/office/officeart/2005/8/layout/radial6"/>
    <dgm:cxn modelId="{50BCF588-3585-440E-9FB3-5B8E95E04F45}" type="presParOf" srcId="{E1C900CE-63A3-457E-8400-740F0CDCA872}" destId="{99B4236F-84BB-43E0-8190-71C6E49199A6}" srcOrd="3" destOrd="0" presId="urn:microsoft.com/office/officeart/2005/8/layout/radial6"/>
    <dgm:cxn modelId="{D9A1B323-366B-42FB-BBCA-26B326FEE9BE}" type="presParOf" srcId="{E1C900CE-63A3-457E-8400-740F0CDCA872}" destId="{F9163DCC-7CFC-422C-B4A8-A63D02218518}" srcOrd="4" destOrd="0" presId="urn:microsoft.com/office/officeart/2005/8/layout/radial6"/>
    <dgm:cxn modelId="{CD0B0A9F-7677-486A-A720-13D4D26AABEF}" type="presParOf" srcId="{E1C900CE-63A3-457E-8400-740F0CDCA872}" destId="{E8F4A94A-E773-4399-B5DC-1561CAD6A8F2}" srcOrd="5" destOrd="0" presId="urn:microsoft.com/office/officeart/2005/8/layout/radial6"/>
    <dgm:cxn modelId="{FFF86949-2B9A-415C-907C-865ACCF4199B}" type="presParOf" srcId="{E1C900CE-63A3-457E-8400-740F0CDCA872}" destId="{A28D930F-107B-48FE-95D5-78BF72F70F68}" srcOrd="6" destOrd="0" presId="urn:microsoft.com/office/officeart/2005/8/layout/radial6"/>
    <dgm:cxn modelId="{918BE3E6-80F1-41CD-A16C-B5715CF69C2E}" type="presParOf" srcId="{E1C900CE-63A3-457E-8400-740F0CDCA872}" destId="{DD08057B-8D6B-408B-B414-A98393C6C808}" srcOrd="7" destOrd="0" presId="urn:microsoft.com/office/officeart/2005/8/layout/radial6"/>
    <dgm:cxn modelId="{BE0C13A9-3F26-4E18-B19E-3C0AD66B0320}" type="presParOf" srcId="{E1C900CE-63A3-457E-8400-740F0CDCA872}" destId="{DEF6F19C-D323-4EF1-84F7-101DAE5A8DCA}" srcOrd="8" destOrd="0" presId="urn:microsoft.com/office/officeart/2005/8/layout/radial6"/>
    <dgm:cxn modelId="{E5DF9139-C0A5-484F-AB22-72A0CCA75A78}" type="presParOf" srcId="{E1C900CE-63A3-457E-8400-740F0CDCA872}" destId="{B8B10824-6D1E-4EC6-AEAA-E032958594D3}" srcOrd="9" destOrd="0" presId="urn:microsoft.com/office/officeart/2005/8/layout/radial6"/>
    <dgm:cxn modelId="{3CF08F22-4B02-4B66-BBE6-724F426B9ACF}" type="presParOf" srcId="{E1C900CE-63A3-457E-8400-740F0CDCA872}" destId="{D1B58EB6-B1EF-4557-8076-E78F968EB481}" srcOrd="10" destOrd="0" presId="urn:microsoft.com/office/officeart/2005/8/layout/radial6"/>
    <dgm:cxn modelId="{A28AD24E-E05E-4D6A-B033-D99A9668A612}" type="presParOf" srcId="{E1C900CE-63A3-457E-8400-740F0CDCA872}" destId="{7585888C-CA79-40E8-ABB3-7AEDC3771F0C}" srcOrd="11" destOrd="0" presId="urn:microsoft.com/office/officeart/2005/8/layout/radial6"/>
    <dgm:cxn modelId="{9C2084AA-7991-4190-AAFA-300D4E6969B7}" type="presParOf" srcId="{E1C900CE-63A3-457E-8400-740F0CDCA872}" destId="{5DDEAA57-F082-48B5-96E9-E9B3F162157B}" srcOrd="12" destOrd="0" presId="urn:microsoft.com/office/officeart/2005/8/layout/radial6"/>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90BED-C994-469D-B297-676F0DEC433E}">
      <dsp:nvSpPr>
        <dsp:cNvPr id="0" name=""/>
        <dsp:cNvSpPr/>
      </dsp:nvSpPr>
      <dsp:spPr>
        <a:xfrm>
          <a:off x="3299851" y="2153457"/>
          <a:ext cx="1673582" cy="1357591"/>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endParaRPr lang="el-GR" sz="2300" kern="1200" dirty="0"/>
        </a:p>
      </dsp:txBody>
      <dsp:txXfrm>
        <a:off x="3544941" y="2352272"/>
        <a:ext cx="1183402" cy="959961"/>
      </dsp:txXfrm>
    </dsp:sp>
    <dsp:sp modelId="{CC1879A3-D2D7-4415-A3F7-6D456620F53C}">
      <dsp:nvSpPr>
        <dsp:cNvPr id="0" name=""/>
        <dsp:cNvSpPr/>
      </dsp:nvSpPr>
      <dsp:spPr>
        <a:xfrm rot="16196453">
          <a:off x="3872537" y="1595841"/>
          <a:ext cx="526234"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3951553" y="1786287"/>
        <a:ext cx="368364" cy="334533"/>
      </dsp:txXfrm>
    </dsp:sp>
    <dsp:sp modelId="{2F0CDA29-72A9-4E62-B88C-BD9BED104AE0}">
      <dsp:nvSpPr>
        <dsp:cNvPr id="0" name=""/>
        <dsp:cNvSpPr/>
      </dsp:nvSpPr>
      <dsp:spPr>
        <a:xfrm>
          <a:off x="3292164" y="-48376"/>
          <a:ext cx="1684690" cy="1626909"/>
        </a:xfrm>
        <a:prstGeom prst="ellipse">
          <a:avLst/>
        </a:prstGeom>
        <a:solidFill>
          <a:srgbClr val="FF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rgbClr val="A20000"/>
              </a:solidFill>
            </a:rPr>
            <a:t> Γερά οστά, αρθρώσεις, μύες</a:t>
          </a:r>
          <a:endParaRPr lang="el-GR" sz="1400" b="1" kern="1200" dirty="0">
            <a:solidFill>
              <a:srgbClr val="A20000"/>
            </a:solidFill>
            <a:latin typeface="+mn-lt"/>
          </a:endParaRPr>
        </a:p>
      </dsp:txBody>
      <dsp:txXfrm>
        <a:off x="3538881" y="189879"/>
        <a:ext cx="1191256" cy="1150399"/>
      </dsp:txXfrm>
    </dsp:sp>
    <dsp:sp modelId="{B3914389-A5DD-4FFE-89AD-AE1FF2798A11}">
      <dsp:nvSpPr>
        <dsp:cNvPr id="0" name=""/>
        <dsp:cNvSpPr/>
      </dsp:nvSpPr>
      <dsp:spPr>
        <a:xfrm rot="19921954">
          <a:off x="4934517" y="1892792"/>
          <a:ext cx="892789"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a:off x="4944284" y="2043524"/>
        <a:ext cx="725523" cy="334533"/>
      </dsp:txXfrm>
    </dsp:sp>
    <dsp:sp modelId="{547283E3-A6A2-4E36-8CB3-5B15B3416460}">
      <dsp:nvSpPr>
        <dsp:cNvPr id="0" name=""/>
        <dsp:cNvSpPr/>
      </dsp:nvSpPr>
      <dsp:spPr>
        <a:xfrm>
          <a:off x="5830010" y="520136"/>
          <a:ext cx="1940416" cy="1795617"/>
        </a:xfrm>
        <a:prstGeom prst="ellipse">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latin typeface="+mn-lt"/>
            </a:rPr>
            <a:t>Καλή λειτουργία της καρδιάς και των πνευμόνων</a:t>
          </a:r>
          <a:endParaRPr lang="el-GR" sz="1400" b="1" kern="1200" dirty="0">
            <a:solidFill>
              <a:schemeClr val="tx1"/>
            </a:solidFill>
          </a:endParaRPr>
        </a:p>
      </dsp:txBody>
      <dsp:txXfrm>
        <a:off x="6114177" y="783098"/>
        <a:ext cx="1372082" cy="1269693"/>
      </dsp:txXfrm>
    </dsp:sp>
    <dsp:sp modelId="{C4BB2976-5BBE-4F2B-A47B-36A42BF12EEC}">
      <dsp:nvSpPr>
        <dsp:cNvPr id="0" name=""/>
        <dsp:cNvSpPr/>
      </dsp:nvSpPr>
      <dsp:spPr>
        <a:xfrm rot="712618">
          <a:off x="5015093" y="2848813"/>
          <a:ext cx="1051650"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a:off x="5016883" y="2943111"/>
        <a:ext cx="884384" cy="334533"/>
      </dsp:txXfrm>
    </dsp:sp>
    <dsp:sp modelId="{217AD10A-4E62-47D3-A2CF-A24E965CA879}">
      <dsp:nvSpPr>
        <dsp:cNvPr id="0" name=""/>
        <dsp:cNvSpPr/>
      </dsp:nvSpPr>
      <dsp:spPr>
        <a:xfrm>
          <a:off x="6151971" y="2639440"/>
          <a:ext cx="1676263" cy="1585865"/>
        </a:xfrm>
        <a:prstGeom prst="ellips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latin typeface="+mn-lt"/>
            </a:rPr>
            <a:t>Ενίσχυση αυτοπεποίθησης και κοινωνικοποίησης ( ομαδικά παιχνίδια και φιλίες)</a:t>
          </a:r>
          <a:endParaRPr lang="el-GR" sz="1400" b="1" kern="1200" dirty="0">
            <a:solidFill>
              <a:schemeClr val="tx1"/>
            </a:solidFill>
          </a:endParaRPr>
        </a:p>
      </dsp:txBody>
      <dsp:txXfrm>
        <a:off x="6397454" y="2871685"/>
        <a:ext cx="1185297" cy="1121375"/>
      </dsp:txXfrm>
    </dsp:sp>
    <dsp:sp modelId="{1E51EA5C-F160-4C16-B843-7E71DB60C502}">
      <dsp:nvSpPr>
        <dsp:cNvPr id="0" name=""/>
        <dsp:cNvSpPr/>
      </dsp:nvSpPr>
      <dsp:spPr>
        <a:xfrm rot="2963477">
          <a:off x="4500243" y="3498050"/>
          <a:ext cx="671500"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a:off x="4529440" y="3546069"/>
        <a:ext cx="504234" cy="334533"/>
      </dsp:txXfrm>
    </dsp:sp>
    <dsp:sp modelId="{A9294AB2-F3B3-4C95-B61B-6C5CDBD71A7F}">
      <dsp:nvSpPr>
        <dsp:cNvPr id="0" name=""/>
        <dsp:cNvSpPr/>
      </dsp:nvSpPr>
      <dsp:spPr>
        <a:xfrm>
          <a:off x="5087583" y="4202358"/>
          <a:ext cx="1742190" cy="1510093"/>
        </a:xfrm>
        <a:prstGeom prst="ellipse">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rPr>
            <a:t> </a:t>
          </a:r>
          <a:endParaRPr lang="el-GR" sz="1400" b="1" kern="1200" dirty="0" smtClean="0">
            <a:solidFill>
              <a:schemeClr val="tx1"/>
            </a:solidFill>
          </a:endParaRPr>
        </a:p>
        <a:p>
          <a:pPr lvl="0" algn="ctr" defTabSz="622300">
            <a:lnSpc>
              <a:spcPct val="90000"/>
            </a:lnSpc>
            <a:spcBef>
              <a:spcPct val="0"/>
            </a:spcBef>
            <a:spcAft>
              <a:spcPct val="35000"/>
            </a:spcAft>
          </a:pPr>
          <a:r>
            <a:rPr lang="el-GR" sz="1400" b="1" kern="1200" dirty="0" smtClean="0">
              <a:solidFill>
                <a:schemeClr val="tx1"/>
              </a:solidFill>
            </a:rPr>
            <a:t>Καλύτερος έλεγχος και συντονισμός κινήσεων  </a:t>
          </a:r>
          <a:endParaRPr lang="el-GR" sz="1400" b="1" kern="1200" dirty="0">
            <a:solidFill>
              <a:schemeClr val="tx1"/>
            </a:solidFill>
          </a:endParaRPr>
        </a:p>
      </dsp:txBody>
      <dsp:txXfrm>
        <a:off x="5342721" y="4423506"/>
        <a:ext cx="1231914" cy="1067797"/>
      </dsp:txXfrm>
    </dsp:sp>
    <dsp:sp modelId="{4851C5FF-402E-4E76-A789-966CD170594D}">
      <dsp:nvSpPr>
        <dsp:cNvPr id="0" name=""/>
        <dsp:cNvSpPr/>
      </dsp:nvSpPr>
      <dsp:spPr>
        <a:xfrm rot="7174705">
          <a:off x="3040866" y="3469532"/>
          <a:ext cx="775493"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3165781" y="3508309"/>
        <a:ext cx="608227" cy="334533"/>
      </dsp:txXfrm>
    </dsp:sp>
    <dsp:sp modelId="{1EC08C37-A1ED-417A-AB67-DFA5F3A2D844}">
      <dsp:nvSpPr>
        <dsp:cNvPr id="0" name=""/>
        <dsp:cNvSpPr/>
      </dsp:nvSpPr>
      <dsp:spPr>
        <a:xfrm>
          <a:off x="2007231" y="4164007"/>
          <a:ext cx="1846432" cy="158679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rPr>
            <a:t>Καλή υγεία στην ενήλικη ζωή</a:t>
          </a:r>
          <a:endParaRPr lang="el-GR" sz="1400" b="1" kern="1200" dirty="0">
            <a:solidFill>
              <a:schemeClr val="tx1"/>
            </a:solidFill>
            <a:latin typeface="+mn-lt"/>
          </a:endParaRPr>
        </a:p>
      </dsp:txBody>
      <dsp:txXfrm>
        <a:off x="2277635" y="4396388"/>
        <a:ext cx="1305624" cy="1122033"/>
      </dsp:txXfrm>
    </dsp:sp>
    <dsp:sp modelId="{8B147805-136B-419D-AB1C-8AA83335AF62}">
      <dsp:nvSpPr>
        <dsp:cNvPr id="0" name=""/>
        <dsp:cNvSpPr/>
      </dsp:nvSpPr>
      <dsp:spPr>
        <a:xfrm rot="10304018">
          <a:off x="2620507" y="2655114"/>
          <a:ext cx="642654"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2786904" y="2754601"/>
        <a:ext cx="475388" cy="334533"/>
      </dsp:txXfrm>
    </dsp:sp>
    <dsp:sp modelId="{0FDB19CF-5A35-415F-B600-20F450294349}">
      <dsp:nvSpPr>
        <dsp:cNvPr id="0" name=""/>
        <dsp:cNvSpPr/>
      </dsp:nvSpPr>
      <dsp:spPr>
        <a:xfrm>
          <a:off x="401410" y="2325895"/>
          <a:ext cx="2089539" cy="1794481"/>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latin typeface="+mn-lt"/>
            </a:rPr>
            <a:t>Δημιουργία θετικών και μείωση αρνητικών συναισθημάτων (χαρά, διασκέδαση, μείωση άγχους)</a:t>
          </a:r>
          <a:endParaRPr lang="el-GR" sz="1400" b="1" kern="1200" dirty="0">
            <a:solidFill>
              <a:schemeClr val="tx1"/>
            </a:solidFill>
            <a:latin typeface="+mn-lt"/>
          </a:endParaRPr>
        </a:p>
      </dsp:txBody>
      <dsp:txXfrm>
        <a:off x="707416" y="2588691"/>
        <a:ext cx="1477527" cy="1268889"/>
      </dsp:txXfrm>
    </dsp:sp>
    <dsp:sp modelId="{04493FA4-1ADC-4167-9B85-1539A32DE136}">
      <dsp:nvSpPr>
        <dsp:cNvPr id="0" name=""/>
        <dsp:cNvSpPr/>
      </dsp:nvSpPr>
      <dsp:spPr>
        <a:xfrm rot="12747162">
          <a:off x="2648763" y="1832116"/>
          <a:ext cx="707016"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2802968" y="1988505"/>
        <a:ext cx="539750" cy="334533"/>
      </dsp:txXfrm>
    </dsp:sp>
    <dsp:sp modelId="{F19D3DD0-DAC9-4C1A-B253-5E61D70F3394}">
      <dsp:nvSpPr>
        <dsp:cNvPr id="0" name=""/>
        <dsp:cNvSpPr/>
      </dsp:nvSpPr>
      <dsp:spPr>
        <a:xfrm>
          <a:off x="912285" y="593935"/>
          <a:ext cx="1760314" cy="1495231"/>
        </a:xfrm>
        <a:prstGeom prst="ellips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rPr>
            <a:t>Απόκτηση και διατήρηση υγιούς σωματικού βάρους</a:t>
          </a:r>
          <a:r>
            <a:rPr lang="el-GR" sz="1400" b="1" kern="1200" dirty="0" smtClean="0">
              <a:solidFill>
                <a:schemeClr val="tx1"/>
              </a:solidFill>
              <a:latin typeface="+mn-lt"/>
            </a:rPr>
            <a:t> </a:t>
          </a:r>
          <a:endParaRPr lang="el-GR" sz="1400" b="1" kern="1200" dirty="0"/>
        </a:p>
      </dsp:txBody>
      <dsp:txXfrm>
        <a:off x="1170077" y="812907"/>
        <a:ext cx="1244730" cy="10572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DEAA57-F082-48B5-96E9-E9B3F162157B}">
      <dsp:nvSpPr>
        <dsp:cNvPr id="0" name=""/>
        <dsp:cNvSpPr/>
      </dsp:nvSpPr>
      <dsp:spPr>
        <a:xfrm>
          <a:off x="1594472" y="492641"/>
          <a:ext cx="3713451" cy="3713451"/>
        </a:xfrm>
        <a:prstGeom prst="blockArc">
          <a:avLst>
            <a:gd name="adj1" fmla="val 10800000"/>
            <a:gd name="adj2" fmla="val 16200000"/>
            <a:gd name="adj3" fmla="val 4639"/>
          </a:avLst>
        </a:prstGeom>
        <a:solidFill>
          <a:srgbClr val="C0504D">
            <a:hueOff val="4681519"/>
            <a:satOff val="-5839"/>
            <a:lumOff val="1373"/>
            <a:alphaOff val="0"/>
          </a:srgbClr>
        </a:solidFill>
        <a:ln>
          <a:noFill/>
        </a:ln>
        <a:effectLst/>
      </dsp:spPr>
      <dsp:style>
        <a:lnRef idx="0">
          <a:scrgbClr r="0" g="0" b="0"/>
        </a:lnRef>
        <a:fillRef idx="1">
          <a:scrgbClr r="0" g="0" b="0"/>
        </a:fillRef>
        <a:effectRef idx="0">
          <a:scrgbClr r="0" g="0" b="0"/>
        </a:effectRef>
        <a:fontRef idx="minor">
          <a:schemeClr val="lt1"/>
        </a:fontRef>
      </dsp:style>
    </dsp:sp>
    <dsp:sp modelId="{B8B10824-6D1E-4EC6-AEAA-E032958594D3}">
      <dsp:nvSpPr>
        <dsp:cNvPr id="0" name=""/>
        <dsp:cNvSpPr/>
      </dsp:nvSpPr>
      <dsp:spPr>
        <a:xfrm>
          <a:off x="1592930" y="560898"/>
          <a:ext cx="3713451" cy="3713451"/>
        </a:xfrm>
        <a:prstGeom prst="blockArc">
          <a:avLst>
            <a:gd name="adj1" fmla="val 5400000"/>
            <a:gd name="adj2" fmla="val 10800000"/>
            <a:gd name="adj3" fmla="val 4639"/>
          </a:avLst>
        </a:prstGeom>
        <a:solidFill>
          <a:srgbClr val="C0504D">
            <a:hueOff val="3121013"/>
            <a:satOff val="-3893"/>
            <a:lumOff val="915"/>
            <a:alphaOff val="0"/>
          </a:srgbClr>
        </a:solidFill>
        <a:ln>
          <a:noFill/>
        </a:ln>
        <a:effectLst/>
      </dsp:spPr>
      <dsp:style>
        <a:lnRef idx="0">
          <a:scrgbClr r="0" g="0" b="0"/>
        </a:lnRef>
        <a:fillRef idx="1">
          <a:scrgbClr r="0" g="0" b="0"/>
        </a:fillRef>
        <a:effectRef idx="0">
          <a:scrgbClr r="0" g="0" b="0"/>
        </a:effectRef>
        <a:fontRef idx="minor">
          <a:schemeClr val="lt1"/>
        </a:fontRef>
      </dsp:style>
    </dsp:sp>
    <dsp:sp modelId="{A28D930F-107B-48FE-95D5-78BF72F70F68}">
      <dsp:nvSpPr>
        <dsp:cNvPr id="0" name=""/>
        <dsp:cNvSpPr/>
      </dsp:nvSpPr>
      <dsp:spPr>
        <a:xfrm>
          <a:off x="2620125" y="601646"/>
          <a:ext cx="3713451" cy="3713451"/>
        </a:xfrm>
        <a:prstGeom prst="blockArc">
          <a:avLst>
            <a:gd name="adj1" fmla="val 0"/>
            <a:gd name="adj2" fmla="val 5400000"/>
            <a:gd name="adj3" fmla="val 4639"/>
          </a:avLst>
        </a:prstGeom>
        <a:solidFill>
          <a:srgbClr val="C0504D">
            <a:hueOff val="1560506"/>
            <a:satOff val="-1946"/>
            <a:lumOff val="458"/>
            <a:alphaOff val="0"/>
          </a:srgbClr>
        </a:solidFill>
        <a:ln>
          <a:noFill/>
        </a:ln>
        <a:effectLst/>
      </dsp:spPr>
      <dsp:style>
        <a:lnRef idx="0">
          <a:scrgbClr r="0" g="0" b="0"/>
        </a:lnRef>
        <a:fillRef idx="1">
          <a:scrgbClr r="0" g="0" b="0"/>
        </a:fillRef>
        <a:effectRef idx="0">
          <a:scrgbClr r="0" g="0" b="0"/>
        </a:effectRef>
        <a:fontRef idx="minor">
          <a:schemeClr val="lt1"/>
        </a:fontRef>
      </dsp:style>
    </dsp:sp>
    <dsp:sp modelId="{99B4236F-84BB-43E0-8190-71C6E49199A6}">
      <dsp:nvSpPr>
        <dsp:cNvPr id="0" name=""/>
        <dsp:cNvSpPr/>
      </dsp:nvSpPr>
      <dsp:spPr>
        <a:xfrm>
          <a:off x="2612800" y="470640"/>
          <a:ext cx="3713451" cy="3713451"/>
        </a:xfrm>
        <a:prstGeom prst="blockArc">
          <a:avLst>
            <a:gd name="adj1" fmla="val 16200000"/>
            <a:gd name="adj2" fmla="val 0"/>
            <a:gd name="adj3" fmla="val 4639"/>
          </a:avLst>
        </a:prstGeom>
        <a:solidFill>
          <a:srgbClr val="C0504D">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209E54F0-DB45-4BFE-A433-DE36817522BE}">
      <dsp:nvSpPr>
        <dsp:cNvPr id="0" name=""/>
        <dsp:cNvSpPr/>
      </dsp:nvSpPr>
      <dsp:spPr>
        <a:xfrm>
          <a:off x="2880332" y="1440173"/>
          <a:ext cx="2110005" cy="1808576"/>
        </a:xfrm>
        <a:prstGeom prst="ellipse">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b="1" kern="1200" dirty="0" smtClean="0">
              <a:solidFill>
                <a:sysClr val="window" lastClr="FFFFFF"/>
              </a:solidFill>
              <a:latin typeface="Calibri"/>
              <a:ea typeface="+mn-ea"/>
              <a:cs typeface="+mn-cs"/>
            </a:rPr>
            <a:t>Πλαίσιο για την καθημερινή φυσική άσκηση  </a:t>
          </a:r>
          <a:r>
            <a:rPr lang="el-GR" sz="1600" b="1" kern="1200" dirty="0">
              <a:solidFill>
                <a:sysClr val="window" lastClr="FFFFFF"/>
              </a:solidFill>
              <a:latin typeface="Calibri"/>
              <a:ea typeface="+mn-ea"/>
              <a:cs typeface="+mn-cs"/>
            </a:rPr>
            <a:t>του παιδιού</a:t>
          </a:r>
        </a:p>
      </dsp:txBody>
      <dsp:txXfrm>
        <a:off x="3189335" y="1705033"/>
        <a:ext cx="1491999" cy="1278856"/>
      </dsp:txXfrm>
    </dsp:sp>
    <dsp:sp modelId="{4A583699-057D-4DF2-9662-6138CC959D1C}">
      <dsp:nvSpPr>
        <dsp:cNvPr id="0" name=""/>
        <dsp:cNvSpPr/>
      </dsp:nvSpPr>
      <dsp:spPr>
        <a:xfrm>
          <a:off x="3096343" y="6"/>
          <a:ext cx="1652838" cy="1196148"/>
        </a:xfrm>
        <a:prstGeom prst="ellipse">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a:solidFill>
                <a:sysClr val="window" lastClr="FFFFFF"/>
              </a:solidFill>
              <a:latin typeface="Calibri"/>
              <a:ea typeface="+mn-ea"/>
              <a:cs typeface="+mn-cs"/>
            </a:rPr>
            <a:t>μάθημα φυσικής αγωγής</a:t>
          </a:r>
        </a:p>
      </dsp:txBody>
      <dsp:txXfrm>
        <a:off x="3338396" y="175178"/>
        <a:ext cx="1168732" cy="845804"/>
      </dsp:txXfrm>
    </dsp:sp>
    <dsp:sp modelId="{F9163DCC-7CFC-422C-B4A8-A63D02218518}">
      <dsp:nvSpPr>
        <dsp:cNvPr id="0" name=""/>
        <dsp:cNvSpPr/>
      </dsp:nvSpPr>
      <dsp:spPr>
        <a:xfrm>
          <a:off x="5383341" y="1533330"/>
          <a:ext cx="1798995" cy="1516704"/>
        </a:xfrm>
        <a:prstGeom prst="ellipse">
          <a:avLst/>
        </a:prstGeom>
        <a:solidFill>
          <a:srgbClr val="C0504D">
            <a:hueOff val="1560506"/>
            <a:satOff val="-1946"/>
            <a:lumOff val="458"/>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ysClr val="window" lastClr="FFFFFF"/>
              </a:solidFill>
              <a:latin typeface="Calibri"/>
              <a:ea typeface="+mn-ea"/>
              <a:cs typeface="+mn-cs"/>
            </a:rPr>
            <a:t>φυσική άσκηση στη </a:t>
          </a:r>
          <a:r>
            <a:rPr lang="el-GR" sz="1400" b="1" kern="1200" dirty="0">
              <a:solidFill>
                <a:sysClr val="window" lastClr="FFFFFF"/>
              </a:solidFill>
              <a:latin typeface="Calibri"/>
              <a:ea typeface="+mn-ea"/>
              <a:cs typeface="+mn-cs"/>
            </a:rPr>
            <a:t>διάρκεια του σχολικού χρόνου</a:t>
          </a:r>
        </a:p>
      </dsp:txBody>
      <dsp:txXfrm>
        <a:off x="5646798" y="1755446"/>
        <a:ext cx="1272081" cy="1072472"/>
      </dsp:txXfrm>
    </dsp:sp>
    <dsp:sp modelId="{DD08057B-8D6B-408B-B414-A98393C6C808}">
      <dsp:nvSpPr>
        <dsp:cNvPr id="0" name=""/>
        <dsp:cNvSpPr/>
      </dsp:nvSpPr>
      <dsp:spPr>
        <a:xfrm>
          <a:off x="2956776" y="3477870"/>
          <a:ext cx="1875070" cy="1396132"/>
        </a:xfrm>
        <a:prstGeom prst="ellipse">
          <a:avLst/>
        </a:prstGeom>
        <a:solidFill>
          <a:srgbClr val="C0504D">
            <a:hueOff val="3121013"/>
            <a:satOff val="-3893"/>
            <a:lumOff val="915"/>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a:solidFill>
                <a:sysClr val="window" lastClr="FFFFFF"/>
              </a:solidFill>
              <a:latin typeface="Calibri"/>
              <a:ea typeface="+mn-ea"/>
              <a:cs typeface="+mn-cs"/>
            </a:rPr>
            <a:t>φυσική </a:t>
          </a:r>
          <a:r>
            <a:rPr lang="el-GR" sz="1400" b="1" kern="1200" dirty="0" smtClean="0">
              <a:solidFill>
                <a:sysClr val="window" lastClr="FFFFFF"/>
              </a:solidFill>
              <a:latin typeface="Calibri"/>
              <a:ea typeface="+mn-ea"/>
              <a:cs typeface="+mn-cs"/>
            </a:rPr>
            <a:t>άσκηση στο </a:t>
          </a:r>
          <a:r>
            <a:rPr lang="el-GR" sz="1400" b="1" kern="1200" dirty="0">
              <a:solidFill>
                <a:sysClr val="window" lastClr="FFFFFF"/>
              </a:solidFill>
              <a:latin typeface="Calibri"/>
              <a:ea typeface="+mn-ea"/>
              <a:cs typeface="+mn-cs"/>
            </a:rPr>
            <a:t>πλαίσιο της κοινότητας και στο πλαίσιο της οικογένειας</a:t>
          </a:r>
        </a:p>
      </dsp:txBody>
      <dsp:txXfrm>
        <a:off x="3231374" y="3682329"/>
        <a:ext cx="1325874" cy="987214"/>
      </dsp:txXfrm>
    </dsp:sp>
    <dsp:sp modelId="{D1B58EB6-B1EF-4557-8076-E78F968EB481}">
      <dsp:nvSpPr>
        <dsp:cNvPr id="0" name=""/>
        <dsp:cNvSpPr/>
      </dsp:nvSpPr>
      <dsp:spPr>
        <a:xfrm>
          <a:off x="792091" y="1584170"/>
          <a:ext cx="1690911" cy="1516704"/>
        </a:xfrm>
        <a:prstGeom prst="ellipse">
          <a:avLst/>
        </a:prstGeom>
        <a:solidFill>
          <a:srgbClr val="C0504D">
            <a:hueOff val="4681519"/>
            <a:satOff val="-5839"/>
            <a:lumOff val="1373"/>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a:solidFill>
                <a:sysClr val="window" lastClr="FFFFFF"/>
              </a:solidFill>
              <a:latin typeface="Calibri"/>
              <a:ea typeface="+mn-ea"/>
              <a:cs typeface="+mn-cs"/>
            </a:rPr>
            <a:t>φυσική </a:t>
          </a:r>
          <a:r>
            <a:rPr lang="el-GR" sz="1400" b="1" kern="1200" dirty="0" smtClean="0">
              <a:solidFill>
                <a:sysClr val="window" lastClr="FFFFFF"/>
              </a:solidFill>
              <a:latin typeface="Calibri"/>
              <a:ea typeface="+mn-ea"/>
              <a:cs typeface="+mn-cs"/>
            </a:rPr>
            <a:t>άσκηση πριν </a:t>
          </a:r>
          <a:r>
            <a:rPr lang="el-GR" sz="1400" b="1" kern="1200" dirty="0">
              <a:solidFill>
                <a:sysClr val="window" lastClr="FFFFFF"/>
              </a:solidFill>
              <a:latin typeface="Calibri"/>
              <a:ea typeface="+mn-ea"/>
              <a:cs typeface="+mn-cs"/>
            </a:rPr>
            <a:t>και μετά το σχολείο</a:t>
          </a:r>
        </a:p>
      </dsp:txBody>
      <dsp:txXfrm>
        <a:off x="1039719" y="1806286"/>
        <a:ext cx="1195655" cy="1072472"/>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9A3654-1873-489E-BA61-88C69A33FEB1}" type="datetimeFigureOut">
              <a:rPr lang="el-GR" smtClean="0"/>
              <a:pPr/>
              <a:t>14/4/2020</a:t>
            </a:fld>
            <a:endParaRPr lang="el-GR"/>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DB28C2-916E-4599-A4EE-EE70A1B83742}" type="slidenum">
              <a:rPr lang="el-GR" smtClean="0"/>
              <a:pPr/>
              <a:t>‹#›</a:t>
            </a:fld>
            <a:endParaRPr lang="el-GR"/>
          </a:p>
        </p:txBody>
      </p:sp>
    </p:spTree>
    <p:extLst>
      <p:ext uri="{BB962C8B-B14F-4D97-AF65-F5344CB8AC3E}">
        <p14:creationId xmlns="" xmlns:p14="http://schemas.microsoft.com/office/powerpoint/2010/main" val="284834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Θέση εικόνας διαφάνειας 1"/>
          <p:cNvSpPr>
            <a:spLocks noGrp="1" noRot="1" noChangeAspect="1" noTextEdit="1"/>
          </p:cNvSpPr>
          <p:nvPr>
            <p:ph type="sldImg"/>
          </p:nvPr>
        </p:nvSpPr>
        <p:spPr bwMode="auto">
          <a:noFill/>
          <a:ln>
            <a:solidFill>
              <a:srgbClr val="000000"/>
            </a:solidFill>
            <a:miter lim="800000"/>
            <a:headEnd/>
            <a:tailEnd/>
          </a:ln>
        </p:spPr>
      </p:sp>
      <p:sp>
        <p:nvSpPr>
          <p:cNvPr id="10243" name="Θέση σημειώσεων 2"/>
          <p:cNvSpPr>
            <a:spLocks noGrp="1"/>
          </p:cNvSpPr>
          <p:nvPr>
            <p:ph type="body" idx="1"/>
          </p:nvPr>
        </p:nvSpPr>
        <p:spPr bwMode="auto">
          <a:noFill/>
        </p:spPr>
        <p:txBody>
          <a:bodyPr wrap="square" numCol="1" anchor="t" anchorCtr="0" compatLnSpc="1">
            <a:prstTxWarp prst="textNoShape">
              <a:avLst/>
            </a:prstTxWarp>
          </a:bodyPr>
          <a:lstStyle/>
          <a:p>
            <a:pPr eaLnBrk="1" hangingPunct="1">
              <a:lnSpc>
                <a:spcPct val="90000"/>
              </a:lnSpc>
              <a:spcBef>
                <a:spcPct val="0"/>
              </a:spcBef>
            </a:pPr>
            <a:r>
              <a:rPr lang="el-GR" sz="1100" smtClean="0"/>
              <a:t>Πηγή:</a:t>
            </a:r>
          </a:p>
          <a:p>
            <a:pPr eaLnBrk="1" hangingPunct="1">
              <a:lnSpc>
                <a:spcPct val="90000"/>
              </a:lnSpc>
              <a:spcBef>
                <a:spcPct val="0"/>
              </a:spcBef>
            </a:pPr>
            <a:r>
              <a:rPr lang="en-US" sz="1100" smtClean="0"/>
              <a:t>EUFIC</a:t>
            </a:r>
            <a:endParaRPr lang="el-GR" sz="1100" smtClean="0"/>
          </a:p>
          <a:p>
            <a:pPr eaLnBrk="1" hangingPunct="1">
              <a:lnSpc>
                <a:spcPct val="90000"/>
              </a:lnSpc>
              <a:spcBef>
                <a:spcPct val="0"/>
              </a:spcBef>
            </a:pPr>
            <a:endParaRPr lang="el-GR" sz="1100" smtClean="0"/>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Απόλαυση</a:t>
            </a:r>
            <a:r>
              <a:rPr lang="el-GR" sz="1100" smtClean="0">
                <a:ea typeface="Calibri" pitchFamily="34" charset="0"/>
                <a:cs typeface="Calibri" pitchFamily="34" charset="0"/>
              </a:rPr>
              <a:t> </a:t>
            </a:r>
            <a:r>
              <a:rPr lang="el-GR" sz="1100" smtClean="0">
                <a:ea typeface="Calibri" pitchFamily="34" charset="0"/>
                <a:cs typeface="Calibri" pitchFamily="34" charset="0"/>
                <a:sym typeface="Wingdings" pitchFamily="2" charset="2"/>
              </a:rPr>
              <a:t> όλων των γευμάτων της ημέρας, προτίμηση τροφών που κάνουν αντικειμενικά καλό, αλλά και τροφών που αρέσουν στον/στην έφηβη</a:t>
            </a:r>
            <a:endParaRPr lang="el-GR" sz="110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Πρωινό</a:t>
            </a:r>
            <a:r>
              <a:rPr lang="el-GR" sz="1100" smtClean="0">
                <a:ea typeface="Calibri" pitchFamily="34" charset="0"/>
                <a:cs typeface="Calibri" pitchFamily="34" charset="0"/>
              </a:rPr>
              <a:t> </a:t>
            </a:r>
            <a:r>
              <a:rPr lang="el-GR" sz="1100" smtClean="0">
                <a:ea typeface="Calibri" pitchFamily="34" charset="0"/>
                <a:cs typeface="Calibri" pitchFamily="34" charset="0"/>
                <a:sym typeface="Wingdings" pitchFamily="2" charset="2"/>
              </a:rPr>
              <a:t> </a:t>
            </a:r>
            <a:r>
              <a:rPr lang="el-GR" sz="1100" smtClean="0">
                <a:ea typeface="Calibri" pitchFamily="34" charset="0"/>
                <a:cs typeface="Calibri" pitchFamily="34" charset="0"/>
              </a:rPr>
              <a:t>κατανάλωση πρωινού καθημερινά, να περιλαμβάνει τουλάχιστον 3 ομάδες τροφίμων ώστε να θεωρείτε πλήρες</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Ποικιλία </a:t>
            </a:r>
            <a:r>
              <a:rPr lang="el-GR" sz="1100" smtClean="0">
                <a:ea typeface="Calibri" pitchFamily="34" charset="0"/>
                <a:cs typeface="Calibri" pitchFamily="34" charset="0"/>
                <a:sym typeface="Wingdings" pitchFamily="2" charset="2"/>
              </a:rPr>
              <a:t> κατανάλωση ποικιλίας τ</a:t>
            </a:r>
            <a:r>
              <a:rPr lang="el-GR" sz="1100" smtClean="0">
                <a:ea typeface="Calibri" pitchFamily="34" charset="0"/>
                <a:cs typeface="Calibri" pitchFamily="34" charset="0"/>
              </a:rPr>
              <a:t>ροφών, με διαφορετικούς εκπροσώπους των ομάδων τροφίμων</a:t>
            </a: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Υδατάνθρακες </a:t>
            </a:r>
            <a:r>
              <a:rPr lang="el-GR" sz="1100" smtClean="0">
                <a:ea typeface="Calibri" pitchFamily="34" charset="0"/>
                <a:cs typeface="Calibri" pitchFamily="34" charset="0"/>
                <a:sym typeface="Wingdings" pitchFamily="2" charset="2"/>
              </a:rPr>
              <a:t> ΜΗΝ φοβηθείτε τους υδατάνθρακες! Οι έφηβοι χρειάζονται τους υδατάνθρακες σε κάθε τους γεύμα και σνακ!</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Φρούτα-λαχανικά </a:t>
            </a:r>
            <a:r>
              <a:rPr lang="el-GR" sz="1100" smtClean="0">
                <a:ea typeface="Calibri" pitchFamily="34" charset="0"/>
                <a:cs typeface="Calibri" pitchFamily="34" charset="0"/>
                <a:sym typeface="Wingdings" pitchFamily="2" charset="2"/>
              </a:rPr>
              <a:t> πρόσληψη επάρκειας και ποικιλίας, επιλέξτε εποχής για την μέγιστη θρεπτικότητα και γεύση!: λαχανικά = 2-4 φλιτζάνια/ημέρα // φρούτα = 3/ημέρα</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Λίπη </a:t>
            </a:r>
            <a:r>
              <a:rPr lang="el-GR" sz="1100" smtClean="0">
                <a:ea typeface="Calibri" pitchFamily="34" charset="0"/>
                <a:cs typeface="Calibri" pitchFamily="34" charset="0"/>
                <a:sym typeface="Wingdings" pitchFamily="2" charset="2"/>
              </a:rPr>
              <a:t> είναι απαραίτητα σε καθημερινή βάση. Προτιμήστε το ελαιόλαδο και τα φυτικής πηγής έλαια και ξηρούς καρπούς. Κρατήστε σε χαμηλά επίπεδα τα ζωικής προέλευσης λιπαρά (πχ χαμηλών λιπαρών γαλακτοκομικά). Θέλουν προσοχή στην ποσότητα για την διατήρηση βοηθητικού ενεργειακού ισοζυγίου και βάρους  4-5 μερίδες/ημέρα</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Σνακ </a:t>
            </a:r>
            <a:r>
              <a:rPr lang="el-GR" sz="1100" smtClean="0">
                <a:ea typeface="Calibri" pitchFamily="34" charset="0"/>
                <a:cs typeface="Calibri" pitchFamily="34" charset="0"/>
                <a:sym typeface="Wingdings" pitchFamily="2" charset="2"/>
              </a:rPr>
              <a:t>  απαραίτητη η συμπερίληψη μικρογευμάτων ανάμεσα στα κύρια γεύματα για όλους τους εφήβους. Κάντε θρεπτικές επιλογές!</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Δίψα &amp; ενυδάτωση </a:t>
            </a:r>
            <a:r>
              <a:rPr lang="el-GR" sz="1100" smtClean="0">
                <a:ea typeface="Calibri" pitchFamily="34" charset="0"/>
                <a:cs typeface="Calibri" pitchFamily="34" charset="0"/>
                <a:sym typeface="Wingdings" pitchFamily="2" charset="2"/>
              </a:rPr>
              <a:t> δείτε την διαφάνεια</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Οδοντική υγεία </a:t>
            </a:r>
            <a:r>
              <a:rPr lang="el-GR" sz="1100" smtClean="0">
                <a:ea typeface="Calibri" pitchFamily="34" charset="0"/>
                <a:cs typeface="Calibri" pitchFamily="34" charset="0"/>
                <a:sym typeface="Wingdings" pitchFamily="2" charset="2"/>
              </a:rPr>
              <a:t> μπορεί να μην τρώγεται, αλλά είναι απαραίτητος σύμμαχος στην υγιεινή ισορροπημένη διατροφής</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Κίνηση!</a:t>
            </a:r>
          </a:p>
          <a:p>
            <a:pPr eaLnBrk="1" hangingPunct="1">
              <a:lnSpc>
                <a:spcPct val="90000"/>
              </a:lnSpc>
              <a:spcBef>
                <a:spcPct val="0"/>
              </a:spcBef>
            </a:pPr>
            <a:endParaRPr lang="el-GR" sz="1100" smtClean="0"/>
          </a:p>
        </p:txBody>
      </p:sp>
      <p:sp>
        <p:nvSpPr>
          <p:cNvPr id="10244" name="Θέση αριθμού διαφάνειας 3"/>
          <p:cNvSpPr>
            <a:spLocks noGrp="1" noChangeArrowheads="1"/>
          </p:cNvSpPr>
          <p:nvPr>
            <p:ph type="sldNum" sz="quarter" idx="5"/>
          </p:nvPr>
        </p:nvSpPr>
        <p:spPr bwMode="auto">
          <a:noFill/>
          <a:ln>
            <a:miter lim="800000"/>
            <a:headEnd/>
            <a:tailEnd/>
          </a:ln>
        </p:spPr>
        <p:txBody>
          <a:bodyPr/>
          <a:lstStyle/>
          <a:p>
            <a:fld id="{F215987A-7336-4302-AD2E-15D8DE884249}" type="slidenum">
              <a:rPr lang="el-GR" smtClean="0"/>
              <a:pPr/>
              <a:t>16</a:t>
            </a:fld>
            <a:endParaRPr lang="el-GR" smtClean="0"/>
          </a:p>
        </p:txBody>
      </p:sp>
    </p:spTree>
    <p:extLst>
      <p:ext uri="{BB962C8B-B14F-4D97-AF65-F5344CB8AC3E}">
        <p14:creationId xmlns="" xmlns:p14="http://schemas.microsoft.com/office/powerpoint/2010/main" val="3535615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Θέση εικόνας διαφάνειας 1"/>
          <p:cNvSpPr>
            <a:spLocks noGrp="1" noRot="1" noChangeAspect="1" noTextEdit="1"/>
          </p:cNvSpPr>
          <p:nvPr>
            <p:ph type="sldImg"/>
          </p:nvPr>
        </p:nvSpPr>
        <p:spPr bwMode="auto">
          <a:noFill/>
          <a:ln>
            <a:solidFill>
              <a:srgbClr val="000000"/>
            </a:solidFill>
            <a:miter lim="800000"/>
            <a:headEnd/>
            <a:tailEnd/>
          </a:ln>
        </p:spPr>
      </p:sp>
      <p:sp>
        <p:nvSpPr>
          <p:cNvPr id="3" name="Θέση σημειώσεων 2"/>
          <p:cNvSpPr>
            <a:spLocks noGrp="1"/>
          </p:cNvSpPr>
          <p:nvPr>
            <p:ph type="body" idx="1"/>
          </p:nvPr>
        </p:nvSpPr>
        <p:spPr/>
        <p:txBody>
          <a:bodyPr/>
          <a:lstStyle/>
          <a:p>
            <a:pPr eaLnBrk="1" fontAlgn="auto" hangingPunct="1">
              <a:spcBef>
                <a:spcPts val="0"/>
              </a:spcBef>
              <a:spcAft>
                <a:spcPts val="0"/>
              </a:spcAft>
              <a:defRPr/>
            </a:pPr>
            <a:r>
              <a:rPr lang="el-GR" dirty="0"/>
              <a:t>Πηγές:</a:t>
            </a:r>
          </a:p>
          <a:p>
            <a:pPr eaLnBrk="1" fontAlgn="auto" hangingPunct="1">
              <a:spcBef>
                <a:spcPts val="0"/>
              </a:spcBef>
              <a:spcAft>
                <a:spcPts val="0"/>
              </a:spcAft>
              <a:defRPr/>
            </a:pPr>
            <a:r>
              <a:rPr lang="en-US" i="1" dirty="0"/>
              <a:t>SDA - Sports Dietitians Australia &amp; </a:t>
            </a:r>
            <a:r>
              <a:rPr lang="en-US" dirty="0"/>
              <a:t>Griffith University</a:t>
            </a:r>
            <a:r>
              <a:rPr lang="el-GR" i="1" dirty="0"/>
              <a:t> – </a:t>
            </a:r>
            <a:r>
              <a:rPr lang="en-US" i="1" dirty="0"/>
              <a:t>Position Statement - </a:t>
            </a:r>
            <a:r>
              <a:rPr lang="en-US" dirty="0"/>
              <a:t>Sports Nutrition for the Adolescent Athlete</a:t>
            </a:r>
            <a:r>
              <a:rPr lang="en-US" cap="all" dirty="0"/>
              <a:t>, 2014</a:t>
            </a:r>
            <a:endParaRPr lang="el-GR" cap="all" dirty="0"/>
          </a:p>
          <a:p>
            <a:pPr eaLnBrk="1" fontAlgn="auto" hangingPunct="1">
              <a:spcBef>
                <a:spcPts val="0"/>
              </a:spcBef>
              <a:spcAft>
                <a:spcPts val="0"/>
              </a:spcAft>
              <a:defRPr/>
            </a:pPr>
            <a:r>
              <a:rPr lang="en-US" altLang="el-GR" dirty="0"/>
              <a:t>2013 – Irish Nutrition &amp; Dietetics Institute – Fuel your Body</a:t>
            </a:r>
            <a:endParaRPr lang="el-GR" altLang="el-GR" dirty="0"/>
          </a:p>
          <a:p>
            <a:pPr eaLnBrk="1" fontAlgn="auto" hangingPunct="1">
              <a:spcBef>
                <a:spcPts val="0"/>
              </a:spcBef>
              <a:spcAft>
                <a:spcPts val="0"/>
              </a:spcAft>
              <a:defRPr/>
            </a:pPr>
            <a:r>
              <a:rPr lang="el-GR" altLang="el-GR" dirty="0"/>
              <a:t>Στην ιδιαίτερη περίπτωση της κολύμβησης, καλό θα ήταν να μην έχεις καταναλώσει γεύμα τουλάχιστον ένα 2ωρο πριν. Εάν η προπόνηση είναι πρωινή μπορείς αντί του πλήρες πρωινού να φας μια κουταλιά μέλι ή ένα </a:t>
            </a:r>
            <a:r>
              <a:rPr lang="el-GR" altLang="el-GR" dirty="0" err="1"/>
              <a:t>αποξημαμέν</a:t>
            </a:r>
            <a:r>
              <a:rPr lang="el-GR" altLang="el-GR" dirty="0"/>
              <a:t> φρούτο (πχ σύκο, δαμάσκηνο, σταφίδες)</a:t>
            </a:r>
            <a:endParaRPr lang="en-US" altLang="el-GR" dirty="0"/>
          </a:p>
        </p:txBody>
      </p:sp>
      <p:sp>
        <p:nvSpPr>
          <p:cNvPr id="12292" name="Θέση αριθμού διαφάνειας 3"/>
          <p:cNvSpPr>
            <a:spLocks noGrp="1" noChangeArrowheads="1"/>
          </p:cNvSpPr>
          <p:nvPr>
            <p:ph type="sldNum" sz="quarter" idx="5"/>
          </p:nvPr>
        </p:nvSpPr>
        <p:spPr bwMode="auto">
          <a:noFill/>
          <a:ln>
            <a:miter lim="800000"/>
            <a:headEnd/>
            <a:tailEnd/>
          </a:ln>
        </p:spPr>
        <p:txBody>
          <a:bodyPr/>
          <a:lstStyle/>
          <a:p>
            <a:fld id="{9E36A8D3-592D-4771-A5A8-ED2052E243A5}" type="slidenum">
              <a:rPr lang="el-GR" smtClean="0"/>
              <a:pPr/>
              <a:t>17</a:t>
            </a:fld>
            <a:endParaRPr lang="el-GR" smtClean="0"/>
          </a:p>
        </p:txBody>
      </p:sp>
    </p:spTree>
    <p:extLst>
      <p:ext uri="{BB962C8B-B14F-4D97-AF65-F5344CB8AC3E}">
        <p14:creationId xmlns="" xmlns:p14="http://schemas.microsoft.com/office/powerpoint/2010/main" val="21190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l-GR" smtClean="0"/>
              <a:t>Στυλ κύριου τίτλου</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Στυλ κύριου υπότιτλου</a:t>
            </a:r>
            <a:endParaRPr lang="en-US" dirty="0"/>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Content Placeholder 2"/>
          <p:cNvSpPr>
            <a:spLocks noGrp="1"/>
          </p:cNvSpPr>
          <p:nvPr>
            <p:ph idx="1"/>
          </p:nvPr>
        </p:nvSpPr>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l-GR" smtClean="0"/>
              <a:t>Στυλ κύριου τίτλου</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Στυλ υποδείγματος κειμένου</a:t>
            </a:r>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5" name="Date Placeholder 4"/>
          <p:cNvSpPr>
            <a:spLocks noGrp="1"/>
          </p:cNvSpPr>
          <p:nvPr>
            <p:ph type="dt" sz="half" idx="10"/>
          </p:nvPr>
        </p:nvSpPr>
        <p:spPr/>
        <p:txBody>
          <a:bodyPr/>
          <a:lstStyle/>
          <a:p>
            <a:fld id="{07FF47AC-35F2-472C-A002-124216095EC8}" type="datetimeFigureOut">
              <a:rPr lang="el-GR" smtClean="0"/>
              <a:pPr/>
              <a:t>14/4/2020</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l-GR" smtClean="0"/>
              <a:t>Στυλ κύριου τίτλου</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7" name="Date Placeholder 6"/>
          <p:cNvSpPr>
            <a:spLocks noGrp="1"/>
          </p:cNvSpPr>
          <p:nvPr>
            <p:ph type="dt" sz="half" idx="10"/>
          </p:nvPr>
        </p:nvSpPr>
        <p:spPr/>
        <p:txBody>
          <a:bodyPr/>
          <a:lstStyle/>
          <a:p>
            <a:fld id="{07FF47AC-35F2-472C-A002-124216095EC8}" type="datetimeFigureOut">
              <a:rPr lang="el-GR" smtClean="0"/>
              <a:pPr/>
              <a:t>14/4/2020</a:t>
            </a:fld>
            <a:endParaRPr lang="el-GR"/>
          </a:p>
        </p:txBody>
      </p:sp>
      <p:sp>
        <p:nvSpPr>
          <p:cNvPr id="8" name="Footer Placeholder 7"/>
          <p:cNvSpPr>
            <a:spLocks noGrp="1"/>
          </p:cNvSpPr>
          <p:nvPr>
            <p:ph type="ftr" sz="quarter" idx="11"/>
          </p:nvPr>
        </p:nvSpPr>
        <p:spPr/>
        <p:txBody>
          <a:bodyPr/>
          <a:lstStyle/>
          <a:p>
            <a:endParaRPr lang="el-GR"/>
          </a:p>
        </p:txBody>
      </p:sp>
      <p:sp>
        <p:nvSpPr>
          <p:cNvPr id="9" name="Slide Number Placeholder 8"/>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Date Placeholder 2"/>
          <p:cNvSpPr>
            <a:spLocks noGrp="1"/>
          </p:cNvSpPr>
          <p:nvPr>
            <p:ph type="dt" sz="half" idx="10"/>
          </p:nvPr>
        </p:nvSpPr>
        <p:spPr/>
        <p:txBody>
          <a:bodyPr/>
          <a:lstStyle/>
          <a:p>
            <a:fld id="{07FF47AC-35F2-472C-A002-124216095EC8}" type="datetimeFigureOut">
              <a:rPr lang="el-GR" smtClean="0"/>
              <a:pPr/>
              <a:t>14/4/2020</a:t>
            </a:fld>
            <a:endParaRPr lang="el-GR"/>
          </a:p>
        </p:txBody>
      </p:sp>
      <p:sp>
        <p:nvSpPr>
          <p:cNvPr id="4" name="Footer Placeholder 3"/>
          <p:cNvSpPr>
            <a:spLocks noGrp="1"/>
          </p:cNvSpPr>
          <p:nvPr>
            <p:ph type="ftr" sz="quarter" idx="11"/>
          </p:nvPr>
        </p:nvSpPr>
        <p:spPr/>
        <p:txBody>
          <a:bodyPr/>
          <a:lstStyle/>
          <a:p>
            <a:endParaRPr lang="el-GR"/>
          </a:p>
        </p:txBody>
      </p:sp>
      <p:sp>
        <p:nvSpPr>
          <p:cNvPr id="5" name="Slide Number Placeholder 4"/>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FF47AC-35F2-472C-A002-124216095EC8}" type="datetimeFigureOut">
              <a:rPr lang="el-GR" smtClean="0"/>
              <a:pPr/>
              <a:t>14/4/2020</a:t>
            </a:fld>
            <a:endParaRPr lang="el-GR"/>
          </a:p>
        </p:txBody>
      </p:sp>
      <p:sp>
        <p:nvSpPr>
          <p:cNvPr id="3" name="Footer Placeholder 2"/>
          <p:cNvSpPr>
            <a:spLocks noGrp="1"/>
          </p:cNvSpPr>
          <p:nvPr>
            <p:ph type="ftr" sz="quarter" idx="11"/>
          </p:nvPr>
        </p:nvSpPr>
        <p:spPr/>
        <p:txBody>
          <a:bodyPr/>
          <a:lstStyle/>
          <a:p>
            <a:endParaRPr lang="el-GR"/>
          </a:p>
        </p:txBody>
      </p:sp>
      <p:sp>
        <p:nvSpPr>
          <p:cNvPr id="4" name="Slide Number Placeholder 3"/>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l-GR" smtClean="0"/>
              <a:t>Στυλ κύριου τίτλου</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5" name="Date Placeholder 4"/>
          <p:cNvSpPr>
            <a:spLocks noGrp="1"/>
          </p:cNvSpPr>
          <p:nvPr>
            <p:ph type="dt" sz="half" idx="10"/>
          </p:nvPr>
        </p:nvSpPr>
        <p:spPr/>
        <p:txBody>
          <a:bodyPr/>
          <a:lstStyle/>
          <a:p>
            <a:fld id="{07FF47AC-35F2-472C-A002-124216095EC8}" type="datetimeFigureOut">
              <a:rPr lang="el-GR" smtClean="0"/>
              <a:pPr/>
              <a:t>14/4/2020</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0A515BC3-3E02-4F35-BC28-F383272A18D9}" type="slidenum">
              <a:rPr lang="el-GR" smtClean="0"/>
              <a:pPr/>
              <a:t>‹#›</a:t>
            </a:fld>
            <a:endParaRPr lang="el-GR"/>
          </a:p>
        </p:txBody>
      </p:sp>
      <p:sp>
        <p:nvSpPr>
          <p:cNvPr id="9" name="Content Placeholder 8"/>
          <p:cNvSpPr>
            <a:spLocks noGrp="1"/>
          </p:cNvSpPr>
          <p:nvPr>
            <p:ph sz="quarter" idx="13"/>
          </p:nvPr>
        </p:nvSpPr>
        <p:spPr>
          <a:xfrm>
            <a:off x="304800" y="381000"/>
            <a:ext cx="7772400" cy="4942840"/>
          </a:xfrm>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l-GR" smtClean="0"/>
              <a:t>Στυλ κύριου τίτλου</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l-GR" smtClean="0"/>
              <a:t>Κάντε κλικ στο εικονίδιο για να προσθέσετε μια εικόνα</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8" name="Date Placeholder 7"/>
          <p:cNvSpPr>
            <a:spLocks noGrp="1"/>
          </p:cNvSpPr>
          <p:nvPr>
            <p:ph type="dt" sz="half" idx="10"/>
          </p:nvPr>
        </p:nvSpPr>
        <p:spPr/>
        <p:txBody>
          <a:bodyPr/>
          <a:lstStyle/>
          <a:p>
            <a:fld id="{07FF47AC-35F2-472C-A002-124216095EC8}" type="datetimeFigureOut">
              <a:rPr lang="el-GR" smtClean="0"/>
              <a:pPr/>
              <a:t>14/4/2020</a:t>
            </a:fld>
            <a:endParaRPr lang="el-GR"/>
          </a:p>
        </p:txBody>
      </p:sp>
      <p:sp>
        <p:nvSpPr>
          <p:cNvPr id="9" name="Slide Number Placeholder 8"/>
          <p:cNvSpPr>
            <a:spLocks noGrp="1"/>
          </p:cNvSpPr>
          <p:nvPr>
            <p:ph type="sldNum" sz="quarter" idx="11"/>
          </p:nvPr>
        </p:nvSpPr>
        <p:spPr/>
        <p:txBody>
          <a:bodyPr/>
          <a:lstStyle/>
          <a:p>
            <a:fld id="{0A515BC3-3E02-4F35-BC28-F383272A18D9}" type="slidenum">
              <a:rPr lang="el-GR" smtClean="0"/>
              <a:pPr/>
              <a:t>‹#›</a:t>
            </a:fld>
            <a:endParaRPr lang="el-GR"/>
          </a:p>
        </p:txBody>
      </p:sp>
      <p:sp>
        <p:nvSpPr>
          <p:cNvPr id="10" name="Footer Placeholder 9"/>
          <p:cNvSpPr>
            <a:spLocks noGrp="1"/>
          </p:cNvSpPr>
          <p:nvPr>
            <p:ph type="ftr" sz="quarter" idx="12"/>
          </p:nvPr>
        </p:nvSpPr>
        <p:spPr/>
        <p:txBody>
          <a:bodyPr/>
          <a:lstStyle/>
          <a:p>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Vertical Text Placeholder 2"/>
          <p:cNvSpPr>
            <a:spLocks noGrp="1"/>
          </p:cNvSpPr>
          <p:nvPr>
            <p:ph type="body" orient="vert" idx="1"/>
          </p:nvPr>
        </p:nvSpPr>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l-GR" smtClean="0"/>
              <a:t>Στυλ κύριου τίτλου</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l-GR" smtClean="0"/>
              <a:t>Στυλ κύριου τίτλου</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0A515BC3-3E02-4F35-BC28-F383272A18D9}" type="slidenum">
              <a:rPr lang="el-GR" smtClean="0"/>
              <a:pPr/>
              <a:t>‹#›</a:t>
            </a:fld>
            <a:endParaRPr lang="el-GR"/>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l-G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07FF47AC-35F2-472C-A002-124216095EC8}" type="datetimeFigureOut">
              <a:rPr lang="el-GR" smtClean="0"/>
              <a:pPr/>
              <a:t>14/4/2020</a:t>
            </a:fld>
            <a:endParaRPr lang="el-G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4.xml"/><Relationship Id="rId6" Type="http://schemas.openxmlformats.org/officeDocument/2006/relationships/image" Target="../media/image12.png"/><Relationship Id="rId11" Type="http://schemas.openxmlformats.org/officeDocument/2006/relationships/image" Target="../media/image17.jpeg"/><Relationship Id="rId5" Type="http://schemas.openxmlformats.org/officeDocument/2006/relationships/image" Target="../media/image11.png"/><Relationship Id="rId10" Type="http://schemas.openxmlformats.org/officeDocument/2006/relationships/image" Target="../media/image16.jpeg"/><Relationship Id="rId4" Type="http://schemas.openxmlformats.org/officeDocument/2006/relationships/image" Target="../media/image10.emf"/><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6.xml"/><Relationship Id="rId5" Type="http://schemas.openxmlformats.org/officeDocument/2006/relationships/image" Target="../media/image39.jpeg"/><Relationship Id="rId4" Type="http://schemas.openxmlformats.org/officeDocument/2006/relationships/image" Target="../media/image38.jpeg"/></Relationships>
</file>

<file path=ppt/slides/_rels/slide1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a:xfrm>
            <a:off x="714348" y="2143116"/>
            <a:ext cx="7215238" cy="2571768"/>
          </a:xfrm>
        </p:spPr>
        <p:txBody>
          <a:bodyPr>
            <a:normAutofit fontScale="90000"/>
          </a:bodyPr>
          <a:lstStyle/>
          <a:p>
            <a:pPr algn="ct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i="1" dirty="0" smtClean="0">
                <a:solidFill>
                  <a:schemeClr val="tx1">
                    <a:lumMod val="50000"/>
                    <a:lumOff val="50000"/>
                  </a:schemeClr>
                </a:solidFill>
                <a:latin typeface="Calibri" pitchFamily="34" charset="0"/>
                <a:cs typeface="Calibri" pitchFamily="34" charset="0"/>
              </a:rPr>
              <a:t>«Άσκηση – Δραστηριότητες – Παιχνίδι </a:t>
            </a:r>
            <a:br>
              <a:rPr lang="el-GR" sz="3600" b="1" i="1" dirty="0" smtClean="0">
                <a:solidFill>
                  <a:schemeClr val="tx1">
                    <a:lumMod val="50000"/>
                    <a:lumOff val="50000"/>
                  </a:schemeClr>
                </a:solidFill>
                <a:latin typeface="Calibri" pitchFamily="34" charset="0"/>
                <a:cs typeface="Calibri" pitchFamily="34" charset="0"/>
              </a:rPr>
            </a:br>
            <a:r>
              <a:rPr lang="el-GR" sz="3600" b="1" i="1" dirty="0" smtClean="0">
                <a:solidFill>
                  <a:schemeClr val="tx1">
                    <a:lumMod val="50000"/>
                    <a:lumOff val="50000"/>
                  </a:schemeClr>
                </a:solidFill>
                <a:latin typeface="Calibri" pitchFamily="34" charset="0"/>
                <a:cs typeface="Calibri" pitchFamily="34" charset="0"/>
              </a:rPr>
              <a:t>στη ζωή του Παιδιού και του Εφήβου»</a:t>
            </a:r>
            <a:r>
              <a:rPr lang="en-US" sz="3100" b="1" i="1" dirty="0">
                <a:solidFill>
                  <a:srgbClr val="2F2B20">
                    <a:lumMod val="50000"/>
                    <a:lumOff val="50000"/>
                  </a:srgbClr>
                </a:solidFill>
                <a:latin typeface="Calibri"/>
                <a:cs typeface="Calibri" pitchFamily="34" charset="0"/>
              </a:rPr>
              <a:t/>
            </a:r>
            <a:br>
              <a:rPr lang="en-US" sz="3100" b="1" i="1" dirty="0">
                <a:solidFill>
                  <a:srgbClr val="2F2B20">
                    <a:lumMod val="50000"/>
                    <a:lumOff val="50000"/>
                  </a:srgbClr>
                </a:solidFill>
                <a:latin typeface="Calibri"/>
                <a:cs typeface="Calibri" pitchFamily="34" charset="0"/>
              </a:rPr>
            </a:br>
            <a:r>
              <a:rPr lang="el-GR" sz="2800" dirty="0">
                <a:solidFill>
                  <a:srgbClr val="675E47"/>
                </a:solidFill>
                <a:latin typeface="Calibri"/>
              </a:rPr>
              <a:t/>
            </a:r>
            <a:br>
              <a:rPr lang="el-GR" sz="2800" dirty="0">
                <a:solidFill>
                  <a:srgbClr val="675E47"/>
                </a:solidFill>
                <a:latin typeface="Calibri"/>
              </a:rPr>
            </a:br>
            <a:endParaRPr lang="el-GR" sz="5000" dirty="0"/>
          </a:p>
        </p:txBody>
      </p:sp>
      <p:sp>
        <p:nvSpPr>
          <p:cNvPr id="4" name="2 - Υπότιτλος"/>
          <p:cNvSpPr txBox="1">
            <a:spLocks/>
          </p:cNvSpPr>
          <p:nvPr/>
        </p:nvSpPr>
        <p:spPr>
          <a:xfrm>
            <a:off x="5072066" y="642918"/>
            <a:ext cx="2928958" cy="1004886"/>
          </a:xfrm>
          <a:prstGeom prst="rect">
            <a:avLst/>
          </a:prstGeom>
        </p:spPr>
        <p:txBody>
          <a:bodyPr vert="horz" lIns="91440" tIns="45720" rIns="91440" bIns="45720" rtlCol="0" anchor="t">
            <a:normAutofit/>
          </a:bodyPr>
          <a:lstStyle/>
          <a:p>
            <a:pPr marL="0" marR="0" lvl="0" indent="0" algn="r" defTabSz="914400" rtl="0" eaLnBrk="1" fontAlgn="auto" latinLnBrk="0" hangingPunct="1">
              <a:lnSpc>
                <a:spcPct val="100000"/>
              </a:lnSpc>
              <a:spcBef>
                <a:spcPct val="20000"/>
              </a:spcBef>
              <a:spcAft>
                <a:spcPts val="0"/>
              </a:spcAft>
              <a:buClr>
                <a:schemeClr val="accent1"/>
              </a:buClr>
              <a:buSzTx/>
              <a:buFont typeface="Arial" pitchFamily="34" charset="0"/>
              <a:buNone/>
              <a:tabLst/>
              <a:defRPr/>
            </a:pPr>
            <a:r>
              <a:rPr lang="el-GR" sz="2800" b="1" dirty="0" smtClean="0">
                <a:solidFill>
                  <a:schemeClr val="accent5">
                    <a:lumMod val="50000"/>
                  </a:schemeClr>
                </a:solidFill>
              </a:rPr>
              <a:t>ΥΠΟΥΡΓΕΙΟ ΥΓΕΙΑΣ</a:t>
            </a:r>
            <a:endParaRPr kumimoji="0" lang="el-GR" sz="2800" b="1" i="0" u="none" strike="noStrike" kern="1200" cap="none" spc="0" normalizeH="0" baseline="0" noProof="0" dirty="0">
              <a:ln>
                <a:noFill/>
              </a:ln>
              <a:solidFill>
                <a:schemeClr val="accent5">
                  <a:lumMod val="50000"/>
                </a:schemeClr>
              </a:solidFill>
              <a:effectLst/>
              <a:uLnTx/>
              <a:uFillTx/>
              <a:latin typeface="+mn-lt"/>
              <a:ea typeface="+mn-ea"/>
              <a:cs typeface="+mn-cs"/>
            </a:endParaRPr>
          </a:p>
        </p:txBody>
      </p:sp>
      <p:sp>
        <p:nvSpPr>
          <p:cNvPr id="5" name="2 - Υπότιτλος"/>
          <p:cNvSpPr txBox="1">
            <a:spLocks/>
          </p:cNvSpPr>
          <p:nvPr/>
        </p:nvSpPr>
        <p:spPr>
          <a:xfrm>
            <a:off x="1571604" y="5429264"/>
            <a:ext cx="5429288" cy="1143008"/>
          </a:xfrm>
          <a:prstGeom prst="rect">
            <a:avLst/>
          </a:prstGeom>
        </p:spPr>
        <p:txBody>
          <a:bodyPr vert="horz" lIns="91440" tIns="45720" rIns="91440" bIns="45720" rtlCol="0" anchor="t">
            <a:normAutofit/>
          </a:bodyPr>
          <a:lstStyle/>
          <a:p>
            <a:pPr marL="0" marR="0" lvl="0" indent="0" algn="ctr" defTabSz="914400" rtl="0" eaLnBrk="1" fontAlgn="auto" latinLnBrk="0" hangingPunct="1">
              <a:lnSpc>
                <a:spcPct val="100000"/>
              </a:lnSpc>
              <a:spcBef>
                <a:spcPct val="20000"/>
              </a:spcBef>
              <a:spcAft>
                <a:spcPts val="0"/>
              </a:spcAft>
              <a:buClr>
                <a:schemeClr val="accent1"/>
              </a:buClr>
              <a:buSzTx/>
              <a:buFont typeface="Arial" pitchFamily="34" charset="0"/>
              <a:buNone/>
              <a:tabLst/>
              <a:defRPr/>
            </a:pPr>
            <a:r>
              <a:rPr lang="el-GR" sz="2800" b="1" dirty="0" smtClean="0">
                <a:solidFill>
                  <a:schemeClr val="tx1">
                    <a:tint val="75000"/>
                  </a:schemeClr>
                </a:solidFill>
              </a:rPr>
              <a:t>ΑΓΩΓΗ ΥΓΕΙΑΣ</a:t>
            </a:r>
          </a:p>
          <a:p>
            <a:pPr marL="0" marR="0" lvl="0" indent="0" algn="ctr" defTabSz="914400" rtl="0" eaLnBrk="1" fontAlgn="auto" latinLnBrk="0" hangingPunct="1">
              <a:lnSpc>
                <a:spcPct val="100000"/>
              </a:lnSpc>
              <a:spcBef>
                <a:spcPct val="20000"/>
              </a:spcBef>
              <a:spcAft>
                <a:spcPts val="0"/>
              </a:spcAft>
              <a:buClr>
                <a:schemeClr val="accent1"/>
              </a:buClr>
              <a:buSzTx/>
              <a:buFont typeface="Arial" pitchFamily="34" charset="0"/>
              <a:buNone/>
              <a:tabLst/>
              <a:defRPr/>
            </a:pPr>
            <a:r>
              <a:rPr lang="el-GR" sz="2800" b="1" dirty="0" smtClean="0">
                <a:solidFill>
                  <a:schemeClr val="tx1">
                    <a:tint val="75000"/>
                  </a:schemeClr>
                </a:solidFill>
              </a:rPr>
              <a:t>ΑΘΗΝΑ, 2020</a:t>
            </a:r>
            <a:endParaRPr kumimoji="0" lang="el-GR" sz="2800" b="1" i="0" u="none" strike="noStrike" kern="1200" cap="none" spc="0" normalizeH="0" baseline="0" noProof="0" dirty="0">
              <a:ln>
                <a:noFill/>
              </a:ln>
              <a:solidFill>
                <a:schemeClr val="tx1">
                  <a:tint val="75000"/>
                </a:schemeClr>
              </a:solidFill>
              <a:effectLst/>
              <a:uLnTx/>
              <a:uFillTx/>
              <a:latin typeface="+mn-lt"/>
              <a:ea typeface="+mn-ea"/>
              <a:cs typeface="+mn-cs"/>
            </a:endParaRPr>
          </a:p>
        </p:txBody>
      </p:sp>
      <p:pic>
        <p:nvPicPr>
          <p:cNvPr id="1026" name="Εικόνα 1"/>
          <p:cNvPicPr>
            <a:picLocks noChangeAspect="1" noChangeArrowheads="1"/>
          </p:cNvPicPr>
          <p:nvPr/>
        </p:nvPicPr>
        <p:blipFill>
          <a:blip r:embed="rId2"/>
          <a:srcRect/>
          <a:stretch>
            <a:fillRect/>
          </a:stretch>
        </p:blipFill>
        <p:spPr bwMode="auto">
          <a:xfrm>
            <a:off x="857224" y="357166"/>
            <a:ext cx="1771650" cy="1352550"/>
          </a:xfrm>
          <a:prstGeom prst="rect">
            <a:avLst/>
          </a:prstGeom>
          <a:noFill/>
          <a:ln w="9525">
            <a:noFill/>
            <a:miter lim="800000"/>
            <a:headEnd/>
            <a:tailEnd/>
          </a:ln>
        </p:spPr>
      </p:pic>
    </p:spTree>
    <p:extLst>
      <p:ext uri="{BB962C8B-B14F-4D97-AF65-F5344CB8AC3E}">
        <p14:creationId xmlns="" xmlns:p14="http://schemas.microsoft.com/office/powerpoint/2010/main" val="1622009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sz="2800" b="1" dirty="0" smtClean="0">
                <a:solidFill>
                  <a:srgbClr val="C00000"/>
                </a:solidFill>
                <a:latin typeface="Calibri" pitchFamily="34" charset="0"/>
              </a:rPr>
              <a:t>ΣΥΓΧΡΟΝΟΣ ΤΡΟΠΟΣ ΖΩΗΣ…</a:t>
            </a:r>
            <a:endParaRPr lang="el-GR" sz="2800" b="1" dirty="0">
              <a:solidFill>
                <a:srgbClr val="C00000"/>
              </a:solidFill>
              <a:latin typeface="Calibri" pitchFamily="34" charset="0"/>
            </a:endParaRPr>
          </a:p>
        </p:txBody>
      </p:sp>
      <p:sp>
        <p:nvSpPr>
          <p:cNvPr id="3" name="2 - Θέση περιεχομένου"/>
          <p:cNvSpPr>
            <a:spLocks noGrp="1"/>
          </p:cNvSpPr>
          <p:nvPr>
            <p:ph sz="quarter" idx="1"/>
          </p:nvPr>
        </p:nvSpPr>
        <p:spPr>
          <a:xfrm>
            <a:off x="457200" y="2071678"/>
            <a:ext cx="7467600" cy="4402274"/>
          </a:xfrm>
        </p:spPr>
        <p:txBody>
          <a:bodyPr>
            <a:normAutofit/>
          </a:bodyPr>
          <a:lstStyle/>
          <a:p>
            <a:pPr>
              <a:buFont typeface="Wingdings" pitchFamily="2" charset="2"/>
              <a:buChar char="Ø"/>
            </a:pPr>
            <a:r>
              <a:rPr lang="el-GR" sz="2400" dirty="0" smtClean="0">
                <a:latin typeface="Calibri" pitchFamily="34" charset="0"/>
              </a:rPr>
              <a:t>Καθιστικός τρόπος ζωής</a:t>
            </a:r>
          </a:p>
          <a:p>
            <a:pPr marL="114300" indent="0">
              <a:buNone/>
            </a:pPr>
            <a:endParaRPr lang="el-GR" sz="2400" dirty="0" smtClean="0">
              <a:latin typeface="Calibri" pitchFamily="34" charset="0"/>
            </a:endParaRPr>
          </a:p>
          <a:p>
            <a:pPr>
              <a:buFont typeface="Wingdings" pitchFamily="2" charset="2"/>
              <a:buChar char="Ø"/>
            </a:pPr>
            <a:r>
              <a:rPr lang="el-GR" sz="2400" dirty="0" smtClean="0">
                <a:latin typeface="Calibri" pitchFamily="34" charset="0"/>
              </a:rPr>
              <a:t>Υπερβολική χρήση διαδικτύου (διαδικτυακά παιχνίδια)</a:t>
            </a:r>
          </a:p>
          <a:p>
            <a:pPr marL="114300" indent="0">
              <a:buNone/>
            </a:pPr>
            <a:endParaRPr lang="el-GR" sz="2400" dirty="0" smtClean="0">
              <a:latin typeface="Calibri" pitchFamily="34" charset="0"/>
            </a:endParaRPr>
          </a:p>
          <a:p>
            <a:pPr>
              <a:buFont typeface="Wingdings" pitchFamily="2" charset="2"/>
              <a:buChar char="Ø"/>
            </a:pPr>
            <a:r>
              <a:rPr lang="el-GR" sz="2400" dirty="0" smtClean="0">
                <a:latin typeface="Calibri" pitchFamily="34" charset="0"/>
              </a:rPr>
              <a:t>Γρήγοροι ρυθμοί </a:t>
            </a:r>
            <a:r>
              <a:rPr lang="el-GR" sz="2400" dirty="0" smtClean="0">
                <a:latin typeface="Calibri" pitchFamily="34" charset="0"/>
                <a:sym typeface="Wingdings" pitchFamily="2" charset="2"/>
              </a:rPr>
              <a:t></a:t>
            </a:r>
            <a:r>
              <a:rPr lang="el-GR" sz="2400" dirty="0" smtClean="0">
                <a:latin typeface="Calibri" pitchFamily="34" charset="0"/>
              </a:rPr>
              <a:t> άγχος και στρες/μείωση ελεύθερου χρόνου</a:t>
            </a:r>
          </a:p>
          <a:p>
            <a:pPr marL="114300" indent="0">
              <a:buNone/>
            </a:pPr>
            <a:endParaRPr lang="el-GR" sz="2400" dirty="0" smtClean="0">
              <a:latin typeface="Calibri" pitchFamily="34" charset="0"/>
            </a:endParaRPr>
          </a:p>
          <a:p>
            <a:pPr>
              <a:buFont typeface="Wingdings" pitchFamily="2" charset="2"/>
              <a:buChar char="Ø"/>
            </a:pPr>
            <a:r>
              <a:rPr lang="el-GR" sz="2400" dirty="0" smtClean="0">
                <a:latin typeface="Calibri" pitchFamily="34" charset="0"/>
              </a:rPr>
              <a:t>Ανταγωνισμός: ατομικά παιχνίδια, απουσία ομαδικών παιχνιδιών</a:t>
            </a:r>
          </a:p>
          <a:p>
            <a:pPr>
              <a:buNone/>
            </a:pPr>
            <a:endParaRPr lang="el-GR" sz="2000" dirty="0" smtClean="0">
              <a:latin typeface="Calibri" pitchFamily="34" charset="0"/>
            </a:endParaRPr>
          </a:p>
          <a:p>
            <a:pPr>
              <a:buFont typeface="Wingdings" pitchFamily="2" charset="2"/>
              <a:buChar char="Ø"/>
            </a:pPr>
            <a:endParaRPr lang="el-GR" sz="2000" dirty="0">
              <a:latin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85719" y="214290"/>
            <a:ext cx="3071835" cy="1888576"/>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2285984" y="2357430"/>
            <a:ext cx="3974440" cy="2355890"/>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a:srcRect/>
          <a:stretch>
            <a:fillRect/>
          </a:stretch>
        </p:blipFill>
        <p:spPr bwMode="auto">
          <a:xfrm>
            <a:off x="285720" y="4929198"/>
            <a:ext cx="3284136" cy="1771649"/>
          </a:xfrm>
          <a:prstGeom prst="rect">
            <a:avLst/>
          </a:prstGeom>
          <a:noFill/>
          <a:ln w="9525">
            <a:noFill/>
            <a:miter lim="800000"/>
            <a:headEnd/>
            <a:tailEnd/>
          </a:ln>
          <a:effectLst/>
        </p:spPr>
      </p:pic>
      <p:pic>
        <p:nvPicPr>
          <p:cNvPr id="1030" name="Picture 6"/>
          <p:cNvPicPr>
            <a:picLocks noChangeAspect="1" noChangeArrowheads="1"/>
          </p:cNvPicPr>
          <p:nvPr/>
        </p:nvPicPr>
        <p:blipFill>
          <a:blip r:embed="rId5"/>
          <a:srcRect/>
          <a:stretch>
            <a:fillRect/>
          </a:stretch>
        </p:blipFill>
        <p:spPr bwMode="auto">
          <a:xfrm>
            <a:off x="5072066" y="4929198"/>
            <a:ext cx="3022750" cy="1928802"/>
          </a:xfrm>
          <a:prstGeom prst="rect">
            <a:avLst/>
          </a:prstGeom>
          <a:noFill/>
          <a:ln w="9525">
            <a:noFill/>
            <a:miter lim="800000"/>
            <a:headEnd/>
            <a:tailEnd/>
          </a:ln>
          <a:effectLst/>
        </p:spPr>
      </p:pic>
      <p:pic>
        <p:nvPicPr>
          <p:cNvPr id="7" name="6 - Εικόνα" descr="Οι γονείς αναρωτιούνται: Γιατί τα παιδιά έχουν τόσες εργασίες για ..."/>
          <p:cNvPicPr/>
          <p:nvPr/>
        </p:nvPicPr>
        <p:blipFill>
          <a:blip r:embed="rId6"/>
          <a:srcRect/>
          <a:stretch>
            <a:fillRect/>
          </a:stretch>
        </p:blipFill>
        <p:spPr bwMode="auto">
          <a:xfrm>
            <a:off x="4786314" y="285728"/>
            <a:ext cx="2714644" cy="1857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1" y="0"/>
            <a:ext cx="8380064" cy="929240"/>
          </a:xfrm>
        </p:spPr>
        <p:txBody>
          <a:bodyPr/>
          <a:lstStyle/>
          <a:p>
            <a:pPr algn="ctr"/>
            <a:r>
              <a:rPr lang="el-GR" sz="2800" b="1" dirty="0" smtClean="0">
                <a:solidFill>
                  <a:schemeClr val="tx1"/>
                </a:solidFill>
                <a:latin typeface="+mn-lt"/>
              </a:rPr>
              <a:t>Διάρκεια  και  τύποι Φυσικής Άσκησης σε Παιδιά και Νέους</a:t>
            </a:r>
            <a:endParaRPr lang="el-GR" sz="2800" b="1" dirty="0">
              <a:solidFill>
                <a:schemeClr val="tx1"/>
              </a:solidFill>
              <a:latin typeface="+mn-lt"/>
            </a:endParaRPr>
          </a:p>
        </p:txBody>
      </p:sp>
      <p:sp>
        <p:nvSpPr>
          <p:cNvPr id="3" name="Θέση περιεχομένου 2"/>
          <p:cNvSpPr>
            <a:spLocks noGrp="1"/>
          </p:cNvSpPr>
          <p:nvPr>
            <p:ph sz="half" idx="1"/>
          </p:nvPr>
        </p:nvSpPr>
        <p:spPr>
          <a:xfrm>
            <a:off x="35496" y="1517892"/>
            <a:ext cx="3222569" cy="5340107"/>
          </a:xfrm>
        </p:spPr>
        <p:txBody>
          <a:bodyPr>
            <a:normAutofit fontScale="92500" lnSpcReduction="20000"/>
          </a:bodyPr>
          <a:lstStyle/>
          <a:p>
            <a:pPr marL="114300" indent="0" algn="ctr">
              <a:buClrTx/>
              <a:buNone/>
            </a:pPr>
            <a:r>
              <a:rPr lang="el-GR" sz="2600" b="1" dirty="0" smtClean="0">
                <a:solidFill>
                  <a:srgbClr val="0070C0"/>
                </a:solidFill>
              </a:rPr>
              <a:t>Αερόβιες Ασκήσεις </a:t>
            </a:r>
            <a:endParaRPr lang="el-GR" sz="2600" b="1" dirty="0"/>
          </a:p>
          <a:p>
            <a:pPr marL="114300" indent="0">
              <a:buClrTx/>
              <a:buNone/>
            </a:pPr>
            <a:endParaRPr lang="el-GR" sz="1600" dirty="0" smtClean="0"/>
          </a:p>
          <a:p>
            <a:pPr marL="114300" indent="0">
              <a:buClrTx/>
              <a:buNone/>
            </a:pPr>
            <a:endParaRPr lang="el-GR" sz="1600" dirty="0"/>
          </a:p>
          <a:p>
            <a:pPr marL="114300" indent="0">
              <a:buClrTx/>
              <a:buNone/>
            </a:pPr>
            <a:endParaRPr lang="el-GR" sz="1600" dirty="0" smtClean="0"/>
          </a:p>
          <a:p>
            <a:pPr marL="457200" indent="-342900">
              <a:buClrTx/>
              <a:buFont typeface="+mj-lt"/>
              <a:buAutoNum type="arabicPeriod"/>
            </a:pPr>
            <a:endParaRPr lang="el-GR" sz="1600" b="1" dirty="0" smtClean="0"/>
          </a:p>
          <a:p>
            <a:pPr marL="114300" indent="0">
              <a:buClrTx/>
              <a:buNone/>
            </a:pPr>
            <a:endParaRPr lang="el-GR" sz="1600" b="1" dirty="0"/>
          </a:p>
          <a:p>
            <a:pPr marL="114300" indent="0">
              <a:buClrTx/>
              <a:buNone/>
            </a:pPr>
            <a:endParaRPr lang="el-GR" sz="1600" b="1" dirty="0" smtClean="0"/>
          </a:p>
          <a:p>
            <a:pPr marL="114300" indent="0">
              <a:buClrTx/>
              <a:buNone/>
            </a:pPr>
            <a:endParaRPr lang="el-GR" sz="1600" b="1" dirty="0"/>
          </a:p>
          <a:p>
            <a:pPr marL="114300" indent="0">
              <a:buClrTx/>
              <a:buNone/>
            </a:pPr>
            <a:endParaRPr lang="el-GR" sz="1600" b="1" dirty="0" smtClean="0"/>
          </a:p>
          <a:p>
            <a:pPr marL="114300" indent="0">
              <a:buClrTx/>
              <a:buNone/>
            </a:pPr>
            <a:endParaRPr lang="el-GR" sz="1600" b="1" dirty="0"/>
          </a:p>
          <a:p>
            <a:pPr marL="114300" indent="0">
              <a:buClrTx/>
              <a:buNone/>
            </a:pPr>
            <a:endParaRPr lang="el-GR" sz="1600" b="1" dirty="0" smtClean="0"/>
          </a:p>
          <a:p>
            <a:pPr marL="114300" indent="0">
              <a:buClrTx/>
              <a:buNone/>
            </a:pPr>
            <a:endParaRPr lang="el-GR" sz="1600" b="1" dirty="0" smtClean="0"/>
          </a:p>
          <a:p>
            <a:pPr marL="114300" indent="0">
              <a:buClrTx/>
              <a:buNone/>
            </a:pPr>
            <a:r>
              <a:rPr lang="el-GR" sz="1600" b="1" dirty="0" smtClean="0"/>
              <a:t/>
            </a:r>
            <a:br>
              <a:rPr lang="el-GR" sz="1600" b="1" dirty="0" smtClean="0"/>
            </a:br>
            <a:endParaRPr lang="el-GR" sz="1600" b="1" dirty="0" smtClean="0"/>
          </a:p>
          <a:p>
            <a:pPr marL="114300" indent="0">
              <a:buClrTx/>
              <a:buNone/>
            </a:pPr>
            <a:endParaRPr lang="el-GR" sz="1600" b="1" dirty="0" smtClean="0"/>
          </a:p>
          <a:p>
            <a:pPr marL="114300" indent="0">
              <a:buClrTx/>
              <a:buNone/>
            </a:pPr>
            <a:endParaRPr lang="el-GR" sz="1600" b="1" dirty="0" smtClean="0"/>
          </a:p>
          <a:p>
            <a:pPr marL="114300" indent="0">
              <a:buClrTx/>
              <a:buNone/>
            </a:pPr>
            <a:r>
              <a:rPr lang="el-GR" sz="2600" b="1" dirty="0" smtClean="0"/>
              <a:t> 3 φορές την εβδομάδα (περπάτημα, τρέξιμο, ποδήλατο, κα.) </a:t>
            </a:r>
          </a:p>
          <a:p>
            <a:pPr marL="411480" lvl="1" indent="0">
              <a:buClrTx/>
              <a:buNone/>
            </a:pPr>
            <a:endParaRPr lang="el-GR" sz="1600" b="1" dirty="0" smtClean="0"/>
          </a:p>
          <a:p>
            <a:pPr marL="114300" indent="0">
              <a:buClrTx/>
              <a:buNone/>
            </a:pPr>
            <a:endParaRPr lang="el-GR" sz="1600" b="1" dirty="0" smtClean="0">
              <a:solidFill>
                <a:srgbClr val="00B050"/>
              </a:solidFill>
            </a:endParaRPr>
          </a:p>
          <a:p>
            <a:pPr marL="457200" indent="-342900">
              <a:buClrTx/>
              <a:buFont typeface="+mj-lt"/>
              <a:buAutoNum type="arabicPeriod"/>
            </a:pPr>
            <a:endParaRPr lang="el-GR" sz="1600" dirty="0"/>
          </a:p>
        </p:txBody>
      </p:sp>
      <p:sp>
        <p:nvSpPr>
          <p:cNvPr id="11" name="Θέση περιεχομένου 10"/>
          <p:cNvSpPr>
            <a:spLocks noGrp="1"/>
          </p:cNvSpPr>
          <p:nvPr>
            <p:ph sz="half" idx="2"/>
          </p:nvPr>
        </p:nvSpPr>
        <p:spPr>
          <a:xfrm>
            <a:off x="3000364" y="1357297"/>
            <a:ext cx="5429288" cy="5500703"/>
          </a:xfrm>
        </p:spPr>
        <p:txBody>
          <a:bodyPr>
            <a:normAutofit fontScale="92500" lnSpcReduction="20000"/>
          </a:bodyPr>
          <a:lstStyle/>
          <a:p>
            <a:pPr marL="114300" indent="0" algn="ctr">
              <a:buNone/>
            </a:pPr>
            <a:endParaRPr lang="el-GR" sz="1600" b="1" dirty="0" smtClean="0">
              <a:solidFill>
                <a:srgbClr val="00B050"/>
              </a:solidFill>
            </a:endParaRPr>
          </a:p>
          <a:p>
            <a:pPr marL="114300" indent="0" algn="ctr">
              <a:buNone/>
            </a:pPr>
            <a:r>
              <a:rPr lang="el-GR" sz="2600" b="1" dirty="0" smtClean="0">
                <a:solidFill>
                  <a:srgbClr val="00B050"/>
                </a:solidFill>
              </a:rPr>
              <a:t>Ασκήσεις Μυϊκής και Οστικής Ενδυνάμωσης</a:t>
            </a:r>
          </a:p>
          <a:p>
            <a:pPr marL="114300" indent="0" algn="ctr">
              <a:buNone/>
            </a:pPr>
            <a:endParaRPr lang="el-GR" sz="2600" b="1"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buNone/>
            </a:pPr>
            <a:endParaRPr lang="el-GR" sz="1600" b="1" dirty="0" smtClean="0"/>
          </a:p>
          <a:p>
            <a:pPr marL="114300" indent="0">
              <a:buNone/>
            </a:pPr>
            <a:endParaRPr lang="el-GR" sz="1600" b="1" dirty="0" smtClean="0"/>
          </a:p>
          <a:p>
            <a:pPr marL="114300" indent="0">
              <a:buNone/>
            </a:pPr>
            <a:r>
              <a:rPr lang="el-GR" sz="1600" b="1" dirty="0" smtClean="0"/>
              <a:t>  </a:t>
            </a:r>
          </a:p>
          <a:p>
            <a:pPr marL="114300" indent="0">
              <a:buNone/>
            </a:pPr>
            <a:r>
              <a:rPr lang="el-GR" sz="1600" b="1" dirty="0" smtClean="0"/>
              <a:t>    </a:t>
            </a:r>
          </a:p>
          <a:p>
            <a:pPr marL="114300" indent="0">
              <a:buNone/>
            </a:pPr>
            <a:r>
              <a:rPr lang="el-GR" sz="2600" b="1" dirty="0" smtClean="0"/>
              <a:t>3 φορές την εβδομάδα</a:t>
            </a:r>
          </a:p>
          <a:p>
            <a:pPr marL="114300" indent="0">
              <a:buNone/>
            </a:pPr>
            <a:r>
              <a:rPr lang="el-GR" sz="2600" b="1" dirty="0" smtClean="0"/>
              <a:t>(π.χ. ασκήσεις ευλυγισίας όπως χορός, καράτε, κα)</a:t>
            </a:r>
            <a:endParaRPr lang="el-GR" sz="2600" b="1" dirty="0"/>
          </a:p>
          <a:p>
            <a:pPr marL="114300" indent="0">
              <a:buNone/>
            </a:pPr>
            <a:endParaRPr lang="el-GR" sz="1600" b="1" dirty="0">
              <a:solidFill>
                <a:srgbClr val="00B050"/>
              </a:solidFill>
            </a:endParaRPr>
          </a:p>
        </p:txBody>
      </p:sp>
      <p:sp>
        <p:nvSpPr>
          <p:cNvPr id="12" name="Ορθογώνιο 11"/>
          <p:cNvSpPr/>
          <p:nvPr/>
        </p:nvSpPr>
        <p:spPr>
          <a:xfrm>
            <a:off x="323527" y="929240"/>
            <a:ext cx="7828923" cy="55554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buClrTx/>
            </a:pPr>
            <a:r>
              <a:rPr lang="el-GR" sz="2000" b="1" dirty="0" smtClean="0">
                <a:solidFill>
                  <a:schemeClr val="tx1"/>
                </a:solidFill>
              </a:rPr>
              <a:t>60 </a:t>
            </a:r>
            <a:r>
              <a:rPr lang="el-GR" sz="2000" b="1" dirty="0">
                <a:solidFill>
                  <a:schemeClr val="tx1"/>
                </a:solidFill>
              </a:rPr>
              <a:t>λεπτά μέτριας έως έντονης σωματικής δραστηριότητας καθημερινά.</a:t>
            </a:r>
          </a:p>
        </p:txBody>
      </p:sp>
      <p:pic>
        <p:nvPicPr>
          <p:cNvPr id="2056" name="Picture 8" descr="C:\Users\e.papachristou\AppData\Local\Microsoft\Windows\Temporary Internet Files\Content.IE5\WKIN24FZ\2017-04-26_122353[1].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51520" y="2060848"/>
            <a:ext cx="1080120" cy="1440160"/>
          </a:xfrm>
          <a:prstGeom prst="rect">
            <a:avLst/>
          </a:prstGeom>
          <a:noFill/>
          <a:extLst>
            <a:ext uri="{909E8E84-426E-40DD-AFC4-6F175D3DCCD1}">
              <a14:hiddenFill xmlns="" xmlns:a14="http://schemas.microsoft.com/office/drawing/2010/main">
                <a:solidFill>
                  <a:srgbClr val="FFFFFF"/>
                </a:solidFill>
              </a14:hiddenFill>
            </a:ext>
          </a:extLst>
        </p:spPr>
      </p:pic>
      <p:pic>
        <p:nvPicPr>
          <p:cNvPr id="20" name="Εικόνα 19" descr="C:\Users\e.papachristou\AppData\Local\Microsoft\Windows\Temporary Internet Files\Content.IE5\HBJ7AUED\podhlato-oneirokriths-36356345[1].jpg"/>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403648" y="1988840"/>
            <a:ext cx="1524000" cy="1417734"/>
          </a:xfrm>
          <a:prstGeom prst="rect">
            <a:avLst/>
          </a:prstGeom>
          <a:noFill/>
          <a:ln>
            <a:noFill/>
          </a:ln>
        </p:spPr>
      </p:pic>
      <p:pic>
        <p:nvPicPr>
          <p:cNvPr id="1026"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3861048"/>
            <a:ext cx="1152128" cy="135550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403648" y="3717032"/>
            <a:ext cx="1524000" cy="165618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cxnSp>
        <p:nvCxnSpPr>
          <p:cNvPr id="6" name="Ευθεία γραμμή σύνδεσης 5"/>
          <p:cNvCxnSpPr/>
          <p:nvPr/>
        </p:nvCxnSpPr>
        <p:spPr>
          <a:xfrm>
            <a:off x="2987824" y="1484784"/>
            <a:ext cx="0" cy="4608512"/>
          </a:xfrm>
          <a:prstGeom prst="line">
            <a:avLst/>
          </a:prstGeom>
        </p:spPr>
        <p:style>
          <a:lnRef idx="1">
            <a:schemeClr val="accent1"/>
          </a:lnRef>
          <a:fillRef idx="0">
            <a:schemeClr val="accent1"/>
          </a:fillRef>
          <a:effectRef idx="0">
            <a:schemeClr val="accent1"/>
          </a:effectRef>
          <a:fontRef idx="minor">
            <a:schemeClr val="tx1"/>
          </a:fontRef>
        </p:style>
      </p:cxnSp>
      <p:pic>
        <p:nvPicPr>
          <p:cNvPr id="1034" name="Picture 10"/>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5031455" y="2282872"/>
            <a:ext cx="1693938" cy="134518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cxnSp>
        <p:nvCxnSpPr>
          <p:cNvPr id="9" name="Ευθεία γραμμή σύνδεσης 8"/>
          <p:cNvCxnSpPr/>
          <p:nvPr/>
        </p:nvCxnSpPr>
        <p:spPr>
          <a:xfrm>
            <a:off x="8429652" y="1643050"/>
            <a:ext cx="0" cy="4608512"/>
          </a:xfrm>
          <a:prstGeom prst="line">
            <a:avLst/>
          </a:prstGeom>
        </p:spPr>
        <p:style>
          <a:lnRef idx="1">
            <a:schemeClr val="accent1"/>
          </a:lnRef>
          <a:fillRef idx="0">
            <a:schemeClr val="accent1"/>
          </a:fillRef>
          <a:effectRef idx="0">
            <a:schemeClr val="accent1"/>
          </a:effectRef>
          <a:fontRef idx="minor">
            <a:schemeClr val="tx1"/>
          </a:fontRef>
        </p:style>
      </p:cxnSp>
      <p:pic>
        <p:nvPicPr>
          <p:cNvPr id="2050" name="Picture 2" descr="Αποτέλεσμα εικόνας για Ασκήσεις ισορροπίας."/>
          <p:cNvPicPr>
            <a:picLocks noChangeAspect="1" noChangeArrowheads="1"/>
          </p:cNvPicPr>
          <p:nvPr/>
        </p:nvPicPr>
        <p:blipFill>
          <a:blip r:embed="rId7" cstate="print"/>
          <a:srcRect/>
          <a:stretch>
            <a:fillRect/>
          </a:stretch>
        </p:blipFill>
        <p:spPr bwMode="auto">
          <a:xfrm>
            <a:off x="7072330" y="2000240"/>
            <a:ext cx="1080120" cy="1500768"/>
          </a:xfrm>
          <a:prstGeom prst="rect">
            <a:avLst/>
          </a:prstGeom>
          <a:noFill/>
        </p:spPr>
      </p:pic>
      <p:pic>
        <p:nvPicPr>
          <p:cNvPr id="24" name="23 - Εικόνα" descr="Αποτέλεσμα εικόνας για Λειτουργικές ασκήσεις"/>
          <p:cNvPicPr/>
          <p:nvPr/>
        </p:nvPicPr>
        <p:blipFill>
          <a:blip r:embed="rId8" cstate="print"/>
          <a:srcRect/>
          <a:stretch>
            <a:fillRect/>
          </a:stretch>
        </p:blipFill>
        <p:spPr bwMode="auto">
          <a:xfrm>
            <a:off x="7164288" y="3776390"/>
            <a:ext cx="1215777" cy="1440160"/>
          </a:xfrm>
          <a:prstGeom prst="rect">
            <a:avLst/>
          </a:prstGeom>
          <a:noFill/>
          <a:ln w="9525">
            <a:noFill/>
            <a:miter lim="800000"/>
            <a:headEnd/>
            <a:tailEnd/>
          </a:ln>
        </p:spPr>
      </p:pic>
      <p:pic>
        <p:nvPicPr>
          <p:cNvPr id="19" name="Εικόνα 18" descr="Αποτέλεσμα εικόνας για Kids fitness dumbbells"/>
          <p:cNvPicPr/>
          <p:nvPr/>
        </p:nvPicPr>
        <p:blipFill rotWithShape="1">
          <a:blip r:embed="rId9">
            <a:extLst>
              <a:ext uri="{28A0092B-C50C-407E-A947-70E740481C1C}">
                <a14:useLocalDpi xmlns="" xmlns:a14="http://schemas.microsoft.com/office/drawing/2010/main" val="0"/>
              </a:ext>
            </a:extLst>
          </a:blip>
          <a:srcRect b="14450"/>
          <a:stretch/>
        </p:blipFill>
        <p:spPr bwMode="auto">
          <a:xfrm>
            <a:off x="3190007" y="2230105"/>
            <a:ext cx="1667744" cy="1270903"/>
          </a:xfrm>
          <a:prstGeom prst="rect">
            <a:avLst/>
          </a:prstGeom>
          <a:noFill/>
          <a:ln>
            <a:noFill/>
          </a:ln>
          <a:extLst>
            <a:ext uri="{53640926-AAD7-44D8-BBD7-CCE9431645EC}">
              <a14:shadowObscured xmlns="" xmlns:a14="http://schemas.microsoft.com/office/drawing/2010/main"/>
            </a:ext>
          </a:extLst>
        </p:spPr>
      </p:pic>
      <p:pic>
        <p:nvPicPr>
          <p:cNvPr id="21" name="Εικόνα 20" descr="Αποτέλεσμα εικόνας για Muscle Strength Exercises for Kids"/>
          <p:cNvPicPr/>
          <p:nvPr/>
        </p:nvPicPr>
        <p:blipFill>
          <a:blip r:embed="rId10">
            <a:extLst>
              <a:ext uri="{28A0092B-C50C-407E-A947-70E740481C1C}">
                <a14:useLocalDpi xmlns="" xmlns:a14="http://schemas.microsoft.com/office/drawing/2010/main" val="0"/>
              </a:ext>
            </a:extLst>
          </a:blip>
          <a:srcRect/>
          <a:stretch>
            <a:fillRect/>
          </a:stretch>
        </p:blipFill>
        <p:spPr bwMode="auto">
          <a:xfrm>
            <a:off x="3211488" y="3789040"/>
            <a:ext cx="1646263" cy="1286510"/>
          </a:xfrm>
          <a:prstGeom prst="rect">
            <a:avLst/>
          </a:prstGeom>
          <a:noFill/>
          <a:ln>
            <a:noFill/>
          </a:ln>
        </p:spPr>
      </p:pic>
      <p:pic>
        <p:nvPicPr>
          <p:cNvPr id="22" name="Εικόνα 21" descr="Αποτέλεσμα εικόνας για Muscle Strength Exercises for Kids"/>
          <p:cNvPicPr/>
          <p:nvPr/>
        </p:nvPicPr>
        <p:blipFill>
          <a:blip r:embed="rId11">
            <a:extLst>
              <a:ext uri="{28A0092B-C50C-407E-A947-70E740481C1C}">
                <a14:useLocalDpi xmlns="" xmlns:a14="http://schemas.microsoft.com/office/drawing/2010/main" val="0"/>
              </a:ext>
            </a:extLst>
          </a:blip>
          <a:srcRect/>
          <a:stretch>
            <a:fillRect/>
          </a:stretch>
        </p:blipFill>
        <p:spPr bwMode="auto">
          <a:xfrm>
            <a:off x="5031455" y="3842084"/>
            <a:ext cx="1714498" cy="1299160"/>
          </a:xfrm>
          <a:prstGeom prst="rect">
            <a:avLst/>
          </a:prstGeom>
          <a:noFill/>
          <a:ln>
            <a:noFill/>
          </a:ln>
        </p:spPr>
      </p:pic>
    </p:spTree>
    <p:extLst>
      <p:ext uri="{BB962C8B-B14F-4D97-AF65-F5344CB8AC3E}">
        <p14:creationId xmlns="" xmlns:p14="http://schemas.microsoft.com/office/powerpoint/2010/main" val="42416111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142852"/>
            <a:ext cx="7620000" cy="714380"/>
          </a:xfrm>
        </p:spPr>
        <p:txBody>
          <a:bodyPr/>
          <a:lstStyle/>
          <a:p>
            <a:pPr algn="ctr"/>
            <a:r>
              <a:rPr lang="el-GR" sz="2800" b="1" dirty="0" smtClean="0">
                <a:solidFill>
                  <a:schemeClr val="tx1"/>
                </a:solidFill>
                <a:latin typeface="+mn-lt"/>
              </a:rPr>
              <a:t>Τα Οφέλη της Φυσικής Άσκησης σε Παιδιά και Εφήβους</a:t>
            </a:r>
            <a:endParaRPr lang="el-GR" sz="2800" b="1" dirty="0">
              <a:solidFill>
                <a:schemeClr val="tx1"/>
              </a:solidFill>
              <a:latin typeface="+mn-lt"/>
            </a:endParaRPr>
          </a:p>
        </p:txBody>
      </p:sp>
      <p:graphicFrame>
        <p:nvGraphicFramePr>
          <p:cNvPr id="4" name="Διάγραμμα 3"/>
          <p:cNvGraphicFramePr/>
          <p:nvPr>
            <p:extLst>
              <p:ext uri="{D42A27DB-BD31-4B8C-83A1-F6EECF244321}">
                <p14:modId xmlns="" xmlns:p14="http://schemas.microsoft.com/office/powerpoint/2010/main" val="1331835440"/>
              </p:ext>
            </p:extLst>
          </p:nvPr>
        </p:nvGraphicFramePr>
        <p:xfrm>
          <a:off x="214282" y="1000108"/>
          <a:ext cx="7920880"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9583774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a:xfrm>
            <a:off x="401960" y="332656"/>
            <a:ext cx="7620000" cy="576064"/>
          </a:xfrm>
        </p:spPr>
        <p:txBody>
          <a:bodyPr/>
          <a:lstStyle/>
          <a:p>
            <a:pPr algn="ctr"/>
            <a:r>
              <a:rPr lang="el-GR" sz="2800" b="1" dirty="0" smtClean="0">
                <a:solidFill>
                  <a:srgbClr val="0070C0"/>
                </a:solidFill>
                <a:latin typeface="+mn-lt"/>
              </a:rPr>
              <a:t>Ασκούνται Επαρκώς τα Παιδιά και οι Έφηβοι στην Ελλάδα;</a:t>
            </a:r>
            <a:endParaRPr lang="el-GR" sz="2800" b="1" dirty="0">
              <a:solidFill>
                <a:srgbClr val="0070C0"/>
              </a:solidFill>
              <a:latin typeface="+mn-lt"/>
            </a:endParaRPr>
          </a:p>
        </p:txBody>
      </p:sp>
      <p:sp>
        <p:nvSpPr>
          <p:cNvPr id="6" name="Θέση περιεχομένου 5"/>
          <p:cNvSpPr>
            <a:spLocks noGrp="1"/>
          </p:cNvSpPr>
          <p:nvPr>
            <p:ph idx="1"/>
          </p:nvPr>
        </p:nvSpPr>
        <p:spPr>
          <a:xfrm>
            <a:off x="107504" y="980728"/>
            <a:ext cx="8208912" cy="5616624"/>
          </a:xfrm>
        </p:spPr>
        <p:txBody>
          <a:bodyPr>
            <a:noAutofit/>
          </a:bodyPr>
          <a:lstStyle/>
          <a:p>
            <a:pPr marL="114300" indent="0">
              <a:buClr>
                <a:schemeClr val="tx1"/>
              </a:buClr>
              <a:buNone/>
            </a:pPr>
            <a:r>
              <a:rPr lang="en-US" sz="1600" b="1" dirty="0" smtClean="0"/>
              <a:t>                                 </a:t>
            </a:r>
            <a:endParaRPr lang="el-GR" sz="1600" b="1" dirty="0" smtClean="0"/>
          </a:p>
          <a:p>
            <a:pPr marL="114300" indent="0" algn="ctr">
              <a:buClr>
                <a:schemeClr val="tx1"/>
              </a:buClr>
              <a:buNone/>
            </a:pPr>
            <a:r>
              <a:rPr lang="el-GR" sz="2400" b="1" dirty="0" smtClean="0"/>
              <a:t>        </a:t>
            </a:r>
            <a:r>
              <a:rPr lang="el-GR" sz="2400" b="1" u="sng" dirty="0" smtClean="0"/>
              <a:t>Επαρκή Φυσική Άσκηση σε μαθητές (%) </a:t>
            </a:r>
          </a:p>
          <a:p>
            <a:pPr algn="ctr">
              <a:buClr>
                <a:schemeClr val="tx1"/>
              </a:buClr>
              <a:buNone/>
            </a:pPr>
            <a:r>
              <a:rPr lang="el-GR" sz="2400" b="1" dirty="0" smtClean="0"/>
              <a:t> </a:t>
            </a:r>
            <a:r>
              <a:rPr lang="el-GR" sz="2400" dirty="0" smtClean="0"/>
              <a:t>(</a:t>
            </a:r>
            <a:r>
              <a:rPr lang="el-GR" sz="2400" dirty="0"/>
              <a:t>60 λεπτά μέτρια προς έντονη </a:t>
            </a:r>
            <a:r>
              <a:rPr lang="el-GR" sz="2400" dirty="0" smtClean="0"/>
              <a:t>φυσική άσκηση)  </a:t>
            </a:r>
            <a:r>
              <a:rPr lang="el-GR" sz="2000" dirty="0" smtClean="0"/>
              <a:t/>
            </a:r>
            <a:br>
              <a:rPr lang="el-GR" sz="2000" dirty="0" smtClean="0"/>
            </a:br>
            <a:r>
              <a:rPr lang="el-GR" sz="2000" dirty="0" smtClean="0"/>
              <a:t>                           </a:t>
            </a:r>
          </a:p>
          <a:p>
            <a:pPr>
              <a:buClr>
                <a:schemeClr val="tx1"/>
              </a:buClr>
              <a:buNone/>
            </a:pPr>
            <a:r>
              <a:rPr lang="el-GR" sz="1600" dirty="0" smtClean="0"/>
              <a:t>		           </a:t>
            </a:r>
            <a:r>
              <a:rPr lang="el-GR" sz="1600" b="1" dirty="0" smtClean="0"/>
              <a:t>ΕΛΛΗΝΙΚΑ ΔΕΔΟΜΕΝΑ</a:t>
            </a:r>
            <a:r>
              <a:rPr lang="el-GR" sz="1600" dirty="0" smtClean="0"/>
              <a:t>                                               </a:t>
            </a:r>
            <a:r>
              <a:rPr lang="el-GR" sz="1600" b="1" dirty="0" smtClean="0"/>
              <a:t>ΔΙΕΘΝΗ ΔΕΔΟΜΕΝΑ </a:t>
            </a:r>
            <a:endParaRPr lang="el-GR" sz="1600" b="1" i="1" dirty="0"/>
          </a:p>
          <a:p>
            <a:pPr marL="114300" indent="0">
              <a:buClr>
                <a:schemeClr val="tx1"/>
              </a:buClr>
              <a:buNone/>
            </a:pPr>
            <a:r>
              <a:rPr lang="el-GR" sz="1600" dirty="0" smtClean="0"/>
              <a:t>                                      11 ετών: </a:t>
            </a:r>
            <a:r>
              <a:rPr lang="el-GR" sz="1600" b="1" dirty="0" smtClean="0">
                <a:solidFill>
                  <a:srgbClr val="FF0000"/>
                </a:solidFill>
              </a:rPr>
              <a:t>16%                                                               </a:t>
            </a:r>
            <a:r>
              <a:rPr lang="el-GR" sz="1600" dirty="0" smtClean="0"/>
              <a:t>11 ετών: </a:t>
            </a:r>
            <a:r>
              <a:rPr lang="el-GR" sz="1600" b="1" dirty="0" smtClean="0">
                <a:solidFill>
                  <a:srgbClr val="FF0000"/>
                </a:solidFill>
              </a:rPr>
              <a:t>23%</a:t>
            </a:r>
          </a:p>
          <a:p>
            <a:pPr marL="114300" indent="0">
              <a:buClr>
                <a:schemeClr val="tx1"/>
              </a:buClr>
              <a:buNone/>
            </a:pPr>
            <a:r>
              <a:rPr lang="el-GR" sz="1600" dirty="0" smtClean="0"/>
              <a:t>                                      13 ετών: </a:t>
            </a:r>
            <a:r>
              <a:rPr lang="el-GR" sz="1600" b="1" dirty="0" smtClean="0">
                <a:solidFill>
                  <a:srgbClr val="7030A0"/>
                </a:solidFill>
              </a:rPr>
              <a:t>14%                                                               </a:t>
            </a:r>
            <a:r>
              <a:rPr lang="el-GR" sz="1600" dirty="0" smtClean="0"/>
              <a:t>13 ετών: </a:t>
            </a:r>
            <a:r>
              <a:rPr lang="el-GR" sz="1600" b="1" dirty="0" smtClean="0">
                <a:solidFill>
                  <a:srgbClr val="7030A0"/>
                </a:solidFill>
              </a:rPr>
              <a:t>19%</a:t>
            </a:r>
          </a:p>
          <a:p>
            <a:pPr marL="114300" indent="0">
              <a:buClr>
                <a:schemeClr val="tx1"/>
              </a:buClr>
              <a:buNone/>
            </a:pPr>
            <a:r>
              <a:rPr lang="el-GR" sz="1600" dirty="0" smtClean="0"/>
              <a:t>                                      15 ετών: </a:t>
            </a:r>
            <a:r>
              <a:rPr lang="el-GR" sz="1600" b="1" dirty="0" smtClean="0">
                <a:solidFill>
                  <a:srgbClr val="00B050"/>
                </a:solidFill>
              </a:rPr>
              <a:t>11%                                                               </a:t>
            </a:r>
            <a:r>
              <a:rPr lang="el-GR" sz="1600" dirty="0" smtClean="0"/>
              <a:t>15 ετών: </a:t>
            </a:r>
            <a:r>
              <a:rPr lang="el-GR" sz="1600" b="1" dirty="0" smtClean="0">
                <a:solidFill>
                  <a:srgbClr val="00B050"/>
                </a:solidFill>
              </a:rPr>
              <a:t>15%</a:t>
            </a:r>
            <a:r>
              <a:rPr lang="el-GR" sz="1600" dirty="0" smtClean="0">
                <a:solidFill>
                  <a:srgbClr val="00B050"/>
                </a:solidFill>
              </a:rPr>
              <a:t>                                                           </a:t>
            </a:r>
          </a:p>
          <a:p>
            <a:pPr marL="114300" indent="0">
              <a:buClr>
                <a:schemeClr val="tx1"/>
              </a:buClr>
              <a:buNone/>
            </a:pPr>
            <a:r>
              <a:rPr lang="el-GR" sz="1600" dirty="0" smtClean="0"/>
              <a:t>                                      </a:t>
            </a:r>
          </a:p>
          <a:p>
            <a:pPr marL="114300" indent="0">
              <a:buClr>
                <a:schemeClr val="tx1"/>
              </a:buClr>
              <a:buNone/>
            </a:pPr>
            <a:r>
              <a:rPr lang="el-GR" sz="1600" dirty="0" smtClean="0"/>
              <a:t>                                      </a:t>
            </a:r>
          </a:p>
          <a:p>
            <a:pPr marL="114300" indent="0">
              <a:buClr>
                <a:schemeClr val="tx1"/>
              </a:buClr>
              <a:buNone/>
            </a:pPr>
            <a:r>
              <a:rPr lang="el-GR" sz="1600" dirty="0" smtClean="0"/>
              <a:t>	</a:t>
            </a:r>
            <a:r>
              <a:rPr lang="el-GR" sz="1600" b="1" dirty="0" smtClean="0">
                <a:solidFill>
                  <a:srgbClr val="0070C0"/>
                </a:solidFill>
              </a:rPr>
              <a:t/>
            </a:r>
            <a:br>
              <a:rPr lang="el-GR" sz="1600" b="1" dirty="0" smtClean="0">
                <a:solidFill>
                  <a:srgbClr val="0070C0"/>
                </a:solidFill>
              </a:rPr>
            </a:br>
            <a:endParaRPr lang="el-GR" sz="1600" b="1" dirty="0" smtClean="0">
              <a:solidFill>
                <a:srgbClr val="0070C0"/>
              </a:solidFill>
            </a:endParaRPr>
          </a:p>
          <a:p>
            <a:pPr marL="114300" indent="0" algn="ctr">
              <a:buClr>
                <a:schemeClr val="tx1"/>
              </a:buClr>
              <a:buNone/>
            </a:pPr>
            <a:r>
              <a:rPr lang="el-GR" sz="2000" dirty="0" smtClean="0"/>
              <a:t> </a:t>
            </a:r>
            <a:r>
              <a:rPr lang="el-GR" sz="2400" b="1" dirty="0" smtClean="0"/>
              <a:t>9 στους 10 μαθητές </a:t>
            </a:r>
            <a:r>
              <a:rPr lang="el-GR" sz="2400" dirty="0" smtClean="0"/>
              <a:t>11-17 ετών στην</a:t>
            </a:r>
            <a:r>
              <a:rPr lang="el-GR" sz="2400" b="1" dirty="0" smtClean="0"/>
              <a:t> Ελλάδα </a:t>
            </a:r>
          </a:p>
          <a:p>
            <a:pPr marL="114300" indent="0" algn="ctr">
              <a:buClr>
                <a:schemeClr val="tx1"/>
              </a:buClr>
              <a:buNone/>
            </a:pPr>
            <a:r>
              <a:rPr lang="el-GR" sz="2400" dirty="0" smtClean="0"/>
              <a:t>παρουσιάζουν </a:t>
            </a:r>
            <a:r>
              <a:rPr lang="el-GR" sz="2400" u="sng" dirty="0" smtClean="0"/>
              <a:t>ανεπαρκή φυσική άσκηση </a:t>
            </a:r>
            <a:r>
              <a:rPr lang="el-GR" sz="2400" dirty="0" smtClean="0"/>
              <a:t>(</a:t>
            </a:r>
            <a:r>
              <a:rPr lang="el-GR" sz="2400" b="1" dirty="0" smtClean="0"/>
              <a:t>&lt;</a:t>
            </a:r>
            <a:r>
              <a:rPr lang="el-GR" sz="2400" dirty="0" smtClean="0"/>
              <a:t>60 λεπτών μέτρια προς έντονη σωματική άσκηση).</a:t>
            </a:r>
          </a:p>
        </p:txBody>
      </p:sp>
      <p:pic>
        <p:nvPicPr>
          <p:cNvPr id="1027"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42910" y="2285992"/>
            <a:ext cx="1049058" cy="92869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9842432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Πίνακας 3"/>
          <p:cNvGraphicFramePr>
            <a:graphicFrameLocks noGrp="1"/>
          </p:cNvGraphicFramePr>
          <p:nvPr>
            <p:extLst>
              <p:ext uri="{D42A27DB-BD31-4B8C-83A1-F6EECF244321}">
                <p14:modId xmlns="" xmlns:p14="http://schemas.microsoft.com/office/powerpoint/2010/main" val="513624970"/>
              </p:ext>
            </p:extLst>
          </p:nvPr>
        </p:nvGraphicFramePr>
        <p:xfrm>
          <a:off x="251520" y="55782"/>
          <a:ext cx="9144000" cy="6825775"/>
        </p:xfrm>
        <a:graphic>
          <a:graphicData uri="http://schemas.openxmlformats.org/drawingml/2006/table">
            <a:tbl>
              <a:tblPr firstRow="1" bandRow="1">
                <a:tableStyleId>{5C22544A-7EE6-4342-B048-85BDC9FD1C3A}</a:tableStyleId>
              </a:tblPr>
              <a:tblGrid>
                <a:gridCol w="3995936"/>
                <a:gridCol w="5148064"/>
              </a:tblGrid>
              <a:tr h="871601">
                <a:tc gridSpan="2">
                  <a:txBody>
                    <a:bodyPr/>
                    <a:lstStyle/>
                    <a:p>
                      <a:r>
                        <a:rPr lang="en-US" sz="2400" dirty="0" smtClean="0"/>
                        <a:t>                     </a:t>
                      </a:r>
                      <a:r>
                        <a:rPr lang="el-GR" sz="2800" dirty="0" smtClean="0"/>
                        <a:t>ΑΣΚΗΣΗ</a:t>
                      </a:r>
                      <a:r>
                        <a:rPr lang="el-GR" sz="2800" baseline="0" dirty="0" smtClean="0"/>
                        <a:t>                               ΑΘΛΗΤΙΣΜΟΣ</a:t>
                      </a:r>
                      <a:endParaRPr lang="el-GR" sz="2800" dirty="0"/>
                    </a:p>
                  </a:txBody>
                  <a:tcPr/>
                </a:tc>
                <a:tc hMerge="1">
                  <a:txBody>
                    <a:bodyPr/>
                    <a:lstStyle/>
                    <a:p>
                      <a:endParaRPr lang="el-GR" dirty="0"/>
                    </a:p>
                  </a:txBody>
                  <a:tcPr/>
                </a:tc>
              </a:tr>
              <a:tr h="3243092">
                <a:tc>
                  <a:txBody>
                    <a:bodyPr/>
                    <a:lstStyle/>
                    <a:p>
                      <a:pPr marL="285750" indent="-285750" algn="l">
                        <a:buFont typeface="Arial" panose="020B0604020202020204" pitchFamily="34" charset="0"/>
                        <a:buChar char="•"/>
                      </a:pPr>
                      <a:r>
                        <a:rPr lang="el-GR" sz="2400" b="1" dirty="0" smtClean="0"/>
                        <a:t>Κάθε</a:t>
                      </a:r>
                      <a:r>
                        <a:rPr lang="el-GR" sz="2400" b="1" baseline="0" dirty="0" smtClean="0"/>
                        <a:t> κίνηση του σώματος και φυσική δραστηριότητα του ανθρώπου στην οποία συμμετέχουν συνήθως οι μεγάλες μυϊκές ομάδες.</a:t>
                      </a:r>
                      <a:endParaRPr lang="en-US" sz="2400" b="1" baseline="0" dirty="0" smtClean="0"/>
                    </a:p>
                    <a:p>
                      <a:pPr marL="0" indent="0" algn="l">
                        <a:buFont typeface="Arial" panose="020B0604020202020204" pitchFamily="34" charset="0"/>
                        <a:buNone/>
                      </a:pPr>
                      <a:endParaRPr lang="en-US" sz="2400" b="1"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l-GR" sz="2400" b="1" dirty="0" smtClean="0"/>
                        <a:t>Περπάτημα,</a:t>
                      </a:r>
                      <a:r>
                        <a:rPr lang="el-GR" sz="2400" b="1" baseline="0" dirty="0" smtClean="0"/>
                        <a:t> Τρέξιμο, Κολύμπι, Σχοινάκι.</a:t>
                      </a:r>
                      <a:endParaRPr lang="el-GR" sz="2400" b="1" dirty="0" smtClean="0"/>
                    </a:p>
                    <a:p>
                      <a:pPr marL="0" indent="0" algn="l">
                        <a:buFont typeface="Arial" panose="020B0604020202020204" pitchFamily="34" charset="0"/>
                        <a:buNone/>
                      </a:pPr>
                      <a:endParaRPr lang="el-GR" b="1" dirty="0"/>
                    </a:p>
                  </a:txBody>
                  <a:tcPr>
                    <a:solidFill>
                      <a:schemeClr val="accent1">
                        <a:lumMod val="60000"/>
                        <a:lumOff val="40000"/>
                      </a:schemeClr>
                    </a:solidFill>
                  </a:tcPr>
                </a:tc>
                <a:tc>
                  <a:txBody>
                    <a:bodyPr/>
                    <a:lstStyle/>
                    <a:p>
                      <a:pPr marL="285750" indent="-285750">
                        <a:buFont typeface="Arial" panose="020B0604020202020204" pitchFamily="34" charset="0"/>
                        <a:buChar char="•"/>
                      </a:pPr>
                      <a:r>
                        <a:rPr lang="el-GR" sz="2400" b="1" dirty="0" smtClean="0"/>
                        <a:t>Κάθε</a:t>
                      </a:r>
                      <a:r>
                        <a:rPr lang="el-GR" sz="2400" b="1" baseline="0" dirty="0" smtClean="0"/>
                        <a:t> α</a:t>
                      </a:r>
                      <a:r>
                        <a:rPr lang="el-GR" sz="2400" b="1" dirty="0" smtClean="0"/>
                        <a:t>υστηρά</a:t>
                      </a:r>
                      <a:r>
                        <a:rPr lang="el-GR" sz="2400" b="1" baseline="0" dirty="0" smtClean="0"/>
                        <a:t> δομημένη φυσική  δραστηριότητα,</a:t>
                      </a:r>
                      <a:r>
                        <a:rPr lang="en-US" sz="2400" b="1" baseline="0" dirty="0" smtClean="0"/>
                        <a:t> </a:t>
                      </a:r>
                      <a:r>
                        <a:rPr lang="el-GR" sz="2400" b="1" baseline="0" dirty="0" smtClean="0"/>
                        <a:t>με αυστηρούς κανόνες, υψηλό ανταγωνισμό,</a:t>
                      </a:r>
                      <a:r>
                        <a:rPr lang="en-US" sz="2400" b="1" baseline="0" dirty="0" smtClean="0"/>
                        <a:t> </a:t>
                      </a:r>
                      <a:r>
                        <a:rPr lang="el-GR" sz="2400" b="1" baseline="0" dirty="0" smtClean="0"/>
                        <a:t>εξειδίκευση, που έχει ως βασικό σκοπό τη μεγιστοποίηση της απόδοσης.</a:t>
                      </a:r>
                      <a:endParaRPr lang="en-US" sz="2400" b="1" baseline="0" dirty="0" smtClean="0"/>
                    </a:p>
                    <a:p>
                      <a:pPr marL="285750" indent="-285750">
                        <a:buFont typeface="Arial" panose="020B0604020202020204" pitchFamily="34" charset="0"/>
                        <a:buChar char="•"/>
                      </a:pPr>
                      <a:endParaRPr lang="en-US" sz="2400" b="1"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l-GR" sz="2400" b="1" dirty="0" smtClean="0"/>
                        <a:t>Ατομικά</a:t>
                      </a:r>
                      <a:r>
                        <a:rPr lang="el-GR" sz="2400" b="1" baseline="0" dirty="0" smtClean="0"/>
                        <a:t> και Ομαδικά Αθλήματα.</a:t>
                      </a:r>
                      <a:endParaRPr lang="el-GR" sz="2400" b="1" dirty="0" smtClean="0"/>
                    </a:p>
                    <a:p>
                      <a:pPr marL="0" indent="0">
                        <a:buFont typeface="Arial" panose="020B0604020202020204" pitchFamily="34" charset="0"/>
                        <a:buNone/>
                      </a:pPr>
                      <a:endParaRPr lang="el-GR" sz="2400" b="1" dirty="0"/>
                    </a:p>
                  </a:txBody>
                  <a:tcPr>
                    <a:solidFill>
                      <a:schemeClr val="accent1">
                        <a:lumMod val="60000"/>
                        <a:lumOff val="40000"/>
                      </a:schemeClr>
                    </a:solidFill>
                  </a:tcPr>
                </a:tc>
              </a:tr>
              <a:tr h="2570894">
                <a:tc>
                  <a:txBody>
                    <a:bodyPr/>
                    <a:lstStyle/>
                    <a:p>
                      <a:endParaRPr lang="en-US" b="1" dirty="0" smtClean="0"/>
                    </a:p>
                    <a:p>
                      <a:r>
                        <a:rPr lang="en-US" b="1" dirty="0" smtClean="0"/>
                        <a:t>                                  </a:t>
                      </a:r>
                    </a:p>
                  </a:txBody>
                  <a:tcPr>
                    <a:solidFill>
                      <a:schemeClr val="accent1">
                        <a:lumMod val="60000"/>
                        <a:lumOff val="40000"/>
                      </a:schemeClr>
                    </a:solidFill>
                  </a:tcPr>
                </a:tc>
                <a:tc>
                  <a:txBody>
                    <a:bodyPr/>
                    <a:lstStyle/>
                    <a:p>
                      <a:endParaRPr lang="en-US" b="1" dirty="0" smtClean="0"/>
                    </a:p>
                    <a:p>
                      <a:endParaRPr lang="en-US" b="1" dirty="0" smtClean="0"/>
                    </a:p>
                  </a:txBody>
                  <a:tcPr>
                    <a:solidFill>
                      <a:schemeClr val="accent1">
                        <a:lumMod val="60000"/>
                        <a:lumOff val="40000"/>
                      </a:schemeClr>
                    </a:solidFill>
                  </a:tcPr>
                </a:tc>
              </a:tr>
            </a:tbl>
          </a:graphicData>
        </a:graphic>
      </p:graphicFrame>
      <p:pic>
        <p:nvPicPr>
          <p:cNvPr id="9" name="8 - Εικόνα" descr="C:\Users\e.papachristou\AppData\Local\Microsoft\Windows\Temporary Internet Files\Content.IE5\0I65GVLN\Screen-Shot-2019-06-21-at-8.03.41-PM[1].png"/>
          <p:cNvPicPr/>
          <p:nvPr/>
        </p:nvPicPr>
        <p:blipFill>
          <a:blip r:embed="rId2" cstate="print"/>
          <a:srcRect/>
          <a:stretch>
            <a:fillRect/>
          </a:stretch>
        </p:blipFill>
        <p:spPr bwMode="auto">
          <a:xfrm>
            <a:off x="4233605" y="4221088"/>
            <a:ext cx="2477659" cy="1682902"/>
          </a:xfrm>
          <a:prstGeom prst="rect">
            <a:avLst/>
          </a:prstGeom>
          <a:noFill/>
          <a:ln w="9525">
            <a:noFill/>
            <a:miter lim="800000"/>
            <a:headEnd/>
            <a:tailEnd/>
          </a:ln>
        </p:spPr>
      </p:pic>
      <p:pic>
        <p:nvPicPr>
          <p:cNvPr id="10" name="9 - Εικόνα" descr="C:\Users\e.papachristou\AppData\Local\Microsoft\Windows\Temporary Internet Files\Content.IE5\7YRF018G\Youth-soccer-indiana[1].jpg"/>
          <p:cNvPicPr/>
          <p:nvPr/>
        </p:nvPicPr>
        <p:blipFill>
          <a:blip r:embed="rId3" cstate="print"/>
          <a:srcRect/>
          <a:stretch>
            <a:fillRect/>
          </a:stretch>
        </p:blipFill>
        <p:spPr bwMode="auto">
          <a:xfrm>
            <a:off x="428596" y="4286256"/>
            <a:ext cx="2550723" cy="1008112"/>
          </a:xfrm>
          <a:prstGeom prst="rect">
            <a:avLst/>
          </a:prstGeom>
          <a:noFill/>
          <a:ln w="9525">
            <a:noFill/>
            <a:miter lim="800000"/>
            <a:headEnd/>
            <a:tailEnd/>
          </a:ln>
        </p:spPr>
      </p:pic>
      <p:pic>
        <p:nvPicPr>
          <p:cNvPr id="13" name="12 - Εικόνα" descr="C:\Users\e.papachristou\AppData\Local\Microsoft\Windows\Temporary Internet Files\Content.IE5\R479YYJ0\3607614092_be01d40a77_o[1].jpg"/>
          <p:cNvPicPr/>
          <p:nvPr/>
        </p:nvPicPr>
        <p:blipFill>
          <a:blip r:embed="rId4" cstate="print"/>
          <a:srcRect/>
          <a:stretch>
            <a:fillRect/>
          </a:stretch>
        </p:blipFill>
        <p:spPr bwMode="auto">
          <a:xfrm>
            <a:off x="6928734" y="4296160"/>
            <a:ext cx="2215266" cy="2199401"/>
          </a:xfrm>
          <a:prstGeom prst="rect">
            <a:avLst/>
          </a:prstGeom>
          <a:noFill/>
          <a:ln w="9525">
            <a:noFill/>
            <a:miter lim="800000"/>
            <a:headEnd/>
            <a:tailEnd/>
          </a:ln>
        </p:spPr>
      </p:pic>
      <p:pic>
        <p:nvPicPr>
          <p:cNvPr id="7" name="6 - Εικόνα" descr="C:\Users\e.papachristou\Desktop\post_5095.jpg"/>
          <p:cNvPicPr/>
          <p:nvPr/>
        </p:nvPicPr>
        <p:blipFill>
          <a:blip r:embed="rId5"/>
          <a:srcRect/>
          <a:stretch>
            <a:fillRect/>
          </a:stretch>
        </p:blipFill>
        <p:spPr bwMode="auto">
          <a:xfrm>
            <a:off x="428596" y="5429264"/>
            <a:ext cx="2500330" cy="1142984"/>
          </a:xfrm>
          <a:prstGeom prst="rect">
            <a:avLst/>
          </a:prstGeom>
          <a:noFill/>
          <a:ln w="9525">
            <a:noFill/>
            <a:miter lim="800000"/>
            <a:headEnd/>
            <a:tailEnd/>
          </a:ln>
        </p:spPr>
      </p:pic>
    </p:spTree>
    <p:extLst>
      <p:ext uri="{BB962C8B-B14F-4D97-AF65-F5344CB8AC3E}">
        <p14:creationId xmlns="" xmlns:p14="http://schemas.microsoft.com/office/powerpoint/2010/main" val="6341002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179512" y="0"/>
            <a:ext cx="7978080" cy="692696"/>
          </a:xfrm>
        </p:spPr>
        <p:txBody>
          <a:bodyPr/>
          <a:lstStyle/>
          <a:p>
            <a:pPr algn="ctr"/>
            <a:r>
              <a:rPr lang="el-GR" sz="2800" b="1" dirty="0" smtClean="0">
                <a:solidFill>
                  <a:schemeClr val="tx1"/>
                </a:solidFill>
                <a:latin typeface="+mn-lt"/>
              </a:rPr>
              <a:t>Χώρος και Χρόνος Κίνησης του Παιδιού</a:t>
            </a:r>
            <a:endParaRPr lang="el-GR" sz="2800" b="1" dirty="0">
              <a:solidFill>
                <a:schemeClr val="tx1"/>
              </a:solidFill>
              <a:latin typeface="+mn-lt"/>
            </a:endParaRPr>
          </a:p>
        </p:txBody>
      </p:sp>
      <p:sp>
        <p:nvSpPr>
          <p:cNvPr id="3" name="Υπότιτλος 2"/>
          <p:cNvSpPr>
            <a:spLocks noGrp="1"/>
          </p:cNvSpPr>
          <p:nvPr>
            <p:ph type="subTitle" idx="1"/>
          </p:nvPr>
        </p:nvSpPr>
        <p:spPr>
          <a:xfrm>
            <a:off x="179512" y="764704"/>
            <a:ext cx="7992888" cy="432048"/>
          </a:xfrm>
        </p:spPr>
        <p:txBody>
          <a:bodyPr>
            <a:noAutofit/>
          </a:bodyPr>
          <a:lstStyle/>
          <a:p>
            <a:pPr algn="ctr"/>
            <a:r>
              <a:rPr lang="el-GR" sz="2400" b="1" dirty="0">
                <a:solidFill>
                  <a:srgbClr val="0070C0"/>
                </a:solidFill>
              </a:rPr>
              <a:t>Π</a:t>
            </a:r>
            <a:r>
              <a:rPr lang="el-GR" sz="2400" b="1" dirty="0" smtClean="0">
                <a:solidFill>
                  <a:srgbClr val="0070C0"/>
                </a:solidFill>
              </a:rPr>
              <a:t>λαίσιο Καθημερινής Φυσικής Άσκησης Παιδιών/Εφήβων</a:t>
            </a:r>
            <a:endParaRPr lang="el-GR" sz="2400" b="1" dirty="0">
              <a:solidFill>
                <a:srgbClr val="0070C0"/>
              </a:solidFill>
            </a:endParaRPr>
          </a:p>
        </p:txBody>
      </p:sp>
      <p:graphicFrame>
        <p:nvGraphicFramePr>
          <p:cNvPr id="4" name="Διάγραμμα 3"/>
          <p:cNvGraphicFramePr/>
          <p:nvPr>
            <p:extLst>
              <p:ext uri="{D42A27DB-BD31-4B8C-83A1-F6EECF244321}">
                <p14:modId xmlns="" xmlns:p14="http://schemas.microsoft.com/office/powerpoint/2010/main" val="105855405"/>
              </p:ext>
            </p:extLst>
          </p:nvPr>
        </p:nvGraphicFramePr>
        <p:xfrm>
          <a:off x="251520" y="1340768"/>
          <a:ext cx="7776864"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908837450"/>
      </p:ext>
    </p:extLst>
  </p:cSld>
  <p:clrMapOvr>
    <a:masterClrMapping/>
  </p:clrMapOvr>
  <mc:AlternateContent xmlns:mc="http://schemas.openxmlformats.org/markup-compatibility/2006">
    <mc:Choice xmlns=""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graphicEl>
                                              <a:dgm id="{209E54F0-DB45-4BFE-A433-DE36817522BE}"/>
                                            </p:graphicEl>
                                          </p:spTgt>
                                        </p:tgtEl>
                                        <p:attrNameLst>
                                          <p:attrName>style.visibility</p:attrName>
                                        </p:attrNameLst>
                                      </p:cBhvr>
                                      <p:to>
                                        <p:strVal val="visible"/>
                                      </p:to>
                                    </p:set>
                                    <p:animEffect transition="in" filter="fade">
                                      <p:cBhvr>
                                        <p:cTn id="11" dur="500"/>
                                        <p:tgtEl>
                                          <p:spTgt spid="4">
                                            <p:graphicEl>
                                              <a:dgm id="{209E54F0-DB45-4BFE-A433-DE36817522BE}"/>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graphicEl>
                                              <a:dgm id="{4A583699-057D-4DF2-9662-6138CC959D1C}"/>
                                            </p:graphicEl>
                                          </p:spTgt>
                                        </p:tgtEl>
                                        <p:attrNameLst>
                                          <p:attrName>style.visibility</p:attrName>
                                        </p:attrNameLst>
                                      </p:cBhvr>
                                      <p:to>
                                        <p:strVal val="visible"/>
                                      </p:to>
                                    </p:set>
                                    <p:animEffect transition="in" filter="fade">
                                      <p:cBhvr>
                                        <p:cTn id="16" dur="500"/>
                                        <p:tgtEl>
                                          <p:spTgt spid="4">
                                            <p:graphicEl>
                                              <a:dgm id="{4A583699-057D-4DF2-9662-6138CC959D1C}"/>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graphicEl>
                                              <a:dgm id="{99B4236F-84BB-43E0-8190-71C6E49199A6}"/>
                                            </p:graphicEl>
                                          </p:spTgt>
                                        </p:tgtEl>
                                        <p:attrNameLst>
                                          <p:attrName>style.visibility</p:attrName>
                                        </p:attrNameLst>
                                      </p:cBhvr>
                                      <p:to>
                                        <p:strVal val="visible"/>
                                      </p:to>
                                    </p:set>
                                    <p:animEffect transition="in" filter="fade">
                                      <p:cBhvr>
                                        <p:cTn id="21" dur="500"/>
                                        <p:tgtEl>
                                          <p:spTgt spid="4">
                                            <p:graphicEl>
                                              <a:dgm id="{99B4236F-84BB-43E0-8190-71C6E49199A6}"/>
                                            </p:graphic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
                                            <p:graphicEl>
                                              <a:dgm id="{F9163DCC-7CFC-422C-B4A8-A63D02218518}"/>
                                            </p:graphicEl>
                                          </p:spTgt>
                                        </p:tgtEl>
                                        <p:attrNameLst>
                                          <p:attrName>style.visibility</p:attrName>
                                        </p:attrNameLst>
                                      </p:cBhvr>
                                      <p:to>
                                        <p:strVal val="visible"/>
                                      </p:to>
                                    </p:set>
                                    <p:animEffect transition="in" filter="fade">
                                      <p:cBhvr>
                                        <p:cTn id="24" dur="500"/>
                                        <p:tgtEl>
                                          <p:spTgt spid="4">
                                            <p:graphicEl>
                                              <a:dgm id="{F9163DCC-7CFC-422C-B4A8-A63D02218518}"/>
                                            </p:graphic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
                                            <p:graphicEl>
                                              <a:dgm id="{A28D930F-107B-48FE-95D5-78BF72F70F68}"/>
                                            </p:graphicEl>
                                          </p:spTgt>
                                        </p:tgtEl>
                                        <p:attrNameLst>
                                          <p:attrName>style.visibility</p:attrName>
                                        </p:attrNameLst>
                                      </p:cBhvr>
                                      <p:to>
                                        <p:strVal val="visible"/>
                                      </p:to>
                                    </p:set>
                                    <p:animEffect transition="in" filter="fade">
                                      <p:cBhvr>
                                        <p:cTn id="29" dur="500"/>
                                        <p:tgtEl>
                                          <p:spTgt spid="4">
                                            <p:graphicEl>
                                              <a:dgm id="{A28D930F-107B-48FE-95D5-78BF72F70F68}"/>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
                                            <p:graphicEl>
                                              <a:dgm id="{DD08057B-8D6B-408B-B414-A98393C6C808}"/>
                                            </p:graphicEl>
                                          </p:spTgt>
                                        </p:tgtEl>
                                        <p:attrNameLst>
                                          <p:attrName>style.visibility</p:attrName>
                                        </p:attrNameLst>
                                      </p:cBhvr>
                                      <p:to>
                                        <p:strVal val="visible"/>
                                      </p:to>
                                    </p:set>
                                    <p:animEffect transition="in" filter="fade">
                                      <p:cBhvr>
                                        <p:cTn id="32" dur="500"/>
                                        <p:tgtEl>
                                          <p:spTgt spid="4">
                                            <p:graphicEl>
                                              <a:dgm id="{DD08057B-8D6B-408B-B414-A98393C6C80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graphicEl>
                                              <a:dgm id="{B8B10824-6D1E-4EC6-AEAA-E032958594D3}"/>
                                            </p:graphicEl>
                                          </p:spTgt>
                                        </p:tgtEl>
                                        <p:attrNameLst>
                                          <p:attrName>style.visibility</p:attrName>
                                        </p:attrNameLst>
                                      </p:cBhvr>
                                      <p:to>
                                        <p:strVal val="visible"/>
                                      </p:to>
                                    </p:set>
                                    <p:animEffect transition="in" filter="fade">
                                      <p:cBhvr>
                                        <p:cTn id="37" dur="500"/>
                                        <p:tgtEl>
                                          <p:spTgt spid="4">
                                            <p:graphicEl>
                                              <a:dgm id="{B8B10824-6D1E-4EC6-AEAA-E032958594D3}"/>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
                                            <p:graphicEl>
                                              <a:dgm id="{D1B58EB6-B1EF-4557-8076-E78F968EB481}"/>
                                            </p:graphicEl>
                                          </p:spTgt>
                                        </p:tgtEl>
                                        <p:attrNameLst>
                                          <p:attrName>style.visibility</p:attrName>
                                        </p:attrNameLst>
                                      </p:cBhvr>
                                      <p:to>
                                        <p:strVal val="visible"/>
                                      </p:to>
                                    </p:set>
                                    <p:animEffect transition="in" filter="fade">
                                      <p:cBhvr>
                                        <p:cTn id="40" dur="500"/>
                                        <p:tgtEl>
                                          <p:spTgt spid="4">
                                            <p:graphicEl>
                                              <a:dgm id="{D1B58EB6-B1EF-4557-8076-E78F968EB481}"/>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
                                            <p:graphicEl>
                                              <a:dgm id="{5DDEAA57-F082-48B5-96E9-E9B3F162157B}"/>
                                            </p:graphicEl>
                                          </p:spTgt>
                                        </p:tgtEl>
                                        <p:attrNameLst>
                                          <p:attrName>style.visibility</p:attrName>
                                        </p:attrNameLst>
                                      </p:cBhvr>
                                      <p:to>
                                        <p:strVal val="visible"/>
                                      </p:to>
                                    </p:set>
                                    <p:animEffect transition="in" filter="fade">
                                      <p:cBhvr>
                                        <p:cTn id="43" dur="500"/>
                                        <p:tgtEl>
                                          <p:spTgt spid="4">
                                            <p:graphicEl>
                                              <a:dgm id="{5DDEAA57-F082-48B5-96E9-E9B3F162157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4" grpId="0">
        <p:bldSub>
          <a:bldDgm bld="lvl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95536" y="548680"/>
            <a:ext cx="7620000" cy="5832648"/>
          </a:xfrm>
        </p:spPr>
        <p:txBody>
          <a:bodyPr/>
          <a:lstStyle/>
          <a:p>
            <a:pPr algn="ctr"/>
            <a:r>
              <a:rPr lang="el-GR" sz="28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Μάθημα</a:t>
            </a:r>
            <a:r>
              <a:rPr lang="el-GR" sz="2800" b="1" spc="0" dirty="0" smtClean="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rPr>
              <a:t> Φυσικής Αγωγής</a:t>
            </a:r>
            <a:r>
              <a:rPr lang="el-GR" b="1" spc="0" dirty="0" smtClean="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rPr>
              <a:t> </a:t>
            </a:r>
            <a:br>
              <a:rPr lang="el-GR" b="1" spc="0" dirty="0" smtClean="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rPr>
            </a:br>
            <a:endParaRPr lang="el-GR" b="1" spc="0" dirty="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endParaRPr>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71600" y="404663"/>
            <a:ext cx="2736304" cy="204613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944758" y="3787873"/>
            <a:ext cx="2691138" cy="20173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9" name="Picture 5" descr="C:\Users\e.papachristou\AppData\Local\Microsoft\Windows\Temporary Internet Files\Content.IE5\WKIN24FZ\blogger-image--1488362820[1].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541862" y="3793584"/>
            <a:ext cx="2982466" cy="2016616"/>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355976" y="404662"/>
            <a:ext cx="3168352" cy="20461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8478700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23528" y="274638"/>
            <a:ext cx="7920880" cy="5746650"/>
          </a:xfrm>
        </p:spPr>
        <p:txBody>
          <a:bodyPr/>
          <a:lstStyle/>
          <a:p>
            <a:pPr algn="ctr"/>
            <a: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
            </a:r>
            <a:b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br>
            <a:r>
              <a:rPr lang="el-GR" sz="28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Φυσική Άσκηση στη διάρκεια </a:t>
            </a:r>
            <a:r>
              <a:rPr lang="el-GR" sz="2800" b="1" spc="0" dirty="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του σχολικού χρόνου</a:t>
            </a:r>
          </a:p>
        </p:txBody>
      </p:sp>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27584" y="533867"/>
            <a:ext cx="2863534" cy="211022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95062" y="4293096"/>
            <a:ext cx="2896056" cy="205304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716016" y="4366967"/>
            <a:ext cx="2957880" cy="190530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716015" y="651685"/>
            <a:ext cx="2957879" cy="200293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6277134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14282" y="113881"/>
            <a:ext cx="7992888" cy="622991"/>
          </a:xfrm>
        </p:spPr>
        <p:txBody>
          <a:bodyPr/>
          <a:lstStyle/>
          <a:p>
            <a:pPr algn="ctr"/>
            <a:r>
              <a:rPr lang="el-GR" sz="2800" b="1" dirty="0" smtClean="0">
                <a:solidFill>
                  <a:schemeClr val="tx1"/>
                </a:solidFill>
                <a:latin typeface="+mn-lt"/>
              </a:rPr>
              <a:t>ΦΥΣΙΚΗ ΑΣΚΗΣΗ ΣΤΗ ΔΙΑΡΚΕΙΑ ΤΟΥ ΣΧΟΛΙΚΟΥ ΧΡΟΝΟΥ</a:t>
            </a:r>
            <a:endParaRPr lang="el-GR" sz="2800" b="1" dirty="0">
              <a:solidFill>
                <a:schemeClr val="tx1"/>
              </a:solidFill>
              <a:latin typeface="+mn-lt"/>
            </a:endParaRPr>
          </a:p>
        </p:txBody>
      </p:sp>
      <p:sp>
        <p:nvSpPr>
          <p:cNvPr id="3" name="Θέση περιεχομένου 2"/>
          <p:cNvSpPr>
            <a:spLocks noGrp="1"/>
          </p:cNvSpPr>
          <p:nvPr>
            <p:ph idx="1"/>
          </p:nvPr>
        </p:nvSpPr>
        <p:spPr>
          <a:xfrm>
            <a:off x="100220" y="980729"/>
            <a:ext cx="4500594" cy="5685734"/>
          </a:xfrm>
        </p:spPr>
        <p:txBody>
          <a:bodyPr>
            <a:normAutofit/>
          </a:bodyPr>
          <a:lstStyle/>
          <a:p>
            <a:pPr>
              <a:buClr>
                <a:schemeClr val="tx1"/>
              </a:buClr>
              <a:buFont typeface="Wingdings" panose="05000000000000000000" pitchFamily="2" charset="2"/>
              <a:buChar char="Ø"/>
            </a:pPr>
            <a:r>
              <a:rPr lang="el-GR" sz="2400" b="1" dirty="0" smtClean="0">
                <a:solidFill>
                  <a:srgbClr val="0070C0"/>
                </a:solidFill>
              </a:rPr>
              <a:t>Τέντωμα μυών </a:t>
            </a:r>
            <a:r>
              <a:rPr lang="el-GR" sz="2400" dirty="0" smtClean="0"/>
              <a:t>στην καρέκλα σας, μία ή περισσότερες φορές στη σχολική αίθουσα.</a:t>
            </a:r>
          </a:p>
          <a:p>
            <a:pPr>
              <a:buClr>
                <a:schemeClr val="tx1"/>
              </a:buClr>
              <a:buFont typeface="Wingdings" panose="05000000000000000000" pitchFamily="2" charset="2"/>
              <a:buChar char="Ø"/>
            </a:pPr>
            <a:r>
              <a:rPr lang="el-GR" sz="2400" b="1" dirty="0" smtClean="0">
                <a:solidFill>
                  <a:srgbClr val="00B050"/>
                </a:solidFill>
              </a:rPr>
              <a:t>Περίπατος</a:t>
            </a:r>
            <a:r>
              <a:rPr lang="el-GR" sz="2400" dirty="0" smtClean="0"/>
              <a:t> στο προαύλιο του σχολείου στα διαλείμματα.</a:t>
            </a:r>
          </a:p>
          <a:p>
            <a:pPr>
              <a:buClr>
                <a:schemeClr val="tx1"/>
              </a:buClr>
              <a:buFont typeface="Wingdings" panose="05000000000000000000" pitchFamily="2" charset="2"/>
              <a:buChar char="Ø"/>
            </a:pPr>
            <a:r>
              <a:rPr lang="el-GR" sz="2400" b="1" dirty="0" smtClean="0">
                <a:solidFill>
                  <a:srgbClr val="C00000"/>
                </a:solidFill>
              </a:rPr>
              <a:t> </a:t>
            </a:r>
            <a:r>
              <a:rPr lang="el-GR" sz="2400" b="1" dirty="0">
                <a:solidFill>
                  <a:srgbClr val="C00000"/>
                </a:solidFill>
              </a:rPr>
              <a:t>Ο</a:t>
            </a:r>
            <a:r>
              <a:rPr lang="el-GR" sz="2400" b="1" dirty="0" smtClean="0">
                <a:solidFill>
                  <a:srgbClr val="C00000"/>
                </a:solidFill>
              </a:rPr>
              <a:t>μαδικά παιχνίδια </a:t>
            </a:r>
            <a:r>
              <a:rPr lang="el-GR" sz="2400" dirty="0" smtClean="0"/>
              <a:t>με συμμαθητές σας στο χώρο του σχολείου. </a:t>
            </a:r>
          </a:p>
          <a:p>
            <a:pPr>
              <a:buClr>
                <a:schemeClr val="tx1"/>
              </a:buClr>
              <a:buFont typeface="Wingdings" panose="05000000000000000000" pitchFamily="2" charset="2"/>
              <a:buChar char="Ø"/>
            </a:pPr>
            <a:r>
              <a:rPr lang="el-GR" sz="2400" dirty="0"/>
              <a:t>Σ</a:t>
            </a:r>
            <a:r>
              <a:rPr lang="el-GR" sz="2400" dirty="0" smtClean="0"/>
              <a:t>υμμετοχή στους </a:t>
            </a:r>
            <a:r>
              <a:rPr lang="el-GR" sz="2400" b="1" dirty="0" smtClean="0">
                <a:solidFill>
                  <a:srgbClr val="C30DA0"/>
                </a:solidFill>
              </a:rPr>
              <a:t>σχολικούς αγώνες</a:t>
            </a:r>
          </a:p>
          <a:p>
            <a:pPr>
              <a:buClr>
                <a:schemeClr val="tx1"/>
              </a:buClr>
              <a:buFont typeface="Wingdings" panose="05000000000000000000" pitchFamily="2" charset="2"/>
              <a:buChar char="Ø"/>
            </a:pPr>
            <a:r>
              <a:rPr lang="el-GR" sz="2400" dirty="0" smtClean="0"/>
              <a:t>Φυσική άσκηση στο πλαίσιο του προγράμματος του ολοήμερου σχολείου</a:t>
            </a:r>
          </a:p>
          <a:p>
            <a:pPr marL="114300" indent="0">
              <a:buClr>
                <a:schemeClr val="tx1"/>
              </a:buClr>
              <a:buNone/>
            </a:pPr>
            <a:endParaRPr lang="el-GR" sz="1600" b="1" dirty="0">
              <a:solidFill>
                <a:srgbClr val="7030A0"/>
              </a:solidFill>
            </a:endParaRPr>
          </a:p>
        </p:txBody>
      </p:sp>
      <p:pic>
        <p:nvPicPr>
          <p:cNvPr id="3076"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703188" y="5517232"/>
            <a:ext cx="2309656" cy="11492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410" name="Picture 2"/>
          <p:cNvPicPr>
            <a:picLocks noChangeAspect="1" noChangeArrowheads="1"/>
          </p:cNvPicPr>
          <p:nvPr/>
        </p:nvPicPr>
        <p:blipFill>
          <a:blip r:embed="rId3"/>
          <a:srcRect/>
          <a:stretch>
            <a:fillRect/>
          </a:stretch>
        </p:blipFill>
        <p:spPr bwMode="auto">
          <a:xfrm>
            <a:off x="5929322" y="751923"/>
            <a:ext cx="1857388" cy="1622606"/>
          </a:xfrm>
          <a:prstGeom prst="rect">
            <a:avLst/>
          </a:prstGeom>
          <a:noFill/>
          <a:ln w="9525">
            <a:noFill/>
            <a:miter lim="800000"/>
            <a:headEnd/>
            <a:tailEnd/>
          </a:ln>
          <a:effectLst/>
        </p:spPr>
      </p:pic>
      <p:sp>
        <p:nvSpPr>
          <p:cNvPr id="8" name="7 - Ορθογώνιο"/>
          <p:cNvSpPr/>
          <p:nvPr/>
        </p:nvSpPr>
        <p:spPr>
          <a:xfrm>
            <a:off x="4814574" y="2392593"/>
            <a:ext cx="3392595" cy="4093428"/>
          </a:xfrm>
          <a:prstGeom prst="rect">
            <a:avLst/>
          </a:prstGeom>
        </p:spPr>
        <p:txBody>
          <a:bodyPr wrap="square">
            <a:spAutoFit/>
          </a:bodyPr>
          <a:lstStyle/>
          <a:p>
            <a:pPr>
              <a:buFont typeface="Wingdings" pitchFamily="2" charset="2"/>
              <a:buChar char="ü"/>
            </a:pPr>
            <a:r>
              <a:rPr lang="el-GR" i="1" dirty="0" smtClean="0"/>
              <a:t>Κάθισε, με τα χέρια πάνω στους μηρούς. Σκύψε αργά, φτάνοντας τα χέρια σου μέχρι τα πέλματα, ενώ ταυτόχρονα βγάλε τον αέρα μετρώντας αργά μέχρι το 4. </a:t>
            </a:r>
          </a:p>
          <a:p>
            <a:pPr>
              <a:buFont typeface="Wingdings" pitchFamily="2" charset="2"/>
              <a:buChar char="ü"/>
            </a:pPr>
            <a:r>
              <a:rPr lang="el-GR" i="1" dirty="0" smtClean="0"/>
              <a:t>Ανέβα πάνω στην αρχική θέση, μετρώντας ξανά μέχρι το 4, ενώ ταυτόχρονα κάνε εισπνοή. </a:t>
            </a:r>
          </a:p>
          <a:p>
            <a:pPr>
              <a:buFont typeface="Wingdings" pitchFamily="2" charset="2"/>
              <a:buChar char="ü"/>
            </a:pPr>
            <a:r>
              <a:rPr lang="el-GR" i="1" dirty="0" smtClean="0"/>
              <a:t>Μείνε εκεί για λίγο και επανάλαβε ξανά, 5 έως 7 φορές. </a:t>
            </a:r>
          </a:p>
          <a:p>
            <a:pPr>
              <a:buFont typeface="Wingdings" pitchFamily="2" charset="2"/>
              <a:buChar char="ü"/>
            </a:pPr>
            <a:endParaRPr lang="el-GR" sz="1000" i="1" dirty="0"/>
          </a:p>
          <a:p>
            <a:pPr>
              <a:buFont typeface="Wingdings" pitchFamily="2" charset="2"/>
              <a:buChar char="ü"/>
            </a:pPr>
            <a:endParaRPr lang="el-GR" sz="1000" i="1" dirty="0" smtClean="0"/>
          </a:p>
          <a:p>
            <a:pPr>
              <a:buFont typeface="Wingdings" pitchFamily="2" charset="2"/>
              <a:buChar char="ü"/>
            </a:pPr>
            <a:endParaRPr lang="el-GR" sz="1000" i="1" dirty="0"/>
          </a:p>
          <a:p>
            <a:pPr>
              <a:buFont typeface="Wingdings" pitchFamily="2" charset="2"/>
              <a:buChar char="ü"/>
            </a:pPr>
            <a:endParaRPr lang="el-GR" sz="1000" i="1" dirty="0" smtClean="0"/>
          </a:p>
          <a:p>
            <a:pPr>
              <a:buFont typeface="Wingdings" pitchFamily="2" charset="2"/>
              <a:buChar char="ü"/>
            </a:pPr>
            <a:endParaRPr lang="el-GR" sz="1000" i="1" dirty="0"/>
          </a:p>
          <a:p>
            <a:pPr>
              <a:buFont typeface="Wingdings" pitchFamily="2" charset="2"/>
              <a:buChar char="ü"/>
            </a:pPr>
            <a:endParaRPr lang="el-GR" sz="1000" i="1" dirty="0" smtClean="0"/>
          </a:p>
          <a:p>
            <a:pPr>
              <a:buFont typeface="Wingdings" pitchFamily="2" charset="2"/>
              <a:buChar char="ü"/>
            </a:pPr>
            <a:endParaRPr lang="el-GR" sz="1000" i="1" dirty="0"/>
          </a:p>
          <a:p>
            <a:pPr>
              <a:buFont typeface="Wingdings" pitchFamily="2" charset="2"/>
              <a:buChar char="ü"/>
            </a:pPr>
            <a:endParaRPr lang="el-GR" sz="1000" i="1" dirty="0"/>
          </a:p>
        </p:txBody>
      </p:sp>
      <p:sp>
        <p:nvSpPr>
          <p:cNvPr id="9" name="8 - Δεξιό βέλος"/>
          <p:cNvSpPr/>
          <p:nvPr/>
        </p:nvSpPr>
        <p:spPr>
          <a:xfrm>
            <a:off x="4857752" y="1285860"/>
            <a:ext cx="714380"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 xmlns:p14="http://schemas.microsoft.com/office/powerpoint/2010/main" val="2804439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076"/>
                                        </p:tgtEl>
                                        <p:attrNameLst>
                                          <p:attrName>style.visibility</p:attrName>
                                        </p:attrNameLst>
                                      </p:cBhvr>
                                      <p:to>
                                        <p:strVal val="visible"/>
                                      </p:to>
                                    </p:set>
                                    <p:animEffect transition="in" filter="fade">
                                      <p:cBhvr>
                                        <p:cTn id="28"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274638"/>
            <a:ext cx="7620000" cy="5890666"/>
          </a:xfrm>
        </p:spPr>
        <p:txBody>
          <a:bodyPr/>
          <a:lstStyle/>
          <a:p>
            <a:pPr algn="ctr"/>
            <a:r>
              <a:rPr lang="el-GR" sz="28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rPr>
              <a:t>Φυσική Άσκηση</a:t>
            </a:r>
            <a:br>
              <a:rPr lang="el-GR" sz="28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rPr>
            </a:br>
            <a:r>
              <a:rPr lang="el-GR" sz="28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rPr>
              <a:t>Πριν και  Μετά Το Σχολείο</a:t>
            </a:r>
            <a:endParaRPr lang="el-GR" sz="2800" b="1" spc="0" dirty="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endParaRPr>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83568" y="476673"/>
            <a:ext cx="2959738" cy="198837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716015" y="476673"/>
            <a:ext cx="3101029" cy="19521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6 - Ορθογώνιο"/>
          <p:cNvSpPr/>
          <p:nvPr/>
        </p:nvSpPr>
        <p:spPr>
          <a:xfrm>
            <a:off x="642910" y="4480891"/>
            <a:ext cx="7358114" cy="1877437"/>
          </a:xfrm>
          <a:prstGeom prst="rect">
            <a:avLst/>
          </a:prstGeom>
        </p:spPr>
        <p:txBody>
          <a:bodyPr wrap="square">
            <a:spAutoFit/>
          </a:bodyPr>
          <a:lstStyle/>
          <a:p>
            <a:pPr>
              <a:buClr>
                <a:schemeClr val="tx1"/>
              </a:buClr>
              <a:buFont typeface="Wingdings" pitchFamily="2" charset="2"/>
              <a:buChar char="ü"/>
            </a:pPr>
            <a:r>
              <a:rPr lang="el-GR" sz="2400" b="1" dirty="0" smtClean="0">
                <a:solidFill>
                  <a:srgbClr val="C30DA0"/>
                </a:solidFill>
              </a:rPr>
              <a:t>Περπάτημα ή ποδήλατο </a:t>
            </a:r>
            <a:r>
              <a:rPr lang="el-GR" sz="2400" dirty="0" smtClean="0"/>
              <a:t>προς και από το σχολείο </a:t>
            </a:r>
            <a:endParaRPr lang="en-US" sz="2400" dirty="0" smtClean="0"/>
          </a:p>
          <a:p>
            <a:pPr>
              <a:buClr>
                <a:schemeClr val="tx1"/>
              </a:buClr>
            </a:pPr>
            <a:r>
              <a:rPr lang="en-US" sz="2400" dirty="0" smtClean="0"/>
              <a:t>      </a:t>
            </a:r>
            <a:r>
              <a:rPr lang="el-GR" sz="2400" dirty="0" smtClean="0"/>
              <a:t>(τηρήστε πάντα τους κανόνες ασφαλείας)</a:t>
            </a:r>
          </a:p>
          <a:p>
            <a:pPr>
              <a:lnSpc>
                <a:spcPct val="150000"/>
              </a:lnSpc>
              <a:spcAft>
                <a:spcPts val="600"/>
              </a:spcAft>
              <a:buClr>
                <a:schemeClr val="tx1"/>
              </a:buClr>
              <a:buFont typeface="Wingdings" panose="05000000000000000000" pitchFamily="2" charset="2"/>
              <a:buChar char="ü"/>
            </a:pPr>
            <a:r>
              <a:rPr lang="el-GR" sz="2400" dirty="0" smtClean="0"/>
              <a:t>Χρήση της σκάλας αντί για ανελκυστήρα</a:t>
            </a:r>
            <a:endParaRPr lang="en-US" sz="2400" dirty="0" smtClean="0"/>
          </a:p>
          <a:p>
            <a:pPr>
              <a:lnSpc>
                <a:spcPct val="150000"/>
              </a:lnSpc>
              <a:spcAft>
                <a:spcPts val="600"/>
              </a:spcAft>
              <a:buClr>
                <a:schemeClr val="tx1"/>
              </a:buClr>
            </a:pPr>
            <a:r>
              <a:rPr lang="en-US" dirty="0" smtClean="0"/>
              <a:t> </a:t>
            </a:r>
            <a:endParaRPr lang="el-GR" dirty="0" smtClean="0"/>
          </a:p>
        </p:txBody>
      </p:sp>
    </p:spTree>
    <p:extLst>
      <p:ext uri="{BB962C8B-B14F-4D97-AF65-F5344CB8AC3E}">
        <p14:creationId xmlns="" xmlns:p14="http://schemas.microsoft.com/office/powerpoint/2010/main" val="27524585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1520" y="1052736"/>
            <a:ext cx="8064896" cy="4378498"/>
          </a:xfrm>
        </p:spPr>
        <p:txBody>
          <a:bodyPr/>
          <a:lstStyle/>
          <a:p>
            <a:pPr algn="ctr"/>
            <a:r>
              <a:rPr lang="en-US"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
            </a:r>
            <a:br>
              <a:rPr lang="en-US"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br>
            <a:r>
              <a:rPr lang="el-GR" sz="28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Φυσική Άσκηση</a:t>
            </a:r>
            <a:r>
              <a:rPr lang="el-GR" sz="2800" b="1" spc="0" dirty="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
            </a:r>
            <a:br>
              <a:rPr lang="el-GR" sz="2800" b="1" spc="0" dirty="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br>
            <a:r>
              <a:rPr lang="el-GR" sz="28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στο Πλαίσιο της Οικογένειας </a:t>
            </a:r>
            <a:br>
              <a:rPr lang="el-GR" sz="28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br>
            <a:r>
              <a:rPr lang="el-GR" sz="28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και  της Κοινότητας</a:t>
            </a:r>
            <a:endParaRPr lang="el-GR" sz="2800" dirty="0"/>
          </a:p>
        </p:txBody>
      </p:sp>
      <p:pic>
        <p:nvPicPr>
          <p:cNvPr id="3" name="Εικόνα 2" descr="C:\Users\e.papachristou\Desktop\download.jpg"/>
          <p:cNvPicPr/>
          <p:nvPr/>
        </p:nvPicPr>
        <p:blipFill>
          <a:blip r:embed="rId2">
            <a:extLst>
              <a:ext uri="{28A0092B-C50C-407E-A947-70E740481C1C}">
                <a14:useLocalDpi xmlns="" xmlns:a14="http://schemas.microsoft.com/office/drawing/2010/main" val="0"/>
              </a:ext>
            </a:extLst>
          </a:blip>
          <a:srcRect/>
          <a:stretch>
            <a:fillRect/>
          </a:stretch>
        </p:blipFill>
        <p:spPr bwMode="auto">
          <a:xfrm>
            <a:off x="251520" y="404664"/>
            <a:ext cx="3600400" cy="2016224"/>
          </a:xfrm>
          <a:prstGeom prst="rect">
            <a:avLst/>
          </a:prstGeom>
          <a:noFill/>
          <a:ln>
            <a:noFill/>
          </a:ln>
        </p:spPr>
      </p:pic>
      <p:pic>
        <p:nvPicPr>
          <p:cNvPr id="4" name="Εικόνα 3" descr="C:\Users\e.papachristou\Desktop\download.jpg"/>
          <p:cNvPicPr/>
          <p:nvPr/>
        </p:nvPicPr>
        <p:blipFill>
          <a:blip r:embed="rId3">
            <a:extLst>
              <a:ext uri="{28A0092B-C50C-407E-A947-70E740481C1C}">
                <a14:useLocalDpi xmlns="" xmlns:a14="http://schemas.microsoft.com/office/drawing/2010/main" val="0"/>
              </a:ext>
            </a:extLst>
          </a:blip>
          <a:srcRect/>
          <a:stretch>
            <a:fillRect/>
          </a:stretch>
        </p:blipFill>
        <p:spPr bwMode="auto">
          <a:xfrm>
            <a:off x="4644008" y="404664"/>
            <a:ext cx="3456384" cy="2016224"/>
          </a:xfrm>
          <a:prstGeom prst="rect">
            <a:avLst/>
          </a:prstGeom>
          <a:noFill/>
          <a:ln>
            <a:noFill/>
          </a:ln>
        </p:spPr>
      </p:pic>
      <p:pic>
        <p:nvPicPr>
          <p:cNvPr id="6" name="Εικόνα 5" descr="Αποτέλεσμα εικόνας για community street running and children"/>
          <p:cNvPicPr/>
          <p:nvPr/>
        </p:nvPicPr>
        <p:blipFill>
          <a:blip r:embed="rId4">
            <a:extLst>
              <a:ext uri="{28A0092B-C50C-407E-A947-70E740481C1C}">
                <a14:useLocalDpi xmlns="" xmlns:a14="http://schemas.microsoft.com/office/drawing/2010/main" val="0"/>
              </a:ext>
            </a:extLst>
          </a:blip>
          <a:srcRect/>
          <a:stretch>
            <a:fillRect/>
          </a:stretch>
        </p:blipFill>
        <p:spPr bwMode="auto">
          <a:xfrm>
            <a:off x="251520" y="4725144"/>
            <a:ext cx="3600400" cy="1924357"/>
          </a:xfrm>
          <a:prstGeom prst="rect">
            <a:avLst/>
          </a:prstGeom>
          <a:noFill/>
          <a:ln>
            <a:noFill/>
          </a:ln>
        </p:spPr>
      </p:pic>
      <p:pic>
        <p:nvPicPr>
          <p:cNvPr id="7" name="Εικόνα 6" descr="Αποτέλεσμα εικόνας για community physical activity and children"/>
          <p:cNvPicPr/>
          <p:nvPr/>
        </p:nvPicPr>
        <p:blipFill>
          <a:blip r:embed="rId5">
            <a:extLst>
              <a:ext uri="{28A0092B-C50C-407E-A947-70E740481C1C}">
                <a14:useLocalDpi xmlns="" xmlns:a14="http://schemas.microsoft.com/office/drawing/2010/main" val="0"/>
              </a:ext>
            </a:extLst>
          </a:blip>
          <a:srcRect/>
          <a:stretch>
            <a:fillRect/>
          </a:stretch>
        </p:blipFill>
        <p:spPr bwMode="auto">
          <a:xfrm>
            <a:off x="4644009" y="4725144"/>
            <a:ext cx="3456384" cy="1972398"/>
          </a:xfrm>
          <a:prstGeom prst="rect">
            <a:avLst/>
          </a:prstGeom>
          <a:noFill/>
          <a:ln>
            <a:noFill/>
          </a:ln>
        </p:spPr>
      </p:pic>
    </p:spTree>
    <p:extLst>
      <p:ext uri="{BB962C8B-B14F-4D97-AF65-F5344CB8AC3E}">
        <p14:creationId xmlns="" xmlns:p14="http://schemas.microsoft.com/office/powerpoint/2010/main" val="2407346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95536" y="452437"/>
            <a:ext cx="4752528" cy="922114"/>
          </a:xfrm>
        </p:spPr>
        <p:txBody>
          <a:bodyPr/>
          <a:lstStyle/>
          <a:p>
            <a:pPr algn="ctr"/>
            <a:r>
              <a:rPr lang="el-GR" sz="2800" b="1" dirty="0" smtClean="0">
                <a:solidFill>
                  <a:schemeClr val="tx1"/>
                </a:solidFill>
                <a:latin typeface="+mn-lt"/>
              </a:rPr>
              <a:t>ΦΥΣΙΚΗ ΑΣΚΗΣΗ ΣΤΟ ΠΛΑΙΣΙΟ ΤΗΣ ΟΙΚΟΓΕΝΕΙΑΣ </a:t>
            </a:r>
            <a:br>
              <a:rPr lang="el-GR" sz="2800" b="1" dirty="0" smtClean="0">
                <a:solidFill>
                  <a:schemeClr val="tx1"/>
                </a:solidFill>
                <a:latin typeface="+mn-lt"/>
              </a:rPr>
            </a:br>
            <a:endParaRPr lang="el-GR" sz="2800" b="1" dirty="0">
              <a:solidFill>
                <a:schemeClr val="tx1"/>
              </a:solidFill>
              <a:latin typeface="+mn-lt"/>
            </a:endParaRPr>
          </a:p>
        </p:txBody>
      </p:sp>
      <p:sp>
        <p:nvSpPr>
          <p:cNvPr id="3" name="Θέση περιεχομένου 2"/>
          <p:cNvSpPr>
            <a:spLocks noGrp="1"/>
          </p:cNvSpPr>
          <p:nvPr>
            <p:ph idx="1"/>
          </p:nvPr>
        </p:nvSpPr>
        <p:spPr>
          <a:xfrm>
            <a:off x="5934" y="1700808"/>
            <a:ext cx="8166466" cy="4896544"/>
          </a:xfrm>
        </p:spPr>
        <p:txBody>
          <a:bodyPr>
            <a:normAutofit lnSpcReduction="10000"/>
          </a:bodyPr>
          <a:lstStyle/>
          <a:p>
            <a:pPr>
              <a:buClr>
                <a:schemeClr val="tx1"/>
              </a:buClr>
              <a:buFont typeface="Wingdings" panose="05000000000000000000" pitchFamily="2" charset="2"/>
              <a:buChar char="ü"/>
            </a:pPr>
            <a:r>
              <a:rPr lang="el-GR" sz="2400" dirty="0" smtClean="0"/>
              <a:t>Αποφυγή </a:t>
            </a:r>
            <a:r>
              <a:rPr lang="el-GR" sz="2400" b="1" dirty="0" smtClean="0">
                <a:solidFill>
                  <a:srgbClr val="FF0000"/>
                </a:solidFill>
              </a:rPr>
              <a:t>σπατάλης χρόνου </a:t>
            </a:r>
            <a:r>
              <a:rPr lang="el-GR" sz="2400" dirty="0" smtClean="0"/>
              <a:t>στον υπολογιστή, κινητό, ή τηλεόραση</a:t>
            </a:r>
            <a:r>
              <a:rPr lang="el-GR" sz="2400" dirty="0"/>
              <a:t>,</a:t>
            </a:r>
            <a:r>
              <a:rPr lang="el-GR" sz="2400" dirty="0" smtClean="0"/>
              <a:t> και επιλογή άσκησης με όλη την οικογένεια.</a:t>
            </a:r>
          </a:p>
          <a:p>
            <a:pPr marL="114300" indent="0">
              <a:buClr>
                <a:schemeClr val="tx1"/>
              </a:buClr>
              <a:buNone/>
            </a:pPr>
            <a:endParaRPr lang="el-GR" sz="2400" dirty="0" smtClean="0"/>
          </a:p>
          <a:p>
            <a:pPr>
              <a:buClr>
                <a:schemeClr val="tx1"/>
              </a:buClr>
              <a:buFont typeface="Wingdings" panose="05000000000000000000" pitchFamily="2" charset="2"/>
              <a:buChar char="ü"/>
            </a:pPr>
            <a:r>
              <a:rPr lang="el-GR" sz="2400" dirty="0" smtClean="0"/>
              <a:t>Δραστηριότητες με τους γονείς σας σε </a:t>
            </a:r>
            <a:r>
              <a:rPr lang="el-GR" sz="2400" b="1" dirty="0" smtClean="0">
                <a:solidFill>
                  <a:srgbClr val="00B050"/>
                </a:solidFill>
              </a:rPr>
              <a:t>εξωτερικούς χώρους  </a:t>
            </a:r>
            <a:r>
              <a:rPr lang="el-GR" sz="2400" dirty="0" smtClean="0"/>
              <a:t>και τον κατάλληλο εξοπλισμό (κράνος, επιγονατίδες για ποδήλατο, κα.) </a:t>
            </a:r>
          </a:p>
          <a:p>
            <a:pPr marL="114300" indent="0">
              <a:buClr>
                <a:schemeClr val="tx1"/>
              </a:buClr>
              <a:buNone/>
            </a:pPr>
            <a:endParaRPr lang="el-GR" sz="2400" dirty="0"/>
          </a:p>
          <a:p>
            <a:pPr>
              <a:buClr>
                <a:schemeClr val="tx1"/>
              </a:buClr>
              <a:buFont typeface="Wingdings" panose="05000000000000000000" pitchFamily="2" charset="2"/>
              <a:buChar char="ü"/>
            </a:pPr>
            <a:r>
              <a:rPr lang="el-GR" sz="2400" dirty="0" smtClean="0"/>
              <a:t>Συμμετοχή σε αθλητικές δραστηριότητες με </a:t>
            </a:r>
            <a:r>
              <a:rPr lang="el-GR" sz="2400" b="1" dirty="0" smtClean="0">
                <a:solidFill>
                  <a:srgbClr val="0070C0"/>
                </a:solidFill>
              </a:rPr>
              <a:t>φίλους και γείτονες.</a:t>
            </a:r>
          </a:p>
          <a:p>
            <a:pPr marL="114300" indent="0">
              <a:buClr>
                <a:schemeClr val="tx1"/>
              </a:buClr>
              <a:buNone/>
            </a:pPr>
            <a:endParaRPr lang="el-GR" sz="2400" dirty="0" smtClean="0"/>
          </a:p>
          <a:p>
            <a:pPr lvl="0">
              <a:buClr>
                <a:srgbClr val="2F2B20"/>
              </a:buClr>
              <a:buFont typeface="Wingdings" panose="05000000000000000000" pitchFamily="2" charset="2"/>
              <a:buChar char="ü"/>
            </a:pPr>
            <a:r>
              <a:rPr lang="el-GR" sz="2400" dirty="0" smtClean="0"/>
              <a:t>Συμμετοχή </a:t>
            </a:r>
            <a:r>
              <a:rPr lang="el-GR" sz="2400" dirty="0"/>
              <a:t>στις </a:t>
            </a:r>
            <a:r>
              <a:rPr lang="el-GR" sz="2400" b="1" dirty="0">
                <a:solidFill>
                  <a:srgbClr val="A20000"/>
                </a:solidFill>
              </a:rPr>
              <a:t>δουλειές του σπιτιού </a:t>
            </a:r>
            <a:r>
              <a:rPr lang="el-GR" sz="2400" dirty="0"/>
              <a:t>ή</a:t>
            </a:r>
            <a:r>
              <a:rPr lang="el-GR" sz="2400" dirty="0" smtClean="0"/>
              <a:t> </a:t>
            </a:r>
            <a:r>
              <a:rPr lang="el-GR" sz="2400" dirty="0"/>
              <a:t>στη βόλτα του </a:t>
            </a:r>
            <a:r>
              <a:rPr lang="el-GR" sz="2400" dirty="0" smtClean="0"/>
              <a:t>κατοικίδιου της οικογένειας.</a:t>
            </a:r>
            <a:r>
              <a:rPr lang="el-GR" sz="2400" dirty="0" smtClean="0">
                <a:solidFill>
                  <a:srgbClr val="2F2B20"/>
                </a:solidFill>
              </a:rPr>
              <a:t> </a:t>
            </a:r>
            <a:endParaRPr lang="en-US" sz="2400" dirty="0">
              <a:solidFill>
                <a:srgbClr val="2F2B20"/>
              </a:solidFill>
            </a:endParaRPr>
          </a:p>
          <a:p>
            <a:pPr>
              <a:buClr>
                <a:schemeClr val="tx1"/>
              </a:buClr>
              <a:buFont typeface="Wingdings" panose="05000000000000000000" pitchFamily="2" charset="2"/>
              <a:buChar char="ü"/>
            </a:pPr>
            <a:endParaRPr lang="el-GR" sz="1600" dirty="0" smtClean="0"/>
          </a:p>
          <a:p>
            <a:pPr>
              <a:lnSpc>
                <a:spcPct val="150000"/>
              </a:lnSpc>
              <a:buClr>
                <a:schemeClr val="tx1"/>
              </a:buClr>
              <a:buFont typeface="Wingdings" panose="05000000000000000000" pitchFamily="2" charset="2"/>
              <a:buChar char="ü"/>
            </a:pPr>
            <a:endParaRPr lang="el-GR" sz="1600" dirty="0" smtClean="0"/>
          </a:p>
          <a:p>
            <a:pPr marL="114300" indent="0">
              <a:lnSpc>
                <a:spcPct val="150000"/>
              </a:lnSpc>
              <a:buClr>
                <a:schemeClr val="tx1"/>
              </a:buClr>
              <a:buNone/>
            </a:pPr>
            <a:endParaRPr lang="el-GR" sz="1600" dirty="0"/>
          </a:p>
          <a:p>
            <a:pPr marL="114300" indent="0">
              <a:buClr>
                <a:schemeClr val="tx1"/>
              </a:buClr>
              <a:buNone/>
            </a:pPr>
            <a:endParaRPr lang="el-GR" sz="1800" b="1" dirty="0"/>
          </a:p>
        </p:txBody>
      </p:sp>
      <p:pic>
        <p:nvPicPr>
          <p:cNvPr id="6" name="Εικόνα 5" descr="C:\Users\e.papachristou\AppData\Local\Microsoft\Windows\Temporary Internet Files\Content.IE5\F2XP6RDS\imagex300x200[1].jpg"/>
          <p:cNvPicPr/>
          <p:nvPr/>
        </p:nvPicPr>
        <p:blipFill>
          <a:blip r:embed="rId2">
            <a:extLst>
              <a:ext uri="{28A0092B-C50C-407E-A947-70E740481C1C}">
                <a14:useLocalDpi xmlns="" xmlns:a14="http://schemas.microsoft.com/office/drawing/2010/main" val="0"/>
              </a:ext>
            </a:extLst>
          </a:blip>
          <a:srcRect/>
          <a:stretch>
            <a:fillRect/>
          </a:stretch>
        </p:blipFill>
        <p:spPr bwMode="auto">
          <a:xfrm>
            <a:off x="5679009" y="260648"/>
            <a:ext cx="2143140" cy="1246875"/>
          </a:xfrm>
          <a:prstGeom prst="rect">
            <a:avLst/>
          </a:prstGeom>
          <a:noFill/>
          <a:ln>
            <a:noFill/>
          </a:ln>
        </p:spPr>
      </p:pic>
    </p:spTree>
    <p:extLst>
      <p:ext uri="{BB962C8B-B14F-4D97-AF65-F5344CB8AC3E}">
        <p14:creationId xmlns="" xmlns:p14="http://schemas.microsoft.com/office/powerpoint/2010/main" val="30652788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67544" y="268803"/>
            <a:ext cx="4824536" cy="922114"/>
          </a:xfrm>
        </p:spPr>
        <p:txBody>
          <a:bodyPr/>
          <a:lstStyle/>
          <a:p>
            <a:pPr algn="ctr"/>
            <a:r>
              <a:rPr lang="el-GR" sz="2800" b="1" dirty="0" smtClean="0">
                <a:solidFill>
                  <a:schemeClr val="tx1"/>
                </a:solidFill>
                <a:latin typeface="+mn-lt"/>
              </a:rPr>
              <a:t>ΦΥΣΙΚΗ ΑΣΚΗΣΗ ΣΤΟ ΠΛΑΙΣΙΟ ΤΗΣ ΚΟΙΝΟΤΗΤΑΣ </a:t>
            </a:r>
            <a:endParaRPr lang="el-GR" sz="2800" b="1" dirty="0">
              <a:solidFill>
                <a:schemeClr val="tx1"/>
              </a:solidFill>
              <a:latin typeface="+mn-lt"/>
            </a:endParaRPr>
          </a:p>
        </p:txBody>
      </p:sp>
      <p:sp>
        <p:nvSpPr>
          <p:cNvPr id="3" name="Θέση περιεχομένου 2"/>
          <p:cNvSpPr>
            <a:spLocks noGrp="1"/>
          </p:cNvSpPr>
          <p:nvPr>
            <p:ph idx="1"/>
          </p:nvPr>
        </p:nvSpPr>
        <p:spPr>
          <a:xfrm>
            <a:off x="179512" y="1916832"/>
            <a:ext cx="7973313" cy="4678412"/>
          </a:xfrm>
        </p:spPr>
        <p:txBody>
          <a:bodyPr>
            <a:normAutofit/>
          </a:bodyPr>
          <a:lstStyle/>
          <a:p>
            <a:pPr>
              <a:buClr>
                <a:srgbClr val="0070C0"/>
              </a:buClr>
              <a:buNone/>
            </a:pPr>
            <a:endParaRPr lang="el-GR" sz="1600" dirty="0" smtClean="0"/>
          </a:p>
          <a:p>
            <a:pPr>
              <a:buClr>
                <a:schemeClr val="tx1"/>
              </a:buClr>
              <a:buFont typeface="Wingdings" pitchFamily="2" charset="2"/>
              <a:buChar char="ü"/>
            </a:pPr>
            <a:r>
              <a:rPr lang="el-GR" sz="2400" dirty="0" smtClean="0"/>
              <a:t>Χρήση των κατάλληλων ποδηλατοδρόμων και πεζοδρόμων (όταν αυτό είναι εφικτό) για </a:t>
            </a:r>
            <a:r>
              <a:rPr lang="el-GR" sz="2400" b="1" dirty="0" smtClean="0">
                <a:solidFill>
                  <a:srgbClr val="A20000"/>
                </a:solidFill>
              </a:rPr>
              <a:t>ευχάριστη άσκηση</a:t>
            </a:r>
            <a:r>
              <a:rPr lang="en-US" sz="2400" b="1" dirty="0" smtClean="0">
                <a:solidFill>
                  <a:srgbClr val="A20000"/>
                </a:solidFill>
              </a:rPr>
              <a:t>.</a:t>
            </a:r>
            <a:endParaRPr lang="el-GR" sz="2400" b="1" dirty="0" smtClean="0">
              <a:solidFill>
                <a:srgbClr val="A20000"/>
              </a:solidFill>
            </a:endParaRPr>
          </a:p>
          <a:p>
            <a:pPr>
              <a:buClr>
                <a:schemeClr val="tx1"/>
              </a:buClr>
              <a:buFont typeface="Wingdings" pitchFamily="2" charset="2"/>
              <a:buChar char="ü"/>
            </a:pPr>
            <a:r>
              <a:rPr lang="el-GR" sz="2400" dirty="0" smtClean="0"/>
              <a:t>Περίπατοι με την οικογένεια ή τους φίλους στο </a:t>
            </a:r>
            <a:r>
              <a:rPr lang="el-GR" sz="2400" b="1" dirty="0" smtClean="0">
                <a:solidFill>
                  <a:srgbClr val="00B050"/>
                </a:solidFill>
              </a:rPr>
              <a:t>πάρκο</a:t>
            </a:r>
            <a:r>
              <a:rPr lang="el-GR" sz="2400" dirty="0" smtClean="0"/>
              <a:t> της γειτονιάς</a:t>
            </a:r>
            <a:r>
              <a:rPr lang="en-US" sz="2400" dirty="0" smtClean="0"/>
              <a:t>.</a:t>
            </a:r>
            <a:endParaRPr lang="el-GR" sz="2400" dirty="0" smtClean="0"/>
          </a:p>
          <a:p>
            <a:pPr>
              <a:buClr>
                <a:schemeClr val="tx1"/>
              </a:buClr>
              <a:buFont typeface="Wingdings" pitchFamily="2" charset="2"/>
              <a:buChar char="ü"/>
            </a:pPr>
            <a:r>
              <a:rPr lang="el-GR" sz="2400" dirty="0" smtClean="0"/>
              <a:t>Άσκηση σε κοντινές </a:t>
            </a:r>
            <a:r>
              <a:rPr lang="el-GR" sz="2400" b="1" dirty="0" smtClean="0">
                <a:solidFill>
                  <a:srgbClr val="0070C0"/>
                </a:solidFill>
              </a:rPr>
              <a:t>αθλητικές εγκαταστάσεις  </a:t>
            </a:r>
            <a:r>
              <a:rPr lang="el-GR" sz="2400" dirty="0" smtClean="0"/>
              <a:t>(γήπεδα, κ.α.)</a:t>
            </a:r>
            <a:r>
              <a:rPr lang="en-US" sz="2400" dirty="0" smtClean="0"/>
              <a:t>.</a:t>
            </a:r>
            <a:endParaRPr lang="el-GR" sz="2400" dirty="0" smtClean="0"/>
          </a:p>
          <a:p>
            <a:pPr lvl="0">
              <a:buClr>
                <a:srgbClr val="2F2B20"/>
              </a:buClr>
              <a:buFont typeface="Wingdings" pitchFamily="2" charset="2"/>
              <a:buChar char="ü"/>
            </a:pPr>
            <a:r>
              <a:rPr lang="el-GR" sz="2400" dirty="0" smtClean="0">
                <a:solidFill>
                  <a:srgbClr val="2F2B20"/>
                </a:solidFill>
                <a:cs typeface="Arial" pitchFamily="34" charset="0"/>
              </a:rPr>
              <a:t>Γνωριμία με </a:t>
            </a:r>
            <a:r>
              <a:rPr lang="el-GR" sz="2400" dirty="0">
                <a:solidFill>
                  <a:srgbClr val="2F2B20"/>
                </a:solidFill>
                <a:cs typeface="Arial" pitchFamily="34" charset="0"/>
              </a:rPr>
              <a:t>τους </a:t>
            </a:r>
            <a:r>
              <a:rPr lang="el-GR" sz="2400" b="1" dirty="0">
                <a:solidFill>
                  <a:srgbClr val="FF6600"/>
                </a:solidFill>
                <a:cs typeface="Arial" pitchFamily="34" charset="0"/>
              </a:rPr>
              <a:t>αθλητικούς συλλόγους </a:t>
            </a:r>
            <a:r>
              <a:rPr lang="el-GR" sz="2400" dirty="0">
                <a:solidFill>
                  <a:srgbClr val="2F2B20"/>
                </a:solidFill>
                <a:cs typeface="Arial" pitchFamily="34" charset="0"/>
              </a:rPr>
              <a:t>της </a:t>
            </a:r>
            <a:r>
              <a:rPr lang="el-GR" sz="2400" dirty="0" smtClean="0">
                <a:solidFill>
                  <a:srgbClr val="2F2B20"/>
                </a:solidFill>
                <a:cs typeface="Arial" pitchFamily="34" charset="0"/>
              </a:rPr>
              <a:t>περιοχής. Ενημέρωση </a:t>
            </a:r>
            <a:r>
              <a:rPr lang="el-GR" sz="2400" dirty="0">
                <a:solidFill>
                  <a:srgbClr val="2F2B20"/>
                </a:solidFill>
                <a:cs typeface="Arial" pitchFamily="34" charset="0"/>
              </a:rPr>
              <a:t>για τις επιλογές άσκησης (πχ. ποδόσφαιρο, μπάσκετ, τένις, κα.)</a:t>
            </a:r>
            <a:endParaRPr lang="el-GR" sz="2400" dirty="0">
              <a:solidFill>
                <a:srgbClr val="2F2B20"/>
              </a:solidFill>
            </a:endParaRPr>
          </a:p>
          <a:p>
            <a:pPr marL="114300" indent="0">
              <a:buClr>
                <a:schemeClr val="tx1"/>
              </a:buClr>
              <a:buNone/>
            </a:pPr>
            <a:endParaRPr lang="el-GR" sz="2400" dirty="0" smtClean="0"/>
          </a:p>
          <a:p>
            <a:pPr marL="114300" indent="0">
              <a:lnSpc>
                <a:spcPct val="150000"/>
              </a:lnSpc>
              <a:buClr>
                <a:schemeClr val="tx1"/>
              </a:buClr>
              <a:buNone/>
            </a:pPr>
            <a:endParaRPr lang="el-GR" sz="1600" dirty="0" smtClean="0"/>
          </a:p>
          <a:p>
            <a:pPr marL="114300" indent="0">
              <a:lnSpc>
                <a:spcPct val="150000"/>
              </a:lnSpc>
              <a:buClr>
                <a:schemeClr val="tx1"/>
              </a:buClr>
              <a:buNone/>
            </a:pPr>
            <a:endParaRPr lang="el-GR" sz="1600" dirty="0" smtClean="0"/>
          </a:p>
          <a:p>
            <a:pPr>
              <a:lnSpc>
                <a:spcPct val="150000"/>
              </a:lnSpc>
              <a:buClr>
                <a:schemeClr val="tx1"/>
              </a:buClr>
              <a:buFont typeface="Wingdings" panose="05000000000000000000" pitchFamily="2" charset="2"/>
              <a:buChar char="ü"/>
            </a:pPr>
            <a:endParaRPr lang="en-US" sz="1600" dirty="0" smtClean="0"/>
          </a:p>
          <a:p>
            <a:pPr>
              <a:lnSpc>
                <a:spcPct val="150000"/>
              </a:lnSpc>
              <a:buClr>
                <a:schemeClr val="tx1"/>
              </a:buClr>
              <a:buFont typeface="Wingdings" panose="05000000000000000000" pitchFamily="2" charset="2"/>
              <a:buChar char="ü"/>
            </a:pPr>
            <a:endParaRPr lang="el-GR" sz="1600" dirty="0" smtClean="0"/>
          </a:p>
          <a:p>
            <a:pPr>
              <a:lnSpc>
                <a:spcPct val="150000"/>
              </a:lnSpc>
              <a:buClr>
                <a:schemeClr val="tx1"/>
              </a:buClr>
              <a:buFont typeface="Wingdings" panose="05000000000000000000" pitchFamily="2" charset="2"/>
              <a:buChar char="ü"/>
            </a:pPr>
            <a:endParaRPr lang="el-GR" sz="1600" dirty="0" smtClean="0"/>
          </a:p>
          <a:p>
            <a:pPr marL="114300" indent="0">
              <a:lnSpc>
                <a:spcPct val="150000"/>
              </a:lnSpc>
              <a:buClr>
                <a:schemeClr val="tx1"/>
              </a:buClr>
              <a:buNone/>
            </a:pPr>
            <a:endParaRPr lang="el-GR" sz="1600" dirty="0"/>
          </a:p>
          <a:p>
            <a:pPr marL="114300" indent="0">
              <a:buClr>
                <a:schemeClr val="tx1"/>
              </a:buClr>
              <a:buNone/>
            </a:pPr>
            <a:endParaRPr lang="el-GR" sz="1800" b="1" dirty="0"/>
          </a:p>
        </p:txBody>
      </p:sp>
      <p:pic>
        <p:nvPicPr>
          <p:cNvPr id="5" name="Εικόνα 4" descr="C:\Users\e.papachristou\AppData\Local\Microsoft\Windows\Temporary Internet Files\Content.IE5\HBJ7AUED\8468616278_6e54e58770_b[1].jpg"/>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148064" y="188640"/>
            <a:ext cx="2520280" cy="1370260"/>
          </a:xfrm>
          <a:prstGeom prst="rect">
            <a:avLst/>
          </a:prstGeom>
          <a:noFill/>
          <a:ln>
            <a:noFill/>
          </a:ln>
        </p:spPr>
      </p:pic>
    </p:spTree>
    <p:extLst>
      <p:ext uri="{BB962C8B-B14F-4D97-AF65-F5344CB8AC3E}">
        <p14:creationId xmlns="" xmlns:p14="http://schemas.microsoft.com/office/powerpoint/2010/main" val="3065278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Τίτλος 1"/>
          <p:cNvSpPr>
            <a:spLocks noGrp="1" noChangeArrowheads="1"/>
          </p:cNvSpPr>
          <p:nvPr>
            <p:ph type="title"/>
          </p:nvPr>
        </p:nvSpPr>
        <p:spPr>
          <a:xfrm>
            <a:off x="457376" y="58560"/>
            <a:ext cx="7467600" cy="941388"/>
          </a:xfrm>
        </p:spPr>
        <p:txBody>
          <a:bodyPr/>
          <a:lstStyle/>
          <a:p>
            <a:pPr eaLnBrk="1" hangingPunct="1"/>
            <a:r>
              <a:rPr lang="el-GR" sz="2800" dirty="0" smtClean="0">
                <a:solidFill>
                  <a:srgbClr val="9E0000"/>
                </a:solidFill>
                <a:latin typeface="Calibri" pitchFamily="34" charset="0"/>
                <a:ea typeface="Calibri" pitchFamily="34" charset="0"/>
                <a:cs typeface="Calibri" pitchFamily="34" charset="0"/>
              </a:rPr>
              <a:t>Ο 10λογος της διατροφής</a:t>
            </a:r>
          </a:p>
        </p:txBody>
      </p:sp>
      <p:sp>
        <p:nvSpPr>
          <p:cNvPr id="3" name="Θέση περιεχομένου 2"/>
          <p:cNvSpPr>
            <a:spLocks noGrp="1"/>
          </p:cNvSpPr>
          <p:nvPr>
            <p:ph idx="1"/>
          </p:nvPr>
        </p:nvSpPr>
        <p:spPr>
          <a:xfrm>
            <a:off x="444574" y="999948"/>
            <a:ext cx="7467600" cy="2664296"/>
          </a:xfrm>
        </p:spPr>
        <p:txBody>
          <a:bodyPr numCol="2">
            <a:noAutofit/>
          </a:bodyPr>
          <a:lstStyle/>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Απόλαυση</a:t>
            </a:r>
          </a:p>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Πρωινό</a:t>
            </a:r>
            <a:r>
              <a:rPr lang="el-GR" sz="2400" dirty="0">
                <a:solidFill>
                  <a:schemeClr val="tx2"/>
                </a:solidFill>
                <a:latin typeface="Calibri" pitchFamily="34" charset="0"/>
                <a:cs typeface="Calibri" pitchFamily="34" charset="0"/>
              </a:rPr>
              <a:t> πλήρες καθημερινά</a:t>
            </a:r>
            <a:endParaRPr lang="el-GR" sz="2400" b="1"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Ποικιλία </a:t>
            </a:r>
            <a:r>
              <a:rPr lang="el-GR" sz="2400" dirty="0">
                <a:solidFill>
                  <a:schemeClr val="tx2"/>
                </a:solidFill>
                <a:latin typeface="Calibri" pitchFamily="34" charset="0"/>
                <a:cs typeface="Calibri" pitchFamily="34" charset="0"/>
              </a:rPr>
              <a:t>τροφών</a:t>
            </a:r>
            <a:endParaRPr lang="el-GR" sz="2400" b="1"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Υδατάνθρακες</a:t>
            </a:r>
          </a:p>
          <a:p>
            <a:pPr marL="582930" indent="-514350" eaLnBrk="1" fontAlgn="auto" hangingPunct="1">
              <a:spcAft>
                <a:spcPts val="0"/>
              </a:spcAft>
              <a:buClr>
                <a:srgbClr val="FFC000"/>
              </a:buClr>
              <a:buFont typeface="+mj-lt"/>
              <a:buAutoNum type="arabicPeriod"/>
              <a:defRPr/>
            </a:pPr>
            <a:r>
              <a:rPr lang="el-GR" sz="2400" b="1" dirty="0" smtClean="0">
                <a:solidFill>
                  <a:schemeClr val="tx2"/>
                </a:solidFill>
                <a:latin typeface="Calibri" pitchFamily="34" charset="0"/>
                <a:cs typeface="Calibri" pitchFamily="34" charset="0"/>
              </a:rPr>
              <a:t>Φρούτα-λαχανικά</a:t>
            </a:r>
            <a:endParaRPr lang="el-GR" sz="2400" b="1"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endParaRPr lang="el-GR" sz="2400" b="1"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smtClean="0">
                <a:solidFill>
                  <a:schemeClr val="tx2"/>
                </a:solidFill>
                <a:latin typeface="Calibri" pitchFamily="34" charset="0"/>
                <a:cs typeface="Calibri" pitchFamily="34" charset="0"/>
              </a:rPr>
              <a:t>Λίπη</a:t>
            </a:r>
            <a:endParaRPr lang="el-GR" sz="2400" b="1"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Σνακ</a:t>
            </a:r>
          </a:p>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Δίψα &amp; ενυδάτωση</a:t>
            </a:r>
          </a:p>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Οδοντική υγεία</a:t>
            </a:r>
          </a:p>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Κίνηση!</a:t>
            </a:r>
          </a:p>
          <a:p>
            <a:pPr marL="582930" indent="-514350" eaLnBrk="1" fontAlgn="auto" hangingPunct="1">
              <a:spcAft>
                <a:spcPts val="0"/>
              </a:spcAft>
              <a:buClr>
                <a:srgbClr val="FFC000"/>
              </a:buClr>
              <a:buFont typeface="+mj-lt"/>
              <a:buAutoNum type="arabicPeriod"/>
              <a:defRPr/>
            </a:pPr>
            <a:r>
              <a:rPr lang="el-GR" sz="2400" b="1" dirty="0" smtClean="0">
                <a:solidFill>
                  <a:schemeClr val="tx2"/>
                </a:solidFill>
                <a:latin typeface="Calibri" pitchFamily="34" charset="0"/>
                <a:cs typeface="Calibri" pitchFamily="34" charset="0"/>
              </a:rPr>
              <a:t>+ </a:t>
            </a:r>
            <a:r>
              <a:rPr lang="el-GR" sz="2400" b="1" dirty="0">
                <a:solidFill>
                  <a:schemeClr val="tx2"/>
                </a:solidFill>
                <a:latin typeface="Calibri" pitchFamily="34" charset="0"/>
                <a:cs typeface="Calibri" pitchFamily="34" charset="0"/>
              </a:rPr>
              <a:t>Ύπνος!!!</a:t>
            </a:r>
            <a:endParaRPr lang="el-GR" sz="2400" dirty="0">
              <a:solidFill>
                <a:schemeClr val="tx2"/>
              </a:solidFill>
              <a:latin typeface="Calibri" pitchFamily="34" charset="0"/>
              <a:cs typeface="Calibri" pitchFamily="34" charset="0"/>
            </a:endParaRPr>
          </a:p>
        </p:txBody>
      </p:sp>
      <p:sp>
        <p:nvSpPr>
          <p:cNvPr id="2" name="Ορθογώνιο 1"/>
          <p:cNvSpPr/>
          <p:nvPr/>
        </p:nvSpPr>
        <p:spPr>
          <a:xfrm>
            <a:off x="457376" y="4221088"/>
            <a:ext cx="7467600" cy="2382191"/>
          </a:xfrm>
          <a:prstGeom prst="rect">
            <a:avLst/>
          </a:prstGeom>
        </p:spPr>
        <p:txBody>
          <a:bodyPr wrap="square">
            <a:spAutoFit/>
          </a:bodyPr>
          <a:lstStyle/>
          <a:p>
            <a:pPr lvl="0">
              <a:lnSpc>
                <a:spcPct val="80000"/>
              </a:lnSpc>
              <a:spcBef>
                <a:spcPct val="20000"/>
              </a:spcBef>
              <a:buClr>
                <a:srgbClr val="FFC000"/>
              </a:buClr>
            </a:pPr>
            <a:r>
              <a:rPr lang="el-GR" sz="2400" b="1" dirty="0" smtClean="0">
                <a:solidFill>
                  <a:srgbClr val="7030A0"/>
                </a:solidFill>
                <a:latin typeface="Calibri" pitchFamily="34" charset="0"/>
                <a:ea typeface="Calibri" pitchFamily="34" charset="0"/>
                <a:cs typeface="Calibri" pitchFamily="34" charset="0"/>
              </a:rPr>
              <a:t>Δίψα και ενυδάτωση</a:t>
            </a:r>
          </a:p>
          <a:p>
            <a:pPr lvl="0">
              <a:lnSpc>
                <a:spcPct val="80000"/>
              </a:lnSpc>
              <a:spcBef>
                <a:spcPct val="20000"/>
              </a:spcBef>
              <a:buClr>
                <a:srgbClr val="FFC000"/>
              </a:buClr>
            </a:pPr>
            <a:endParaRPr lang="el-GR" sz="2400" b="1" dirty="0" smtClean="0">
              <a:solidFill>
                <a:srgbClr val="675E47"/>
              </a:solidFill>
              <a:latin typeface="Calibri" pitchFamily="34" charset="0"/>
              <a:ea typeface="Calibri" pitchFamily="34" charset="0"/>
              <a:cs typeface="Calibri" pitchFamily="34" charset="0"/>
            </a:endParaRPr>
          </a:p>
          <a:p>
            <a:pPr marL="342900" lvl="0" indent="-342900">
              <a:lnSpc>
                <a:spcPct val="80000"/>
              </a:lnSpc>
              <a:spcBef>
                <a:spcPct val="20000"/>
              </a:spcBef>
              <a:buClr>
                <a:srgbClr val="FFC000"/>
              </a:buClr>
              <a:buFont typeface="Wingdings" pitchFamily="2" charset="2"/>
              <a:buChar char="ü"/>
            </a:pPr>
            <a:r>
              <a:rPr lang="el-GR" sz="2400" dirty="0" smtClean="0">
                <a:solidFill>
                  <a:srgbClr val="675E47"/>
                </a:solidFill>
                <a:latin typeface="Calibri" pitchFamily="34" charset="0"/>
                <a:ea typeface="Calibri" pitchFamily="34" charset="0"/>
                <a:cs typeface="Calibri" pitchFamily="34" charset="0"/>
              </a:rPr>
              <a:t>10-12 </a:t>
            </a:r>
            <a:r>
              <a:rPr lang="el-GR" sz="2400" dirty="0">
                <a:solidFill>
                  <a:srgbClr val="675E47"/>
                </a:solidFill>
                <a:latin typeface="Calibri" pitchFamily="34" charset="0"/>
                <a:ea typeface="Calibri" pitchFamily="34" charset="0"/>
                <a:cs typeface="Calibri" pitchFamily="34" charset="0"/>
              </a:rPr>
              <a:t>ποτήρια υγρών </a:t>
            </a:r>
            <a:r>
              <a:rPr lang="el-GR" sz="2400" dirty="0">
                <a:solidFill>
                  <a:srgbClr val="675E47"/>
                </a:solidFill>
                <a:latin typeface="Calibri" pitchFamily="34" charset="0"/>
                <a:ea typeface="Calibri" pitchFamily="34" charset="0"/>
                <a:cs typeface="Calibri" pitchFamily="34" charset="0"/>
                <a:sym typeface="Wingdings" pitchFamily="2" charset="2"/>
              </a:rPr>
              <a:t> 8-10 νερού</a:t>
            </a:r>
            <a:endParaRPr lang="el-GR" sz="2400" dirty="0">
              <a:solidFill>
                <a:srgbClr val="675E47"/>
              </a:solidFill>
              <a:latin typeface="Calibri" pitchFamily="34" charset="0"/>
              <a:ea typeface="Calibri" pitchFamily="34" charset="0"/>
              <a:cs typeface="Calibri" pitchFamily="34" charset="0"/>
            </a:endParaRPr>
          </a:p>
          <a:p>
            <a:pPr marL="342900" lvl="0" indent="-342900">
              <a:lnSpc>
                <a:spcPct val="80000"/>
              </a:lnSpc>
              <a:spcBef>
                <a:spcPct val="20000"/>
              </a:spcBef>
              <a:buClr>
                <a:srgbClr val="FFC000"/>
              </a:buClr>
              <a:buFont typeface="Wingdings" pitchFamily="2" charset="2"/>
              <a:buChar char="ü"/>
            </a:pPr>
            <a:r>
              <a:rPr lang="el-GR" sz="2400" dirty="0">
                <a:solidFill>
                  <a:srgbClr val="675E47"/>
                </a:solidFill>
                <a:latin typeface="Calibri" pitchFamily="34" charset="0"/>
                <a:ea typeface="Calibri" pitchFamily="34" charset="0"/>
                <a:cs typeface="Calibri" pitchFamily="34" charset="0"/>
                <a:sym typeface="Wingdings" pitchFamily="2" charset="2"/>
              </a:rPr>
              <a:t>Μετά την άσκηση,  το γάλα χαμηλών λιπαρών μπορεί να βοηθήσει  στην απώλεια υγρών λόγω του ιδρώτα (κυρίως σε έντονη ζέστη) και να βελτιώσει την κατάσταση των μυών. </a:t>
            </a:r>
            <a:endParaRPr lang="el-GR" sz="2400" dirty="0">
              <a:solidFill>
                <a:srgbClr val="675E47"/>
              </a:solidFill>
              <a:latin typeface="Calibri" pitchFamily="34" charset="0"/>
              <a:ea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Τίτλος 1"/>
          <p:cNvSpPr>
            <a:spLocks noGrp="1" noChangeArrowheads="1"/>
          </p:cNvSpPr>
          <p:nvPr>
            <p:ph type="title"/>
          </p:nvPr>
        </p:nvSpPr>
        <p:spPr>
          <a:xfrm>
            <a:off x="457200" y="222880"/>
            <a:ext cx="7620000" cy="1143000"/>
          </a:xfrm>
        </p:spPr>
        <p:txBody>
          <a:bodyPr/>
          <a:lstStyle/>
          <a:p>
            <a:pPr eaLnBrk="1" hangingPunct="1"/>
            <a:r>
              <a:rPr lang="el-GR" sz="2800" dirty="0" smtClean="0">
                <a:solidFill>
                  <a:srgbClr val="9E0000"/>
                </a:solidFill>
                <a:latin typeface="Calibri" pitchFamily="34" charset="0"/>
                <a:ea typeface="Calibri" pitchFamily="34" charset="0"/>
                <a:cs typeface="Calibri" pitchFamily="34" charset="0"/>
              </a:rPr>
              <a:t>Πριν και μετά την σωματική δραστηριότητα</a:t>
            </a:r>
          </a:p>
        </p:txBody>
      </p:sp>
      <p:sp>
        <p:nvSpPr>
          <p:cNvPr id="7171" name="Θέση κειμένου 3"/>
          <p:cNvSpPr>
            <a:spLocks noGrp="1" noChangeArrowheads="1"/>
          </p:cNvSpPr>
          <p:nvPr>
            <p:ph type="body" idx="1"/>
          </p:nvPr>
        </p:nvSpPr>
        <p:spPr>
          <a:xfrm>
            <a:off x="0" y="1255326"/>
            <a:ext cx="4040187" cy="406400"/>
          </a:xfrm>
        </p:spPr>
        <p:txBody>
          <a:bodyPr/>
          <a:lstStyle/>
          <a:p>
            <a:pPr eaLnBrk="1" hangingPunct="1"/>
            <a:r>
              <a:rPr lang="el-GR" sz="2600" b="0" u="sng" dirty="0" smtClean="0">
                <a:solidFill>
                  <a:schemeClr val="accent1"/>
                </a:solidFill>
                <a:latin typeface="Calibri" pitchFamily="34" charset="0"/>
                <a:ea typeface="Calibri" pitchFamily="34" charset="0"/>
                <a:cs typeface="Calibri" pitchFamily="34" charset="0"/>
              </a:rPr>
              <a:t>προετοιμασία</a:t>
            </a:r>
          </a:p>
        </p:txBody>
      </p:sp>
      <p:sp>
        <p:nvSpPr>
          <p:cNvPr id="7172" name="Θέση περιεχομένου 4"/>
          <p:cNvSpPr>
            <a:spLocks noGrp="1"/>
          </p:cNvSpPr>
          <p:nvPr>
            <p:ph sz="half" idx="2"/>
          </p:nvPr>
        </p:nvSpPr>
        <p:spPr>
          <a:xfrm>
            <a:off x="250825" y="1916832"/>
            <a:ext cx="3673103" cy="4752528"/>
          </a:xfrm>
        </p:spPr>
        <p:txBody>
          <a:bodyPr>
            <a:normAutofit/>
          </a:bodyPr>
          <a:lstStyle/>
          <a:p>
            <a:pPr eaLnBrk="1" hangingPunct="1">
              <a:lnSpc>
                <a:spcPct val="90000"/>
              </a:lnSpc>
              <a:buClr>
                <a:srgbClr val="F2B800"/>
              </a:buClr>
              <a:buFont typeface="Wingdings" pitchFamily="2" charset="2"/>
              <a:buChar char="Ø"/>
            </a:pPr>
            <a:r>
              <a:rPr lang="el-GR" dirty="0" smtClean="0">
                <a:solidFill>
                  <a:schemeClr val="tx2"/>
                </a:solidFill>
                <a:ea typeface="Calibri" pitchFamily="34" charset="0"/>
                <a:cs typeface="Calibri" pitchFamily="34" charset="0"/>
              </a:rPr>
              <a:t>Ξεκίνησε καλά ενυδατωμένος/η</a:t>
            </a:r>
          </a:p>
          <a:p>
            <a:pPr eaLnBrk="1" hangingPunct="1">
              <a:lnSpc>
                <a:spcPct val="90000"/>
              </a:lnSpc>
              <a:buClr>
                <a:srgbClr val="F2B800"/>
              </a:buClr>
              <a:buFont typeface="Wingdings" pitchFamily="2" charset="2"/>
              <a:buChar char="Ø"/>
            </a:pPr>
            <a:r>
              <a:rPr lang="el-GR" dirty="0" smtClean="0">
                <a:solidFill>
                  <a:schemeClr val="tx2"/>
                </a:solidFill>
                <a:ea typeface="Calibri" pitchFamily="34" charset="0"/>
                <a:cs typeface="Calibri" pitchFamily="34" charset="0"/>
              </a:rPr>
              <a:t>Η καλή ημέρα φαίνεται από το πρωί: προσπάθησε να εντάξεις </a:t>
            </a:r>
            <a:r>
              <a:rPr lang="el-GR" b="1" i="1" u="sng" dirty="0" smtClean="0">
                <a:solidFill>
                  <a:schemeClr val="tx2"/>
                </a:solidFill>
                <a:ea typeface="Calibri" pitchFamily="34" charset="0"/>
                <a:cs typeface="Calibri" pitchFamily="34" charset="0"/>
              </a:rPr>
              <a:t>πρωινό </a:t>
            </a:r>
          </a:p>
          <a:p>
            <a:pPr eaLnBrk="1" hangingPunct="1">
              <a:lnSpc>
                <a:spcPct val="90000"/>
              </a:lnSpc>
              <a:buFont typeface="Wingdings 2" pitchFamily="18" charset="2"/>
              <a:buNone/>
            </a:pPr>
            <a:endParaRPr lang="el-GR" dirty="0" smtClean="0">
              <a:cs typeface="Times New Roman" pitchFamily="18" charset="0"/>
            </a:endParaRPr>
          </a:p>
          <a:p>
            <a:pPr eaLnBrk="1" hangingPunct="1">
              <a:lnSpc>
                <a:spcPct val="90000"/>
              </a:lnSpc>
              <a:buFont typeface="Wingdings 2" pitchFamily="18" charset="2"/>
              <a:buNone/>
            </a:pPr>
            <a:r>
              <a:rPr lang="el-GR" i="1" u="sng" dirty="0" smtClean="0">
                <a:ea typeface="Calibri" pitchFamily="34" charset="0"/>
                <a:cs typeface="Calibri" pitchFamily="34" charset="0"/>
              </a:rPr>
              <a:t>Έφηβος αθλητής/</a:t>
            </a:r>
            <a:r>
              <a:rPr lang="el-GR" i="1" u="sng" dirty="0" err="1" smtClean="0">
                <a:ea typeface="Calibri" pitchFamily="34" charset="0"/>
                <a:cs typeface="Calibri" pitchFamily="34" charset="0"/>
              </a:rPr>
              <a:t>τρια:</a:t>
            </a:r>
            <a:endParaRPr lang="el-GR" i="1" u="sng" dirty="0" smtClean="0">
              <a:ea typeface="Calibri" pitchFamily="34" charset="0"/>
              <a:cs typeface="Calibri" pitchFamily="34" charset="0"/>
            </a:endParaRPr>
          </a:p>
          <a:p>
            <a:pPr eaLnBrk="1" hangingPunct="1">
              <a:lnSpc>
                <a:spcPct val="90000"/>
              </a:lnSpc>
              <a:buClr>
                <a:srgbClr val="FFC000"/>
              </a:buClr>
              <a:buFont typeface="Wingdings" pitchFamily="2" charset="2"/>
              <a:buChar char="Ø"/>
            </a:pPr>
            <a:r>
              <a:rPr lang="el-GR" dirty="0" smtClean="0">
                <a:solidFill>
                  <a:schemeClr val="tx2"/>
                </a:solidFill>
                <a:ea typeface="Calibri" pitchFamily="34" charset="0"/>
                <a:cs typeface="Calibri" pitchFamily="34" charset="0"/>
              </a:rPr>
              <a:t>Πλήρες γεύμα 2 ώρες πριν </a:t>
            </a:r>
            <a:br>
              <a:rPr lang="el-GR" dirty="0" smtClean="0">
                <a:solidFill>
                  <a:schemeClr val="tx2"/>
                </a:solidFill>
                <a:ea typeface="Calibri" pitchFamily="34" charset="0"/>
                <a:cs typeface="Calibri" pitchFamily="34" charset="0"/>
              </a:rPr>
            </a:br>
            <a:r>
              <a:rPr lang="el-GR" dirty="0" smtClean="0">
                <a:solidFill>
                  <a:schemeClr val="tx2"/>
                </a:solidFill>
                <a:ea typeface="Calibri" pitchFamily="34" charset="0"/>
                <a:cs typeface="Calibri" pitchFamily="34" charset="0"/>
              </a:rPr>
              <a:t>ή σνακ 1 ώρα πριν</a:t>
            </a:r>
          </a:p>
          <a:p>
            <a:pPr eaLnBrk="1" hangingPunct="1">
              <a:lnSpc>
                <a:spcPct val="90000"/>
              </a:lnSpc>
              <a:buClr>
                <a:srgbClr val="FFC000"/>
              </a:buClr>
              <a:buFont typeface="Wingdings" pitchFamily="2" charset="2"/>
              <a:buChar char="Ø"/>
            </a:pPr>
            <a:r>
              <a:rPr lang="en-US" dirty="0" smtClean="0">
                <a:solidFill>
                  <a:schemeClr val="tx2"/>
                </a:solidFill>
                <a:ea typeface="Calibri" pitchFamily="34" charset="0"/>
                <a:cs typeface="Calibri" pitchFamily="34" charset="0"/>
              </a:rPr>
              <a:t>&amp; </a:t>
            </a:r>
            <a:r>
              <a:rPr lang="el-GR" dirty="0" smtClean="0">
                <a:solidFill>
                  <a:schemeClr val="tx2"/>
                </a:solidFill>
                <a:ea typeface="Calibri" pitchFamily="34" charset="0"/>
                <a:cs typeface="Calibri" pitchFamily="34" charset="0"/>
              </a:rPr>
              <a:t>νερό σε κάθε γεύμα/σνακ</a:t>
            </a:r>
          </a:p>
          <a:p>
            <a:pPr eaLnBrk="1" hangingPunct="1">
              <a:lnSpc>
                <a:spcPct val="90000"/>
              </a:lnSpc>
            </a:pPr>
            <a:endParaRPr lang="el-GR" dirty="0" smtClean="0">
              <a:solidFill>
                <a:schemeClr val="tx2"/>
              </a:solidFill>
            </a:endParaRPr>
          </a:p>
        </p:txBody>
      </p:sp>
      <p:sp>
        <p:nvSpPr>
          <p:cNvPr id="7173" name="Θέση κειμένου 5"/>
          <p:cNvSpPr>
            <a:spLocks noGrp="1" noChangeArrowheads="1"/>
          </p:cNvSpPr>
          <p:nvPr>
            <p:ph type="body" sz="quarter" idx="3"/>
          </p:nvPr>
        </p:nvSpPr>
        <p:spPr>
          <a:xfrm>
            <a:off x="4267200" y="1233943"/>
            <a:ext cx="4041775" cy="431800"/>
          </a:xfrm>
        </p:spPr>
        <p:txBody>
          <a:bodyPr/>
          <a:lstStyle/>
          <a:p>
            <a:pPr eaLnBrk="1" hangingPunct="1"/>
            <a:r>
              <a:rPr lang="el-GR" sz="2600" b="0" u="sng" dirty="0" smtClean="0">
                <a:solidFill>
                  <a:schemeClr val="accent1"/>
                </a:solidFill>
                <a:latin typeface="Calibri" pitchFamily="34" charset="0"/>
                <a:ea typeface="Calibri" pitchFamily="34" charset="0"/>
                <a:cs typeface="Calibri" pitchFamily="34" charset="0"/>
              </a:rPr>
              <a:t>αποκατάσταση</a:t>
            </a:r>
          </a:p>
        </p:txBody>
      </p:sp>
      <p:sp>
        <p:nvSpPr>
          <p:cNvPr id="7174" name="Θέση περιεχομένου 6"/>
          <p:cNvSpPr>
            <a:spLocks noGrp="1"/>
          </p:cNvSpPr>
          <p:nvPr>
            <p:ph sz="quarter" idx="4"/>
          </p:nvPr>
        </p:nvSpPr>
        <p:spPr>
          <a:xfrm>
            <a:off x="4112079" y="1946876"/>
            <a:ext cx="4132329" cy="4722484"/>
          </a:xfrm>
        </p:spPr>
        <p:txBody>
          <a:bodyPr>
            <a:noAutofit/>
          </a:bodyPr>
          <a:lstStyle/>
          <a:p>
            <a:pPr marL="0" indent="0" eaLnBrk="1" hangingPunct="1">
              <a:lnSpc>
                <a:spcPct val="90000"/>
              </a:lnSpc>
              <a:buClr>
                <a:srgbClr val="FFC000"/>
              </a:buClr>
              <a:buFont typeface="Wingdings" pitchFamily="2" charset="2"/>
              <a:buChar char="Ø"/>
            </a:pPr>
            <a:r>
              <a:rPr lang="el-GR" dirty="0" smtClean="0">
                <a:solidFill>
                  <a:srgbClr val="A20000"/>
                </a:solidFill>
                <a:latin typeface="Calibri" pitchFamily="34" charset="0"/>
                <a:ea typeface="Calibri" pitchFamily="34" charset="0"/>
                <a:cs typeface="Calibri" pitchFamily="34" charset="0"/>
              </a:rPr>
              <a:t>Χρόνος γεύματος</a:t>
            </a:r>
            <a:r>
              <a:rPr lang="en-US" dirty="0" smtClean="0">
                <a:solidFill>
                  <a:srgbClr val="A20000"/>
                </a:solidFill>
                <a:latin typeface="Calibri" pitchFamily="34" charset="0"/>
                <a:ea typeface="Calibri" pitchFamily="34" charset="0"/>
                <a:cs typeface="Calibri" pitchFamily="34" charset="0"/>
              </a:rPr>
              <a:t>:</a:t>
            </a:r>
            <a:r>
              <a:rPr lang="el-GR" dirty="0" smtClean="0">
                <a:solidFill>
                  <a:srgbClr val="A20000"/>
                </a:solidFill>
                <a:latin typeface="Calibri" pitchFamily="34" charset="0"/>
                <a:ea typeface="Calibri" pitchFamily="34" charset="0"/>
                <a:cs typeface="Calibri" pitchFamily="34" charset="0"/>
              </a:rPr>
              <a:t> 30-60 λεπτά μετά  </a:t>
            </a:r>
          </a:p>
          <a:p>
            <a:pPr marL="858838" lvl="3" indent="0" eaLnBrk="1" hangingPunct="1">
              <a:lnSpc>
                <a:spcPct val="90000"/>
              </a:lnSpc>
              <a:buClr>
                <a:srgbClr val="FFC000"/>
              </a:buClr>
              <a:buFont typeface="Wingdings" pitchFamily="2" charset="2"/>
              <a:buChar char="v"/>
            </a:pPr>
            <a:r>
              <a:rPr lang="el-GR" sz="2400" dirty="0" smtClean="0">
                <a:latin typeface="Calibri" pitchFamily="34" charset="0"/>
                <a:ea typeface="Calibri" pitchFamily="34" charset="0"/>
                <a:cs typeface="Calibri" pitchFamily="34" charset="0"/>
              </a:rPr>
              <a:t>Σ</a:t>
            </a:r>
            <a:r>
              <a:rPr lang="el-GR" sz="2400" dirty="0" smtClean="0">
                <a:latin typeface="Calibri" pitchFamily="34" charset="0"/>
                <a:ea typeface="Calibri" pitchFamily="34" charset="0"/>
                <a:cs typeface="Calibri" pitchFamily="34" charset="0"/>
                <a:sym typeface="Wingdings" pitchFamily="2" charset="2"/>
              </a:rPr>
              <a:t>ύσταση: βασικά υδατάνθρακες με λίγη πρωτεΐνη</a:t>
            </a:r>
          </a:p>
          <a:p>
            <a:pPr marL="0" indent="0" eaLnBrk="1" hangingPunct="1">
              <a:lnSpc>
                <a:spcPct val="90000"/>
              </a:lnSpc>
              <a:buClr>
                <a:srgbClr val="FFC000"/>
              </a:buClr>
              <a:buFont typeface="Wingdings" pitchFamily="2" charset="2"/>
              <a:buChar char="Ø"/>
            </a:pPr>
            <a:r>
              <a:rPr lang="el-GR" dirty="0" smtClean="0">
                <a:solidFill>
                  <a:srgbClr val="A20000"/>
                </a:solidFill>
                <a:latin typeface="Calibri" pitchFamily="34" charset="0"/>
                <a:ea typeface="Calibri" pitchFamily="34" charset="0"/>
                <a:cs typeface="Calibri" pitchFamily="34" charset="0"/>
                <a:sym typeface="Wingdings" pitchFamily="2" charset="2"/>
              </a:rPr>
              <a:t>Ιδέες:</a:t>
            </a:r>
          </a:p>
          <a:p>
            <a:pPr marL="1082675" lvl="2" indent="-342900" eaLnBrk="1" hangingPunct="1">
              <a:lnSpc>
                <a:spcPct val="90000"/>
              </a:lnSpc>
              <a:buClr>
                <a:srgbClr val="FFC000"/>
              </a:buClr>
              <a:buFont typeface="Wingdings" pitchFamily="2" charset="2"/>
              <a:buChar char="v"/>
            </a:pPr>
            <a:r>
              <a:rPr lang="el-GR" sz="2400" dirty="0" smtClean="0">
                <a:latin typeface="Calibri" pitchFamily="34" charset="0"/>
                <a:ea typeface="Calibri" pitchFamily="34" charset="0"/>
                <a:cs typeface="Calibri" pitchFamily="34" charset="0"/>
                <a:sym typeface="Wingdings" pitchFamily="2" charset="2"/>
              </a:rPr>
              <a:t>Γιαούρτι/γάλα &amp; φρούτο</a:t>
            </a:r>
          </a:p>
          <a:p>
            <a:pPr marL="1082675" lvl="2" indent="-342900" eaLnBrk="1" hangingPunct="1">
              <a:lnSpc>
                <a:spcPct val="90000"/>
              </a:lnSpc>
              <a:buClr>
                <a:srgbClr val="FFC000"/>
              </a:buClr>
              <a:buFont typeface="Wingdings" pitchFamily="2" charset="2"/>
              <a:buChar char="v"/>
            </a:pPr>
            <a:r>
              <a:rPr lang="el-GR" sz="2400" dirty="0" smtClean="0">
                <a:latin typeface="Calibri" pitchFamily="34" charset="0"/>
                <a:ea typeface="Calibri" pitchFamily="34" charset="0"/>
                <a:cs typeface="Calibri" pitchFamily="34" charset="0"/>
                <a:sym typeface="Wingdings" pitchFamily="2" charset="2"/>
              </a:rPr>
              <a:t>Τοστ και νερό</a:t>
            </a:r>
          </a:p>
          <a:p>
            <a:pPr marL="1082675" lvl="2" indent="-342900" eaLnBrk="1" hangingPunct="1">
              <a:lnSpc>
                <a:spcPct val="90000"/>
              </a:lnSpc>
              <a:buClr>
                <a:srgbClr val="FFC000"/>
              </a:buClr>
              <a:buFont typeface="Wingdings" pitchFamily="2" charset="2"/>
              <a:buChar char="v"/>
            </a:pPr>
            <a:r>
              <a:rPr lang="el-GR" sz="2400" dirty="0" smtClean="0">
                <a:latin typeface="Calibri" pitchFamily="34" charset="0"/>
                <a:ea typeface="Calibri" pitchFamily="34" charset="0"/>
                <a:cs typeface="Calibri" pitchFamily="34" charset="0"/>
                <a:sym typeface="Wingdings" pitchFamily="2" charset="2"/>
              </a:rPr>
              <a:t>Γιαούρτι/γάλα/&amp; δημητριακά (ή μπάρα δημητριακών)</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441081" y="0"/>
            <a:ext cx="7543800" cy="571504"/>
          </a:xfrm>
        </p:spPr>
        <p:txBody>
          <a:bodyPr/>
          <a:lstStyle/>
          <a:p>
            <a:pPr algn="ctr"/>
            <a:r>
              <a:rPr lang="el-GR" sz="2800" b="1" dirty="0" smtClean="0">
                <a:solidFill>
                  <a:schemeClr val="tx1"/>
                </a:solidFill>
                <a:latin typeface="+mn-lt"/>
              </a:rPr>
              <a:t>Άσκηση και  Υγιεινή</a:t>
            </a:r>
            <a:endParaRPr lang="el-GR" sz="2800" b="1" dirty="0">
              <a:solidFill>
                <a:schemeClr val="tx1"/>
              </a:solidFill>
              <a:latin typeface="+mn-lt"/>
            </a:endParaRPr>
          </a:p>
        </p:txBody>
      </p:sp>
      <p:sp>
        <p:nvSpPr>
          <p:cNvPr id="3" name="Υπότιτλος 2"/>
          <p:cNvSpPr>
            <a:spLocks noGrp="1"/>
          </p:cNvSpPr>
          <p:nvPr>
            <p:ph type="subTitle" idx="1"/>
          </p:nvPr>
        </p:nvSpPr>
        <p:spPr>
          <a:xfrm>
            <a:off x="161913" y="913878"/>
            <a:ext cx="8102135" cy="5666972"/>
          </a:xfrm>
        </p:spPr>
        <p:txBody>
          <a:bodyPr>
            <a:noAutofit/>
          </a:bodyPr>
          <a:lstStyle/>
          <a:p>
            <a:pPr>
              <a:buClrTx/>
            </a:pPr>
            <a:r>
              <a:rPr lang="el-GR" sz="2400" u="sng" dirty="0" smtClean="0">
                <a:solidFill>
                  <a:schemeClr val="tx1"/>
                </a:solidFill>
              </a:rPr>
              <a:t>Κανόνες ατομικής  υγιεινής: </a:t>
            </a:r>
          </a:p>
          <a:p>
            <a:pPr>
              <a:buClrTx/>
            </a:pPr>
            <a:endParaRPr lang="el-GR" sz="2400" u="sng" dirty="0" smtClean="0">
              <a:solidFill>
                <a:schemeClr val="tx1"/>
              </a:solidFill>
            </a:endParaRPr>
          </a:p>
          <a:p>
            <a:pPr marL="342900" indent="-342900">
              <a:buClrTx/>
              <a:buFont typeface="Wingdings" pitchFamily="2" charset="2"/>
              <a:buChar char="v"/>
            </a:pPr>
            <a:r>
              <a:rPr lang="el-GR" sz="2400" dirty="0" smtClean="0">
                <a:solidFill>
                  <a:schemeClr val="tx1"/>
                </a:solidFill>
              </a:rPr>
              <a:t>Πλύσιμο </a:t>
            </a:r>
            <a:r>
              <a:rPr lang="el-GR" sz="2400" b="1" dirty="0" smtClean="0">
                <a:solidFill>
                  <a:srgbClr val="7030A0"/>
                </a:solidFill>
              </a:rPr>
              <a:t>προσώπου</a:t>
            </a:r>
            <a:r>
              <a:rPr lang="el-GR" sz="2400" dirty="0" smtClean="0">
                <a:solidFill>
                  <a:schemeClr val="tx1"/>
                </a:solidFill>
              </a:rPr>
              <a:t> και </a:t>
            </a:r>
            <a:r>
              <a:rPr lang="el-GR" sz="2400" b="1" dirty="0" smtClean="0">
                <a:solidFill>
                  <a:srgbClr val="FF6600"/>
                </a:solidFill>
              </a:rPr>
              <a:t>χεριών</a:t>
            </a:r>
            <a:r>
              <a:rPr lang="el-GR" sz="2400" dirty="0" smtClean="0">
                <a:solidFill>
                  <a:schemeClr val="tx1"/>
                </a:solidFill>
              </a:rPr>
              <a:t> πριν και μετά τη φυσική άσκηση.</a:t>
            </a:r>
          </a:p>
          <a:p>
            <a:pPr marL="342900" indent="-342900">
              <a:buClrTx/>
              <a:buFont typeface="Wingdings" pitchFamily="2" charset="2"/>
              <a:buChar char="v"/>
            </a:pPr>
            <a:r>
              <a:rPr lang="el-GR" sz="2400" dirty="0" smtClean="0">
                <a:solidFill>
                  <a:schemeClr val="tx1"/>
                </a:solidFill>
              </a:rPr>
              <a:t>Φροντίδα των</a:t>
            </a:r>
            <a:r>
              <a:rPr lang="el-GR" sz="2400" dirty="0" smtClean="0">
                <a:solidFill>
                  <a:srgbClr val="0070C0"/>
                </a:solidFill>
              </a:rPr>
              <a:t> </a:t>
            </a:r>
            <a:r>
              <a:rPr lang="el-GR" sz="2400" b="1" dirty="0" smtClean="0">
                <a:solidFill>
                  <a:srgbClr val="0070C0"/>
                </a:solidFill>
              </a:rPr>
              <a:t>ποδιών</a:t>
            </a:r>
            <a:r>
              <a:rPr lang="el-GR" sz="2400" dirty="0" smtClean="0">
                <a:solidFill>
                  <a:srgbClr val="0070C0"/>
                </a:solidFill>
              </a:rPr>
              <a:t> </a:t>
            </a:r>
            <a:r>
              <a:rPr lang="el-GR" sz="2400" dirty="0" smtClean="0">
                <a:solidFill>
                  <a:schemeClr val="tx1"/>
                </a:solidFill>
              </a:rPr>
              <a:t>και των νυχιών (δεν περπατάμε με γυμνά πόδια σε κοινόχρηστους χώρους</a:t>
            </a:r>
            <a:r>
              <a:rPr lang="en-US" sz="2400" dirty="0" smtClean="0">
                <a:solidFill>
                  <a:schemeClr val="tx1"/>
                </a:solidFill>
              </a:rPr>
              <a:t>.</a:t>
            </a:r>
            <a:endParaRPr lang="el-GR" sz="2400" dirty="0" smtClean="0">
              <a:solidFill>
                <a:schemeClr val="tx1"/>
              </a:solidFill>
            </a:endParaRPr>
          </a:p>
          <a:p>
            <a:pPr marL="342900" indent="-342900">
              <a:buClrTx/>
              <a:buFont typeface="Wingdings" pitchFamily="2" charset="2"/>
              <a:buChar char="v"/>
            </a:pPr>
            <a:r>
              <a:rPr lang="el-GR" sz="2400" dirty="0" smtClean="0">
                <a:solidFill>
                  <a:schemeClr val="tx1"/>
                </a:solidFill>
              </a:rPr>
              <a:t>Υγιεινή των </a:t>
            </a:r>
            <a:r>
              <a:rPr lang="el-GR" sz="2400" b="1" dirty="0" smtClean="0">
                <a:solidFill>
                  <a:srgbClr val="00B050"/>
                </a:solidFill>
              </a:rPr>
              <a:t>ματιών</a:t>
            </a:r>
            <a:r>
              <a:rPr lang="el-GR" sz="2400" b="1" dirty="0" smtClean="0">
                <a:solidFill>
                  <a:schemeClr val="tx1"/>
                </a:solidFill>
              </a:rPr>
              <a:t> </a:t>
            </a:r>
            <a:r>
              <a:rPr lang="el-GR" sz="2400" dirty="0" smtClean="0">
                <a:solidFill>
                  <a:schemeClr val="tx1"/>
                </a:solidFill>
              </a:rPr>
              <a:t>(αποφυγή σκουπίσματος με βρώμικα χέρια ή με μπλούζα)</a:t>
            </a:r>
            <a:r>
              <a:rPr lang="en-US" sz="2400" dirty="0" smtClean="0">
                <a:solidFill>
                  <a:schemeClr val="tx1"/>
                </a:solidFill>
              </a:rPr>
              <a:t>.</a:t>
            </a:r>
            <a:endParaRPr lang="el-GR" sz="2400" dirty="0" smtClean="0">
              <a:solidFill>
                <a:schemeClr val="tx1"/>
              </a:solidFill>
            </a:endParaRPr>
          </a:p>
          <a:p>
            <a:pPr marL="342900" indent="-342900">
              <a:buClrTx/>
              <a:buFont typeface="Wingdings" pitchFamily="2" charset="2"/>
              <a:buChar char="v"/>
            </a:pPr>
            <a:r>
              <a:rPr lang="el-GR" sz="2400" b="1" dirty="0" smtClean="0">
                <a:solidFill>
                  <a:srgbClr val="FF0000"/>
                </a:solidFill>
              </a:rPr>
              <a:t>Μπάνιο-ντους</a:t>
            </a:r>
            <a:r>
              <a:rPr lang="el-GR" sz="2400" b="1" dirty="0" smtClean="0">
                <a:solidFill>
                  <a:schemeClr val="tx1"/>
                </a:solidFill>
              </a:rPr>
              <a:t> </a:t>
            </a:r>
            <a:r>
              <a:rPr lang="el-GR" sz="2400" dirty="0" smtClean="0">
                <a:solidFill>
                  <a:schemeClr val="tx1"/>
                </a:solidFill>
              </a:rPr>
              <a:t> μετά την άσκηση, (βαμβακερά ρούχα και συχνή αλλαγή)</a:t>
            </a:r>
            <a:r>
              <a:rPr lang="en-US" sz="2400" dirty="0" smtClean="0">
                <a:solidFill>
                  <a:schemeClr val="tx1"/>
                </a:solidFill>
              </a:rPr>
              <a:t>.</a:t>
            </a:r>
            <a:endParaRPr lang="el-GR" sz="2400" dirty="0" smtClean="0">
              <a:solidFill>
                <a:schemeClr val="tx1"/>
              </a:solidFill>
            </a:endParaRPr>
          </a:p>
          <a:p>
            <a:pPr>
              <a:buClr>
                <a:srgbClr val="0070C0"/>
              </a:buClr>
            </a:pPr>
            <a:endParaRPr lang="el-GR" sz="1600" b="1" dirty="0" smtClean="0">
              <a:solidFill>
                <a:srgbClr val="0070C0"/>
              </a:solidFill>
            </a:endParaRPr>
          </a:p>
          <a:p>
            <a:pPr>
              <a:buClr>
                <a:srgbClr val="0070C0"/>
              </a:buClr>
            </a:pPr>
            <a:endParaRPr lang="el-GR" sz="1600" dirty="0">
              <a:solidFill>
                <a:srgbClr val="0070C0"/>
              </a:solidFill>
            </a:endParaRPr>
          </a:p>
        </p:txBody>
      </p:sp>
      <p:pic>
        <p:nvPicPr>
          <p:cNvPr id="1034" name="Picture 10"/>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87624" y="5644400"/>
            <a:ext cx="1440160" cy="83447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917956" y="5542422"/>
            <a:ext cx="2066925" cy="10384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2197158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441081" y="0"/>
            <a:ext cx="7543800" cy="571504"/>
          </a:xfrm>
        </p:spPr>
        <p:txBody>
          <a:bodyPr/>
          <a:lstStyle/>
          <a:p>
            <a:pPr algn="ctr"/>
            <a:r>
              <a:rPr lang="el-GR" sz="2800" b="1" dirty="0" smtClean="0">
                <a:solidFill>
                  <a:schemeClr val="tx1"/>
                </a:solidFill>
                <a:latin typeface="+mn-lt"/>
              </a:rPr>
              <a:t>Άσκηση και  Υγιεινή</a:t>
            </a:r>
            <a:endParaRPr lang="el-GR" sz="2800" b="1" dirty="0">
              <a:solidFill>
                <a:schemeClr val="tx1"/>
              </a:solidFill>
              <a:latin typeface="+mn-lt"/>
            </a:endParaRPr>
          </a:p>
        </p:txBody>
      </p:sp>
      <p:sp>
        <p:nvSpPr>
          <p:cNvPr id="3" name="Υπότιτλος 2"/>
          <p:cNvSpPr>
            <a:spLocks noGrp="1"/>
          </p:cNvSpPr>
          <p:nvPr>
            <p:ph type="subTitle" idx="1"/>
          </p:nvPr>
        </p:nvSpPr>
        <p:spPr>
          <a:xfrm>
            <a:off x="214280" y="836712"/>
            <a:ext cx="8102135" cy="5666972"/>
          </a:xfrm>
        </p:spPr>
        <p:txBody>
          <a:bodyPr>
            <a:noAutofit/>
          </a:bodyPr>
          <a:lstStyle/>
          <a:p>
            <a:pPr>
              <a:buClrTx/>
            </a:pPr>
            <a:endParaRPr lang="el-GR" sz="2200" dirty="0" smtClean="0">
              <a:solidFill>
                <a:schemeClr val="tx1"/>
              </a:solidFill>
            </a:endParaRPr>
          </a:p>
          <a:p>
            <a:pPr>
              <a:buClrTx/>
            </a:pPr>
            <a:r>
              <a:rPr lang="el-GR" sz="2400" u="sng" dirty="0" smtClean="0">
                <a:solidFill>
                  <a:schemeClr val="tx1"/>
                </a:solidFill>
              </a:rPr>
              <a:t>Ενδυμασία και εξοπλισμός:</a:t>
            </a:r>
          </a:p>
          <a:p>
            <a:pPr>
              <a:buClrTx/>
            </a:pPr>
            <a:endParaRPr lang="el-GR" sz="2400" u="sng" dirty="0" smtClean="0">
              <a:solidFill>
                <a:schemeClr val="tx1"/>
              </a:solidFill>
            </a:endParaRPr>
          </a:p>
          <a:p>
            <a:pPr marL="342900" indent="-342900">
              <a:buClrTx/>
              <a:buFont typeface="Wingdings" pitchFamily="2" charset="2"/>
              <a:buChar char="v"/>
            </a:pPr>
            <a:r>
              <a:rPr lang="el-GR" sz="2400" b="1" dirty="0" smtClean="0">
                <a:solidFill>
                  <a:srgbClr val="FF0000"/>
                </a:solidFill>
              </a:rPr>
              <a:t>Καθαρισμός και συντήρηση </a:t>
            </a:r>
            <a:r>
              <a:rPr lang="el-GR" sz="2400" dirty="0" smtClean="0">
                <a:solidFill>
                  <a:schemeClr val="tx1"/>
                </a:solidFill>
              </a:rPr>
              <a:t>του αθλητικού εξοπλισμού σε τακτικά χρονικά διαστήματα</a:t>
            </a:r>
            <a:r>
              <a:rPr lang="en-US" sz="2400" dirty="0" smtClean="0">
                <a:solidFill>
                  <a:schemeClr val="tx1"/>
                </a:solidFill>
              </a:rPr>
              <a:t>.</a:t>
            </a:r>
            <a:endParaRPr lang="el-GR" sz="2400" dirty="0" smtClean="0">
              <a:solidFill>
                <a:schemeClr val="tx1"/>
              </a:solidFill>
            </a:endParaRPr>
          </a:p>
          <a:p>
            <a:pPr marL="342900" indent="-342900">
              <a:buClrTx/>
              <a:buFont typeface="Wingdings" pitchFamily="2" charset="2"/>
              <a:buChar char="v"/>
            </a:pPr>
            <a:r>
              <a:rPr lang="el-GR" sz="2400" dirty="0" smtClean="0">
                <a:solidFill>
                  <a:schemeClr val="tx1"/>
                </a:solidFill>
              </a:rPr>
              <a:t>Επιλογή</a:t>
            </a:r>
            <a:r>
              <a:rPr lang="el-GR" sz="2400" b="1" dirty="0" smtClean="0">
                <a:solidFill>
                  <a:schemeClr val="tx1"/>
                </a:solidFill>
              </a:rPr>
              <a:t> </a:t>
            </a:r>
            <a:r>
              <a:rPr lang="el-GR" sz="2400" b="1" dirty="0" smtClean="0">
                <a:solidFill>
                  <a:srgbClr val="0070C0"/>
                </a:solidFill>
              </a:rPr>
              <a:t>ανοιχτού χρώματος </a:t>
            </a:r>
            <a:r>
              <a:rPr lang="el-GR" sz="2400" dirty="0" smtClean="0">
                <a:solidFill>
                  <a:schemeClr val="tx1"/>
                </a:solidFill>
              </a:rPr>
              <a:t>αθλητικού εξοπλισμού.  </a:t>
            </a:r>
          </a:p>
          <a:p>
            <a:pPr marL="342900" indent="-342900">
              <a:buClrTx/>
              <a:buFont typeface="Wingdings" pitchFamily="2" charset="2"/>
              <a:buChar char="v"/>
            </a:pPr>
            <a:r>
              <a:rPr lang="el-GR" sz="2400" dirty="0" smtClean="0">
                <a:solidFill>
                  <a:schemeClr val="tx1"/>
                </a:solidFill>
              </a:rPr>
              <a:t>Ντύσιμο με </a:t>
            </a:r>
            <a:r>
              <a:rPr lang="el-GR" sz="2400" b="1" dirty="0" smtClean="0">
                <a:solidFill>
                  <a:srgbClr val="7030A0"/>
                </a:solidFill>
              </a:rPr>
              <a:t>μπλούζες και σορτς </a:t>
            </a:r>
            <a:r>
              <a:rPr lang="el-GR" sz="2400" dirty="0" smtClean="0">
                <a:solidFill>
                  <a:schemeClr val="tx1"/>
                </a:solidFill>
              </a:rPr>
              <a:t>για προστασία από το ηλιακό φως και τις υπεριώδεις ακτινοβολίες</a:t>
            </a:r>
            <a:r>
              <a:rPr lang="en-US" sz="2400" dirty="0" smtClean="0">
                <a:solidFill>
                  <a:schemeClr val="tx1"/>
                </a:solidFill>
              </a:rPr>
              <a:t>.</a:t>
            </a:r>
            <a:endParaRPr lang="el-GR" sz="2400" dirty="0" smtClean="0">
              <a:solidFill>
                <a:schemeClr val="tx1"/>
              </a:solidFill>
            </a:endParaRPr>
          </a:p>
          <a:p>
            <a:pPr marL="342900" indent="-342900">
              <a:buClrTx/>
              <a:buFont typeface="Wingdings" pitchFamily="2" charset="2"/>
              <a:buChar char="v"/>
            </a:pPr>
            <a:r>
              <a:rPr lang="el-GR" sz="2400" dirty="0" smtClean="0">
                <a:solidFill>
                  <a:schemeClr val="tx1"/>
                </a:solidFill>
              </a:rPr>
              <a:t>Επιλογή </a:t>
            </a:r>
            <a:r>
              <a:rPr lang="el-GR" sz="2400" b="1" dirty="0" smtClean="0">
                <a:solidFill>
                  <a:srgbClr val="00B050"/>
                </a:solidFill>
              </a:rPr>
              <a:t>κατάλληλων παπουτσιών</a:t>
            </a:r>
            <a:r>
              <a:rPr lang="en-US" sz="2400" b="1" dirty="0" smtClean="0">
                <a:solidFill>
                  <a:schemeClr val="tx1"/>
                </a:solidFill>
              </a:rPr>
              <a:t>.</a:t>
            </a:r>
            <a:endParaRPr lang="el-GR" sz="2400" dirty="0" smtClean="0">
              <a:solidFill>
                <a:schemeClr val="tx1"/>
              </a:solidFill>
            </a:endParaRPr>
          </a:p>
          <a:p>
            <a:pPr>
              <a:buClr>
                <a:srgbClr val="0070C0"/>
              </a:buClr>
            </a:pPr>
            <a:endParaRPr lang="el-GR" sz="1600" b="1" dirty="0" smtClean="0">
              <a:solidFill>
                <a:srgbClr val="0070C0"/>
              </a:solidFill>
            </a:endParaRPr>
          </a:p>
          <a:p>
            <a:pPr>
              <a:buClr>
                <a:srgbClr val="0070C0"/>
              </a:buClr>
            </a:pPr>
            <a:endParaRPr lang="el-GR" sz="1600" dirty="0">
              <a:solidFill>
                <a:srgbClr val="0070C0"/>
              </a:solidFill>
            </a:endParaRPr>
          </a:p>
        </p:txBody>
      </p:sp>
      <p:pic>
        <p:nvPicPr>
          <p:cNvPr id="1033" name="Picture 9"/>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437256" y="5326343"/>
            <a:ext cx="1656184" cy="8273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8634930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395536" y="1"/>
            <a:ext cx="7916416" cy="548679"/>
          </a:xfrm>
        </p:spPr>
        <p:txBody>
          <a:bodyPr>
            <a:normAutofit/>
          </a:bodyPr>
          <a:lstStyle/>
          <a:p>
            <a:pPr algn="ctr"/>
            <a:r>
              <a:rPr lang="el-GR" sz="2800" b="1" dirty="0" smtClean="0">
                <a:solidFill>
                  <a:schemeClr val="tx1"/>
                </a:solidFill>
                <a:latin typeface="+mn-lt"/>
              </a:rPr>
              <a:t>Άσκηση και Ασφάλεια</a:t>
            </a:r>
            <a:endParaRPr lang="el-GR" sz="2800" b="1" dirty="0">
              <a:solidFill>
                <a:schemeClr val="tx1"/>
              </a:solidFill>
              <a:latin typeface="+mn-lt"/>
            </a:endParaRPr>
          </a:p>
        </p:txBody>
      </p:sp>
      <p:sp>
        <p:nvSpPr>
          <p:cNvPr id="3" name="Υπότιτλος 2"/>
          <p:cNvSpPr>
            <a:spLocks noGrp="1"/>
          </p:cNvSpPr>
          <p:nvPr>
            <p:ph type="subTitle" idx="1"/>
          </p:nvPr>
        </p:nvSpPr>
        <p:spPr>
          <a:xfrm>
            <a:off x="179511" y="692696"/>
            <a:ext cx="8019461" cy="5544616"/>
          </a:xfrm>
        </p:spPr>
        <p:txBody>
          <a:bodyPr>
            <a:normAutofit/>
          </a:bodyPr>
          <a:lstStyle/>
          <a:p>
            <a:pPr algn="ctr"/>
            <a:endParaRPr lang="el-GR" sz="1600" dirty="0" smtClean="0"/>
          </a:p>
          <a:p>
            <a:pPr algn="ctr"/>
            <a:endParaRPr lang="el-GR" sz="1600" dirty="0"/>
          </a:p>
          <a:p>
            <a:pPr algn="ctr"/>
            <a:endParaRPr lang="el-GR" sz="1600" dirty="0" smtClean="0"/>
          </a:p>
          <a:p>
            <a:pPr algn="ctr"/>
            <a:r>
              <a:rPr lang="el-GR" sz="1600" dirty="0" smtClean="0"/>
              <a:t>	</a:t>
            </a:r>
            <a:endParaRPr lang="el-GR" sz="1600" dirty="0"/>
          </a:p>
        </p:txBody>
      </p:sp>
      <p:sp>
        <p:nvSpPr>
          <p:cNvPr id="5" name="Έλλειψη 4"/>
          <p:cNvSpPr/>
          <p:nvPr/>
        </p:nvSpPr>
        <p:spPr>
          <a:xfrm>
            <a:off x="778468" y="791067"/>
            <a:ext cx="1159485" cy="93296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150" b="1" dirty="0" smtClean="0">
                <a:solidFill>
                  <a:schemeClr val="tx1"/>
                </a:solidFill>
              </a:rPr>
              <a:t>‘Άσκηση</a:t>
            </a:r>
            <a:endParaRPr lang="el-GR" sz="1150" b="1" dirty="0">
              <a:solidFill>
                <a:schemeClr val="tx1"/>
              </a:solidFill>
            </a:endParaRPr>
          </a:p>
        </p:txBody>
      </p:sp>
      <p:grpSp>
        <p:nvGrpSpPr>
          <p:cNvPr id="4" name="Ομάδα 13"/>
          <p:cNvGrpSpPr/>
          <p:nvPr/>
        </p:nvGrpSpPr>
        <p:grpSpPr>
          <a:xfrm>
            <a:off x="2265186" y="844683"/>
            <a:ext cx="749561" cy="825730"/>
            <a:chOff x="1592005" y="1270335"/>
            <a:chExt cx="571340" cy="571340"/>
          </a:xfrm>
        </p:grpSpPr>
        <p:sp>
          <p:nvSpPr>
            <p:cNvPr id="15" name="Συν 14"/>
            <p:cNvSpPr/>
            <p:nvPr/>
          </p:nvSpPr>
          <p:spPr>
            <a:xfrm>
              <a:off x="1592005" y="1270335"/>
              <a:ext cx="571340" cy="571340"/>
            </a:xfrm>
            <a:prstGeom prst="mathPlus">
              <a:avLst/>
            </a:prstGeom>
            <a:solidFill>
              <a:schemeClr val="accent2">
                <a:lumMod val="60000"/>
                <a:lumOff val="40000"/>
              </a:schemeClr>
            </a:solidFill>
            <a:ln>
              <a:noFill/>
            </a:ln>
            <a:effectLst/>
          </p:spPr>
        </p:sp>
        <p:sp>
          <p:nvSpPr>
            <p:cNvPr id="16" name="Συν 4"/>
            <p:cNvSpPr/>
            <p:nvPr/>
          </p:nvSpPr>
          <p:spPr>
            <a:xfrm>
              <a:off x="1667736" y="1488815"/>
              <a:ext cx="419878" cy="134380"/>
            </a:xfrm>
            <a:prstGeom prst="rect">
              <a:avLst/>
            </a:prstGeom>
            <a:noFill/>
            <a:ln>
              <a:noFill/>
            </a:ln>
            <a:effectLst/>
          </p:spPr>
          <p:txBody>
            <a:bodyPr spcFirstLastPara="0" vert="horz" wrap="square" lIns="0" tIns="0" rIns="0" bIns="0" numCol="1" spcCol="1270" anchor="ctr" anchorCtr="0">
              <a:noAutofit/>
            </a:bodyPr>
            <a:lstStyle/>
            <a:p>
              <a:pPr marL="0" marR="0" lvl="0" indent="0" algn="ctr" defTabSz="400050" eaLnBrk="1" fontAlgn="auto" latinLnBrk="0" hangingPunct="1">
                <a:lnSpc>
                  <a:spcPct val="90000"/>
                </a:lnSpc>
                <a:spcBef>
                  <a:spcPct val="0"/>
                </a:spcBef>
                <a:spcAft>
                  <a:spcPct val="35000"/>
                </a:spcAft>
                <a:buClrTx/>
                <a:buSzTx/>
                <a:buFontTx/>
                <a:buNone/>
                <a:tabLst/>
                <a:defRPr/>
              </a:pPr>
              <a:endParaRPr kumimoji="0" lang="el-GR" sz="900" b="0" i="0" u="none" strike="noStrike" kern="1200" cap="none" spc="0" normalizeH="0" baseline="0" noProof="0">
                <a:ln>
                  <a:noFill/>
                </a:ln>
                <a:solidFill>
                  <a:sysClr val="window" lastClr="FFFFFF"/>
                </a:solidFill>
                <a:effectLst/>
                <a:uLnTx/>
                <a:uFillTx/>
                <a:latin typeface="Calibri"/>
                <a:ea typeface="+mn-ea"/>
                <a:cs typeface="+mn-cs"/>
              </a:endParaRPr>
            </a:p>
          </p:txBody>
        </p:sp>
      </p:grpSp>
      <p:sp>
        <p:nvSpPr>
          <p:cNvPr id="7" name="Έλλειψη 6"/>
          <p:cNvSpPr/>
          <p:nvPr/>
        </p:nvSpPr>
        <p:spPr>
          <a:xfrm>
            <a:off x="3401122" y="721763"/>
            <a:ext cx="1357322" cy="107157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200" b="1" dirty="0" smtClean="0">
                <a:solidFill>
                  <a:schemeClr val="tx1"/>
                </a:solidFill>
              </a:rPr>
              <a:t>Ασφαλές κοινωνικό και φυσικό περιβάλλον</a:t>
            </a:r>
            <a:endParaRPr lang="el-GR" sz="1200" b="1" dirty="0">
              <a:solidFill>
                <a:schemeClr val="tx1"/>
              </a:solidFill>
            </a:endParaRPr>
          </a:p>
        </p:txBody>
      </p:sp>
      <p:sp>
        <p:nvSpPr>
          <p:cNvPr id="8" name="Ίσο 7"/>
          <p:cNvSpPr/>
          <p:nvPr/>
        </p:nvSpPr>
        <p:spPr>
          <a:xfrm>
            <a:off x="5144819" y="1002562"/>
            <a:ext cx="720080" cy="509971"/>
          </a:xfrm>
          <a:prstGeom prst="mathEqual">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solidFill>
                <a:schemeClr val="tx1"/>
              </a:solidFill>
            </a:endParaRPr>
          </a:p>
        </p:txBody>
      </p:sp>
      <p:sp>
        <p:nvSpPr>
          <p:cNvPr id="9" name="Έλλειψη 8"/>
          <p:cNvSpPr/>
          <p:nvPr/>
        </p:nvSpPr>
        <p:spPr>
          <a:xfrm>
            <a:off x="6443617" y="741719"/>
            <a:ext cx="1176636" cy="928694"/>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200" b="1" dirty="0" smtClean="0">
                <a:solidFill>
                  <a:schemeClr val="tx1"/>
                </a:solidFill>
              </a:rPr>
              <a:t>Ασφαλή άσκηση για παιδιά</a:t>
            </a:r>
            <a:endParaRPr lang="el-GR" sz="1200" b="1" dirty="0">
              <a:solidFill>
                <a:schemeClr val="tx1"/>
              </a:solidFill>
            </a:endParaRPr>
          </a:p>
        </p:txBody>
      </p:sp>
      <p:sp>
        <p:nvSpPr>
          <p:cNvPr id="11" name="TextBox 10"/>
          <p:cNvSpPr txBox="1"/>
          <p:nvPr/>
        </p:nvSpPr>
        <p:spPr>
          <a:xfrm>
            <a:off x="407610" y="2462414"/>
            <a:ext cx="7743260" cy="3754874"/>
          </a:xfrm>
          <a:prstGeom prst="rect">
            <a:avLst/>
          </a:prstGeom>
          <a:noFill/>
        </p:spPr>
        <p:txBody>
          <a:bodyPr wrap="square" rtlCol="0">
            <a:spAutoFit/>
          </a:bodyPr>
          <a:lstStyle/>
          <a:p>
            <a:pPr marL="342900" indent="-342900"/>
            <a:r>
              <a:rPr lang="el-GR" sz="2400" b="1" dirty="0" smtClean="0">
                <a:solidFill>
                  <a:srgbClr val="0070C0"/>
                </a:solidFill>
              </a:rPr>
              <a:t>	Περιβάλλον </a:t>
            </a:r>
          </a:p>
          <a:p>
            <a:pPr marL="800100" lvl="1" indent="-342900">
              <a:buFont typeface="Wingdings" pitchFamily="2" charset="2"/>
              <a:buChar char="Ø"/>
            </a:pPr>
            <a:r>
              <a:rPr lang="el-GR" sz="2400" dirty="0" smtClean="0"/>
              <a:t>Αποφυγή άσκησης σε ακραίες καιρικές συνθήκες (ζέστη ή κρύο) ή σε περίπτωση αδιαθεσίας </a:t>
            </a:r>
          </a:p>
          <a:p>
            <a:pPr marL="342900" indent="-342900"/>
            <a:r>
              <a:rPr lang="el-GR" sz="2200" b="1" dirty="0" smtClean="0">
                <a:solidFill>
                  <a:srgbClr val="00B050"/>
                </a:solidFill>
              </a:rPr>
              <a:t>	</a:t>
            </a:r>
          </a:p>
          <a:p>
            <a:pPr marL="342900" lvl="0" indent="-342900"/>
            <a:r>
              <a:rPr lang="el-GR" sz="2200" b="1" dirty="0" smtClean="0">
                <a:solidFill>
                  <a:srgbClr val="00B050"/>
                </a:solidFill>
              </a:rPr>
              <a:t>	</a:t>
            </a:r>
            <a:r>
              <a:rPr lang="el-GR" sz="2400" b="1" dirty="0" smtClean="0">
                <a:solidFill>
                  <a:srgbClr val="00B050"/>
                </a:solidFill>
              </a:rPr>
              <a:t>Αθλητικός εξοπλισμός </a:t>
            </a:r>
            <a:endParaRPr lang="el-GR" sz="2400" b="1" dirty="0">
              <a:solidFill>
                <a:srgbClr val="00B050"/>
              </a:solidFill>
            </a:endParaRPr>
          </a:p>
          <a:p>
            <a:pPr marL="800100" lvl="1" indent="-342900">
              <a:buFont typeface="Wingdings" pitchFamily="2" charset="2"/>
              <a:buChar char="Ø"/>
            </a:pPr>
            <a:r>
              <a:rPr lang="el-GR" sz="2400" dirty="0" smtClean="0">
                <a:solidFill>
                  <a:srgbClr val="2F2B20"/>
                </a:solidFill>
              </a:rPr>
              <a:t>Εξοπλισμός προσαρμοσμένος </a:t>
            </a:r>
            <a:r>
              <a:rPr lang="el-GR" sz="2400" dirty="0">
                <a:solidFill>
                  <a:srgbClr val="2F2B20"/>
                </a:solidFill>
              </a:rPr>
              <a:t>στο </a:t>
            </a:r>
            <a:r>
              <a:rPr lang="el-GR" sz="2400" dirty="0" smtClean="0">
                <a:solidFill>
                  <a:srgbClr val="2F2B20"/>
                </a:solidFill>
              </a:rPr>
              <a:t>σώμα </a:t>
            </a:r>
            <a:r>
              <a:rPr lang="el-GR" sz="2400" dirty="0">
                <a:solidFill>
                  <a:srgbClr val="2F2B20"/>
                </a:solidFill>
              </a:rPr>
              <a:t>του </a:t>
            </a:r>
            <a:r>
              <a:rPr lang="el-GR" sz="2400" dirty="0" smtClean="0">
                <a:solidFill>
                  <a:srgbClr val="2F2B20"/>
                </a:solidFill>
              </a:rPr>
              <a:t>αθλητή, κατάλληλος για το σπορ που προορίζεται π.χ. κράνη, στολή, παπούτσια, κα.</a:t>
            </a:r>
            <a:endParaRPr lang="el-GR" sz="2400" dirty="0">
              <a:solidFill>
                <a:srgbClr val="2F2B20"/>
              </a:solidFill>
            </a:endParaRPr>
          </a:p>
          <a:p>
            <a:pPr marL="800100" lvl="1" indent="-342900">
              <a:buClr>
                <a:srgbClr val="2F2B20"/>
              </a:buClr>
              <a:buFont typeface="Wingdings" pitchFamily="2" charset="2"/>
              <a:buChar char="Ø"/>
            </a:pPr>
            <a:r>
              <a:rPr lang="el-GR" sz="2400" dirty="0">
                <a:solidFill>
                  <a:srgbClr val="2F2B20"/>
                </a:solidFill>
              </a:rPr>
              <a:t>Τακτικός </a:t>
            </a:r>
            <a:r>
              <a:rPr lang="el-GR" sz="2400" dirty="0" smtClean="0">
                <a:solidFill>
                  <a:srgbClr val="2F2B20"/>
                </a:solidFill>
              </a:rPr>
              <a:t>έλεγχος, συντήρηση ή </a:t>
            </a:r>
            <a:r>
              <a:rPr lang="el-GR" sz="2400" dirty="0">
                <a:solidFill>
                  <a:srgbClr val="2F2B20"/>
                </a:solidFill>
              </a:rPr>
              <a:t>αντικατάσταση                           εξοπλισμού λόγω φθοράς</a:t>
            </a:r>
            <a:r>
              <a:rPr lang="el-GR" sz="2400" dirty="0" smtClean="0">
                <a:solidFill>
                  <a:srgbClr val="2F2B20"/>
                </a:solidFill>
              </a:rPr>
              <a:t>.</a:t>
            </a:r>
            <a:endParaRPr lang="el-GR" sz="2400" dirty="0">
              <a:solidFill>
                <a:srgbClr val="2F2B20"/>
              </a:solidFill>
            </a:endParaRPr>
          </a:p>
        </p:txBody>
      </p:sp>
    </p:spTree>
    <p:extLst>
      <p:ext uri="{BB962C8B-B14F-4D97-AF65-F5344CB8AC3E}">
        <p14:creationId xmlns="" xmlns:p14="http://schemas.microsoft.com/office/powerpoint/2010/main" val="953364348"/>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1">
                                            <p:txEl>
                                              <p:pRg st="0" end="0"/>
                                            </p:txEl>
                                          </p:spTgt>
                                        </p:tgtEl>
                                        <p:attrNameLst>
                                          <p:attrName>style.visibility</p:attrName>
                                        </p:attrNameLst>
                                      </p:cBhvr>
                                      <p:to>
                                        <p:strVal val="visible"/>
                                      </p:to>
                                    </p:set>
                                    <p:animEffect transition="in" filter="fade">
                                      <p:cBhvr>
                                        <p:cTn id="33" dur="500"/>
                                        <p:tgtEl>
                                          <p:spTgt spid="11">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
                                            <p:txEl>
                                              <p:pRg st="2" end="2"/>
                                            </p:txEl>
                                          </p:spTgt>
                                        </p:tgtEl>
                                        <p:attrNameLst>
                                          <p:attrName>style.visibility</p:attrName>
                                        </p:attrNameLst>
                                      </p:cBhvr>
                                      <p:to>
                                        <p:strVal val="visible"/>
                                      </p:to>
                                    </p:set>
                                    <p:animEffect transition="in" filter="fade">
                                      <p:cBhvr>
                                        <p:cTn id="42" dur="500"/>
                                        <p:tgtEl>
                                          <p:spTgt spid="11">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
                                            <p:txEl>
                                              <p:pRg st="3" end="3"/>
                                            </p:txEl>
                                          </p:spTgt>
                                        </p:tgtEl>
                                        <p:attrNameLst>
                                          <p:attrName>style.visibility</p:attrName>
                                        </p:attrNameLst>
                                      </p:cBhvr>
                                      <p:to>
                                        <p:strVal val="visible"/>
                                      </p:to>
                                    </p:set>
                                    <p:animEffect transition="in" filter="fade">
                                      <p:cBhvr>
                                        <p:cTn id="47" dur="500"/>
                                        <p:tgtEl>
                                          <p:spTgt spid="11">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1">
                                            <p:txEl>
                                              <p:pRg st="4" end="4"/>
                                            </p:txEl>
                                          </p:spTgt>
                                        </p:tgtEl>
                                        <p:attrNameLst>
                                          <p:attrName>style.visibility</p:attrName>
                                        </p:attrNameLst>
                                      </p:cBhvr>
                                      <p:to>
                                        <p:strVal val="visible"/>
                                      </p:to>
                                    </p:set>
                                    <p:animEffect transition="in" filter="fade">
                                      <p:cBhvr>
                                        <p:cTn id="52" dur="500"/>
                                        <p:tgtEl>
                                          <p:spTgt spid="11">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1">
                                            <p:txEl>
                                              <p:pRg st="5" end="5"/>
                                            </p:txEl>
                                          </p:spTgt>
                                        </p:tgtEl>
                                        <p:attrNameLst>
                                          <p:attrName>style.visibility</p:attrName>
                                        </p:attrNameLst>
                                      </p:cBhvr>
                                      <p:to>
                                        <p:strVal val="visible"/>
                                      </p:to>
                                    </p:set>
                                    <p:animEffect transition="in" filter="fade">
                                      <p:cBhvr>
                                        <p:cTn id="57"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Image result for φυσική άσκηση πριν και μετά το σχολειο"/>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sp>
        <p:nvSpPr>
          <p:cNvPr id="1028" name="AutoShape 4" descr="Image result for φυσική άσκηση πριν και μετά το σχολειο"/>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pic>
        <p:nvPicPr>
          <p:cNvPr id="1030" name="Picture 6"/>
          <p:cNvPicPr>
            <a:picLocks noChangeAspect="1" noChangeArrowheads="1"/>
          </p:cNvPicPr>
          <p:nvPr/>
        </p:nvPicPr>
        <p:blipFill>
          <a:blip r:embed="rId2"/>
          <a:srcRect/>
          <a:stretch>
            <a:fillRect/>
          </a:stretch>
        </p:blipFill>
        <p:spPr bwMode="auto">
          <a:xfrm>
            <a:off x="1216459" y="165085"/>
            <a:ext cx="5976664" cy="5256807"/>
          </a:xfrm>
          <a:prstGeom prst="rect">
            <a:avLst/>
          </a:prstGeom>
          <a:noFill/>
          <a:ln w="9525">
            <a:noFill/>
            <a:miter lim="800000"/>
            <a:headEnd/>
            <a:tailEnd/>
          </a:ln>
          <a:effectLst/>
        </p:spPr>
      </p:pic>
      <p:sp>
        <p:nvSpPr>
          <p:cNvPr id="2" name="Ορθογώνιο 1"/>
          <p:cNvSpPr/>
          <p:nvPr/>
        </p:nvSpPr>
        <p:spPr>
          <a:xfrm>
            <a:off x="460375" y="5589463"/>
            <a:ext cx="7488832" cy="830997"/>
          </a:xfrm>
          <a:prstGeom prst="rect">
            <a:avLst/>
          </a:prstGeom>
        </p:spPr>
        <p:txBody>
          <a:bodyPr wrap="square">
            <a:spAutoFit/>
          </a:bodyPr>
          <a:lstStyle/>
          <a:p>
            <a:pPr lvl="0" algn="ctr">
              <a:buClr>
                <a:srgbClr val="2F2B20"/>
              </a:buClr>
            </a:pPr>
            <a:r>
              <a:rPr lang="el-GR" sz="2400" b="1" i="1" dirty="0">
                <a:ln w="1905"/>
                <a:effectLst>
                  <a:innerShdw blurRad="69850" dist="43180" dir="5400000">
                    <a:srgbClr val="000000">
                      <a:alpha val="65000"/>
                    </a:srgbClr>
                  </a:innerShdw>
                </a:effectLst>
              </a:rPr>
              <a:t>Η</a:t>
            </a:r>
            <a:r>
              <a:rPr lang="el-GR" sz="2400" b="1" i="1" dirty="0">
                <a:ln w="1905"/>
                <a:gradFill>
                  <a:gsLst>
                    <a:gs pos="0">
                      <a:srgbClr val="B1A089">
                        <a:shade val="20000"/>
                        <a:satMod val="200000"/>
                      </a:srgbClr>
                    </a:gs>
                    <a:gs pos="78000">
                      <a:srgbClr val="B1A089">
                        <a:tint val="90000"/>
                        <a:shade val="89000"/>
                        <a:satMod val="220000"/>
                      </a:srgbClr>
                    </a:gs>
                    <a:gs pos="100000">
                      <a:srgbClr val="B1A089">
                        <a:tint val="12000"/>
                        <a:satMod val="255000"/>
                      </a:srgbClr>
                    </a:gs>
                  </a:gsLst>
                  <a:lin ang="5400000"/>
                </a:gradFill>
                <a:effectLst>
                  <a:innerShdw blurRad="69850" dist="43180" dir="5400000">
                    <a:srgbClr val="000000">
                      <a:alpha val="65000"/>
                    </a:srgbClr>
                  </a:innerShdw>
                </a:effectLst>
              </a:rPr>
              <a:t> </a:t>
            </a:r>
            <a:r>
              <a:rPr lang="el-GR" sz="2400" b="1" i="1" dirty="0">
                <a:ln w="1905"/>
                <a:solidFill>
                  <a:srgbClr val="FF0000"/>
                </a:solidFill>
                <a:effectLst>
                  <a:innerShdw blurRad="69850" dist="43180" dir="5400000">
                    <a:srgbClr val="000000">
                      <a:alpha val="65000"/>
                    </a:srgbClr>
                  </a:innerShdw>
                </a:effectLst>
              </a:rPr>
              <a:t>φυσική άσκηση</a:t>
            </a:r>
            <a:r>
              <a:rPr lang="el-GR" sz="2400" b="1" i="1" dirty="0">
                <a:ln w="1905"/>
                <a:gradFill>
                  <a:gsLst>
                    <a:gs pos="0">
                      <a:srgbClr val="B1A089">
                        <a:shade val="20000"/>
                        <a:satMod val="200000"/>
                      </a:srgbClr>
                    </a:gs>
                    <a:gs pos="78000">
                      <a:srgbClr val="B1A089">
                        <a:tint val="90000"/>
                        <a:shade val="89000"/>
                        <a:satMod val="220000"/>
                      </a:srgbClr>
                    </a:gs>
                    <a:gs pos="100000">
                      <a:srgbClr val="B1A089">
                        <a:tint val="12000"/>
                        <a:satMod val="255000"/>
                      </a:srgbClr>
                    </a:gs>
                  </a:gsLst>
                  <a:lin ang="5400000"/>
                </a:gradFill>
                <a:effectLst>
                  <a:innerShdw blurRad="69850" dist="43180" dir="5400000">
                    <a:srgbClr val="000000">
                      <a:alpha val="65000"/>
                    </a:srgbClr>
                  </a:innerShdw>
                </a:effectLst>
              </a:rPr>
              <a:t> </a:t>
            </a:r>
            <a:r>
              <a:rPr lang="el-GR" sz="2400" b="1" i="1" dirty="0">
                <a:ln w="1905"/>
                <a:effectLst>
                  <a:innerShdw blurRad="69850" dist="43180" dir="5400000">
                    <a:srgbClr val="000000">
                      <a:alpha val="65000"/>
                    </a:srgbClr>
                  </a:innerShdw>
                </a:effectLst>
              </a:rPr>
              <a:t>και οι δραστηριότητες προσφέρουν </a:t>
            </a:r>
            <a:r>
              <a:rPr lang="el-GR" sz="2400" b="1" i="1" dirty="0">
                <a:ln w="1905"/>
                <a:solidFill>
                  <a:srgbClr val="C30DA0"/>
                </a:solidFill>
                <a:effectLst>
                  <a:innerShdw blurRad="69850" dist="43180" dir="5400000">
                    <a:srgbClr val="000000">
                      <a:alpha val="65000"/>
                    </a:srgbClr>
                  </a:innerShdw>
                </a:effectLst>
              </a:rPr>
              <a:t>χαρά και υγεία…..</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Γειτνίαση">
  <a:themeElements>
    <a:clrScheme name="Γειτνίαση">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Γειτνίαση">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1322</TotalTime>
  <Words>1082</Words>
  <Application>Microsoft Office PowerPoint</Application>
  <PresentationFormat>Προβολή στην οθόνη (4:3)</PresentationFormat>
  <Paragraphs>213</Paragraphs>
  <Slides>21</Slides>
  <Notes>2</Notes>
  <HiddenSlides>0</HiddenSlides>
  <MMClips>0</MMClips>
  <ScaleCrop>false</ScaleCrop>
  <HeadingPairs>
    <vt:vector size="4" baseType="variant">
      <vt:variant>
        <vt:lpstr>Θέμα</vt:lpstr>
      </vt:variant>
      <vt:variant>
        <vt:i4>1</vt:i4>
      </vt:variant>
      <vt:variant>
        <vt:lpstr>Τίτλοι διαφανειών</vt:lpstr>
      </vt:variant>
      <vt:variant>
        <vt:i4>21</vt:i4>
      </vt:variant>
    </vt:vector>
  </HeadingPairs>
  <TitlesOfParts>
    <vt:vector size="22" baseType="lpstr">
      <vt:lpstr>Γειτνίαση</vt:lpstr>
      <vt:lpstr>        «Άσκηση – Δραστηριότητες – Παιχνίδι  στη ζωή του Παιδιού και του Εφήβου»  </vt:lpstr>
      <vt:lpstr>ΣΥΓΧΡΟΝΟΣ ΤΡΟΠΟΣ ΖΩΗΣ…</vt:lpstr>
      <vt:lpstr>Διαφάνεια 3</vt:lpstr>
      <vt:lpstr>Διάρκεια  και  τύποι Φυσικής Άσκησης σε Παιδιά και Νέους</vt:lpstr>
      <vt:lpstr>Τα Οφέλη της Φυσικής Άσκησης σε Παιδιά και Εφήβους</vt:lpstr>
      <vt:lpstr>Ασκούνται Επαρκώς τα Παιδιά και οι Έφηβοι στην Ελλάδα;</vt:lpstr>
      <vt:lpstr>Διαφάνεια 7</vt:lpstr>
      <vt:lpstr>Χώρος και Χρόνος Κίνησης του Παιδιού</vt:lpstr>
      <vt:lpstr>Μάθημα Φυσικής Αγωγής  </vt:lpstr>
      <vt:lpstr> Φυσική Άσκηση στη διάρκεια του σχολικού χρόνου</vt:lpstr>
      <vt:lpstr>ΦΥΣΙΚΗ ΑΣΚΗΣΗ ΣΤΗ ΔΙΑΡΚΕΙΑ ΤΟΥ ΣΧΟΛΙΚΟΥ ΧΡΟΝΟΥ</vt:lpstr>
      <vt:lpstr>Φυσική Άσκηση Πριν και  Μετά Το Σχολείο</vt:lpstr>
      <vt:lpstr> Φυσική Άσκηση στο Πλαίσιο της Οικογένειας  και  της Κοινότητας</vt:lpstr>
      <vt:lpstr>ΦΥΣΙΚΗ ΑΣΚΗΣΗ ΣΤΟ ΠΛΑΙΣΙΟ ΤΗΣ ΟΙΚΟΓΕΝΕΙΑΣ  </vt:lpstr>
      <vt:lpstr>ΦΥΣΙΚΗ ΑΣΚΗΣΗ ΣΤΟ ΠΛΑΙΣΙΟ ΤΗΣ ΚΟΙΝΟΤΗΤΑΣ </vt:lpstr>
      <vt:lpstr>Ο 10λογος της διατροφής</vt:lpstr>
      <vt:lpstr>Πριν και μετά την σωματική δραστηριότητα</vt:lpstr>
      <vt:lpstr>Άσκηση και  Υγιεινή</vt:lpstr>
      <vt:lpstr>Άσκηση και  Υγιεινή</vt:lpstr>
      <vt:lpstr>Άσκηση και Ασφάλεια</vt:lpstr>
      <vt:lpstr>Διαφάνεια 21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Ευστάθιος Παπαχρήστου</dc:creator>
  <cp:lastModifiedBy>stamou</cp:lastModifiedBy>
  <cp:revision>232</cp:revision>
  <dcterms:created xsi:type="dcterms:W3CDTF">2020-02-13T10:32:47Z</dcterms:created>
  <dcterms:modified xsi:type="dcterms:W3CDTF">2020-04-14T08:05:26Z</dcterms:modified>
</cp:coreProperties>
</file>