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6"/>
  </p:notesMasterIdLst>
  <p:sldIdLst>
    <p:sldId id="260" r:id="rId2"/>
    <p:sldId id="261" r:id="rId3"/>
    <p:sldId id="262" r:id="rId4"/>
    <p:sldId id="298" r:id="rId5"/>
    <p:sldId id="299" r:id="rId6"/>
    <p:sldId id="258" r:id="rId7"/>
    <p:sldId id="302" r:id="rId8"/>
    <p:sldId id="286" r:id="rId9"/>
    <p:sldId id="287" r:id="rId10"/>
    <p:sldId id="289" r:id="rId11"/>
    <p:sldId id="290" r:id="rId12"/>
    <p:sldId id="292" r:id="rId13"/>
    <p:sldId id="294" r:id="rId14"/>
    <p:sldId id="295" r:id="rId15"/>
    <p:sldId id="301" r:id="rId16"/>
    <p:sldId id="276" r:id="rId17"/>
    <p:sldId id="277" r:id="rId18"/>
    <p:sldId id="278" r:id="rId19"/>
    <p:sldId id="279" r:id="rId20"/>
    <p:sldId id="264" r:id="rId21"/>
    <p:sldId id="304" r:id="rId22"/>
    <p:sldId id="284" r:id="rId23"/>
    <p:sldId id="297" r:id="rId24"/>
    <p:sldId id="303" r:id="rId25"/>
  </p:sldIdLst>
  <p:sldSz cx="9144000" cy="6858000" type="screen4x3"/>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DE00C4"/>
    <a:srgbClr val="D000B7"/>
    <a:srgbClr val="FF5050"/>
    <a:srgbClr val="BFBD9D"/>
    <a:srgbClr val="7F7B53"/>
    <a:srgbClr val="A20000"/>
    <a:srgbClr val="C30DA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54" autoAdjust="0"/>
    <p:restoredTop sz="94676" autoAdjust="0"/>
  </p:normalViewPr>
  <p:slideViewPr>
    <p:cSldViewPr>
      <p:cViewPr>
        <p:scale>
          <a:sx n="80" d="100"/>
          <a:sy n="80" d="100"/>
        </p:scale>
        <p:origin x="-1674" y="-22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image" Target="../media/image18.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7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A6165E-B1B8-4A67-8675-BD1B9252F413}"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l-GR"/>
        </a:p>
      </dgm:t>
    </dgm:pt>
    <dgm:pt modelId="{F458BBF0-F3EE-4518-BA3D-F23450A60680}">
      <dgm:prSet phldrT="[Κείμενο]" phldr="1"/>
      <dgm:spPr>
        <a:blipFill rotWithShape="0">
          <a:blip xmlns:r="http://schemas.openxmlformats.org/officeDocument/2006/relationships" r:embed="rId1"/>
          <a:stretch>
            <a:fillRect/>
          </a:stretch>
        </a:blipFill>
      </dgm:spPr>
      <dgm:t>
        <a:bodyPr/>
        <a:lstStyle/>
        <a:p>
          <a:endParaRPr lang="el-GR" dirty="0"/>
        </a:p>
      </dgm:t>
    </dgm:pt>
    <dgm:pt modelId="{29AA93D7-D265-4872-9054-C3F3A12C9783}" type="parTrans" cxnId="{9F59DC28-AB68-4266-A690-D0228CC33382}">
      <dgm:prSet/>
      <dgm:spPr/>
      <dgm:t>
        <a:bodyPr/>
        <a:lstStyle/>
        <a:p>
          <a:endParaRPr lang="el-GR"/>
        </a:p>
      </dgm:t>
    </dgm:pt>
    <dgm:pt modelId="{9FAC38FC-4213-476A-A09E-B46A6C7FD698}" type="sibTrans" cxnId="{9F59DC28-AB68-4266-A690-D0228CC33382}">
      <dgm:prSet/>
      <dgm:spPr/>
      <dgm:t>
        <a:bodyPr/>
        <a:lstStyle/>
        <a:p>
          <a:endParaRPr lang="el-GR"/>
        </a:p>
      </dgm:t>
    </dgm:pt>
    <dgm:pt modelId="{34778E79-2FA6-4127-8F49-A06358C99580}">
      <dgm:prSet phldrT="[Κείμενο]" custT="1"/>
      <dgm:spPr>
        <a:solidFill>
          <a:srgbClr val="FF5050"/>
        </a:solidFill>
      </dgm:spPr>
      <dgm:t>
        <a:bodyPr/>
        <a:lstStyle/>
        <a:p>
          <a:pPr algn="ctr"/>
          <a:endParaRPr lang="el-GR" sz="1400" b="1" dirty="0" smtClean="0">
            <a:solidFill>
              <a:schemeClr val="tx1"/>
            </a:solidFill>
            <a:latin typeface="+mn-lt"/>
          </a:endParaRPr>
        </a:p>
        <a:p>
          <a:pPr algn="ctr"/>
          <a:r>
            <a:rPr lang="el-GR" sz="1400" b="1" dirty="0" smtClean="0">
              <a:solidFill>
                <a:schemeClr val="tx1"/>
              </a:solidFill>
            </a:rPr>
            <a:t>Ανάπτυξη υγιούς </a:t>
          </a:r>
          <a:r>
            <a:rPr lang="el-GR" sz="1400" b="1" dirty="0" err="1" smtClean="0">
              <a:solidFill>
                <a:schemeClr val="tx1"/>
              </a:solidFill>
            </a:rPr>
            <a:t>μυοσκελετικού</a:t>
          </a:r>
          <a:r>
            <a:rPr lang="el-GR" sz="1400" b="1" dirty="0" smtClean="0">
              <a:solidFill>
                <a:schemeClr val="tx1"/>
              </a:solidFill>
            </a:rPr>
            <a:t> συστήματος </a:t>
          </a:r>
          <a:r>
            <a:rPr lang="el-GR" sz="1400" b="1" dirty="0" smtClean="0"/>
            <a:t> </a:t>
          </a:r>
          <a:r>
            <a:rPr lang="el-GR" sz="1400" b="1" dirty="0" smtClean="0">
              <a:solidFill>
                <a:schemeClr val="tx1"/>
              </a:solidFill>
            </a:rPr>
            <a:t>(οστά, αρθρώσεις, μύες)</a:t>
          </a:r>
          <a:endParaRPr lang="el-GR" sz="1400" b="1" dirty="0">
            <a:solidFill>
              <a:schemeClr val="tx1"/>
            </a:solidFill>
            <a:latin typeface="+mn-lt"/>
          </a:endParaRPr>
        </a:p>
      </dgm:t>
    </dgm:pt>
    <dgm:pt modelId="{DDA82A35-8305-4FC8-B7FF-5AC6FBC6C126}" type="parTrans" cxnId="{E13A034B-B4C5-4629-8C6B-5B4EA032423B}">
      <dgm:prSet/>
      <dgm:spPr/>
      <dgm:t>
        <a:bodyPr/>
        <a:lstStyle/>
        <a:p>
          <a:endParaRPr lang="el-GR"/>
        </a:p>
      </dgm:t>
    </dgm:pt>
    <dgm:pt modelId="{16944E6A-710A-4A65-815D-10B5B471BC45}" type="sibTrans" cxnId="{E13A034B-B4C5-4629-8C6B-5B4EA032423B}">
      <dgm:prSet/>
      <dgm:spPr/>
      <dgm:t>
        <a:bodyPr/>
        <a:lstStyle/>
        <a:p>
          <a:endParaRPr lang="el-GR"/>
        </a:p>
      </dgm:t>
    </dgm:pt>
    <dgm:pt modelId="{93D5EEE2-30D3-4F7D-931B-C7029C9A86C3}">
      <dgm:prSet phldrT="[Κείμενο]" custT="1"/>
      <dgm:spPr>
        <a:solidFill>
          <a:srgbClr val="00B0F0"/>
        </a:solidFill>
      </dgm:spPr>
      <dgm:t>
        <a:bodyPr/>
        <a:lstStyle/>
        <a:p>
          <a:r>
            <a:rPr lang="el-GR" sz="1400" b="1" dirty="0" smtClean="0">
              <a:solidFill>
                <a:schemeClr val="tx1"/>
              </a:solidFill>
              <a:latin typeface="+mn-lt"/>
            </a:rPr>
            <a:t>Ανάπτυξη υγιούς καρδιαγγειακού συστήματος (καρδιά και πνεύμονες)</a:t>
          </a:r>
          <a:endParaRPr lang="el-GR" sz="1400" b="1" dirty="0">
            <a:solidFill>
              <a:schemeClr val="tx1"/>
            </a:solidFill>
          </a:endParaRPr>
        </a:p>
      </dgm:t>
    </dgm:pt>
    <dgm:pt modelId="{C3F3DE60-8AF2-4FB4-A251-5804DCB54AE0}" type="parTrans" cxnId="{72ECFC34-3E75-4F7E-A68E-340D1DB0FC24}">
      <dgm:prSet/>
      <dgm:spPr/>
      <dgm:t>
        <a:bodyPr/>
        <a:lstStyle/>
        <a:p>
          <a:endParaRPr lang="el-GR"/>
        </a:p>
      </dgm:t>
    </dgm:pt>
    <dgm:pt modelId="{56D96EEC-2B99-482D-83B6-4E9277CA9720}" type="sibTrans" cxnId="{72ECFC34-3E75-4F7E-A68E-340D1DB0FC24}">
      <dgm:prSet/>
      <dgm:spPr/>
      <dgm:t>
        <a:bodyPr/>
        <a:lstStyle/>
        <a:p>
          <a:endParaRPr lang="el-GR"/>
        </a:p>
      </dgm:t>
    </dgm:pt>
    <dgm:pt modelId="{99492F75-9C20-43E2-9251-617902F15C83}">
      <dgm:prSet phldrT="[Κείμενο]" custT="1"/>
      <dgm:spPr>
        <a:solidFill>
          <a:schemeClr val="accent5">
            <a:lumMod val="75000"/>
          </a:schemeClr>
        </a:solidFill>
      </dgm:spPr>
      <dgm:t>
        <a:bodyPr/>
        <a:lstStyle/>
        <a:p>
          <a:r>
            <a:rPr lang="el-GR" sz="1400" b="1" dirty="0" smtClean="0">
              <a:solidFill>
                <a:schemeClr val="tx1"/>
              </a:solidFill>
              <a:latin typeface="+mn-lt"/>
            </a:rPr>
            <a:t>Ενίσχυση αυτοπεποίθησης, κοινωνική αλληλεπίδραση, ανάπτυξη ομαδικών συνεργασιών</a:t>
          </a:r>
          <a:endParaRPr lang="el-GR" sz="1400" b="1" dirty="0">
            <a:solidFill>
              <a:schemeClr val="tx1"/>
            </a:solidFill>
          </a:endParaRPr>
        </a:p>
      </dgm:t>
    </dgm:pt>
    <dgm:pt modelId="{96AF647D-1E7E-4292-B9F4-EBDBEB10FFED}" type="parTrans" cxnId="{7362B421-E829-4568-ADD0-58E3AE1F252D}">
      <dgm:prSet/>
      <dgm:spPr/>
      <dgm:t>
        <a:bodyPr/>
        <a:lstStyle/>
        <a:p>
          <a:endParaRPr lang="el-GR"/>
        </a:p>
      </dgm:t>
    </dgm:pt>
    <dgm:pt modelId="{51BAE901-9E96-43D2-8E37-F3366BE2E901}" type="sibTrans" cxnId="{7362B421-E829-4568-ADD0-58E3AE1F252D}">
      <dgm:prSet/>
      <dgm:spPr/>
      <dgm:t>
        <a:bodyPr/>
        <a:lstStyle/>
        <a:p>
          <a:endParaRPr lang="el-GR"/>
        </a:p>
      </dgm:t>
    </dgm:pt>
    <dgm:pt modelId="{9B3A8C73-BFD3-4ED8-802B-99B003EB49C8}">
      <dgm:prSet phldrT="[Κείμενο]" custT="1"/>
      <dgm:spPr>
        <a:solidFill>
          <a:srgbClr val="00B050"/>
        </a:solidFill>
      </dgm:spPr>
      <dgm:t>
        <a:bodyPr/>
        <a:lstStyle/>
        <a:p>
          <a:pPr algn="ctr"/>
          <a:r>
            <a:rPr lang="el-GR" sz="1400" b="1" dirty="0" smtClean="0">
              <a:solidFill>
                <a:schemeClr val="tx1"/>
              </a:solidFill>
            </a:rPr>
            <a:t>Απόκτηση και διατήρηση υγιούς σωματικού βάρους</a:t>
          </a:r>
          <a:r>
            <a:rPr lang="el-GR" sz="1400" b="1" dirty="0" smtClean="0">
              <a:solidFill>
                <a:schemeClr val="tx1"/>
              </a:solidFill>
              <a:latin typeface="+mn-lt"/>
            </a:rPr>
            <a:t> </a:t>
          </a:r>
          <a:endParaRPr lang="el-GR" sz="1400" b="1" dirty="0"/>
        </a:p>
      </dgm:t>
    </dgm:pt>
    <dgm:pt modelId="{006FB675-93B6-4B39-B100-0D191485FBE1}" type="parTrans" cxnId="{99C419E9-D809-4C78-AC1D-705E48B1AA31}">
      <dgm:prSet/>
      <dgm:spPr/>
      <dgm:t>
        <a:bodyPr/>
        <a:lstStyle/>
        <a:p>
          <a:endParaRPr lang="el-GR"/>
        </a:p>
      </dgm:t>
    </dgm:pt>
    <dgm:pt modelId="{E1246FD1-432E-4DDC-9CDF-656CC7FE0C7E}" type="sibTrans" cxnId="{99C419E9-D809-4C78-AC1D-705E48B1AA31}">
      <dgm:prSet/>
      <dgm:spPr/>
      <dgm:t>
        <a:bodyPr/>
        <a:lstStyle/>
        <a:p>
          <a:endParaRPr lang="el-GR"/>
        </a:p>
      </dgm:t>
    </dgm:pt>
    <dgm:pt modelId="{8CA65D54-294A-4D37-A7A3-C3CED0223C02}">
      <dgm:prSet custT="1"/>
      <dgm:spPr>
        <a:solidFill>
          <a:srgbClr val="FFC000"/>
        </a:solidFill>
      </dgm:spPr>
      <dgm:t>
        <a:bodyPr/>
        <a:lstStyle/>
        <a:p>
          <a:r>
            <a:rPr lang="en-US" sz="1400" b="1" dirty="0" smtClean="0">
              <a:solidFill>
                <a:schemeClr val="tx1"/>
              </a:solidFill>
            </a:rPr>
            <a:t> </a:t>
          </a:r>
          <a:r>
            <a:rPr lang="el-GR" sz="1400" b="1" dirty="0" smtClean="0">
              <a:solidFill>
                <a:schemeClr val="tx1"/>
              </a:solidFill>
            </a:rPr>
            <a:t>καλύτερος έλεγχος και συντονισμός κινήσεων  </a:t>
          </a:r>
          <a:endParaRPr lang="el-GR" sz="1400" b="1" dirty="0">
            <a:solidFill>
              <a:schemeClr val="tx1"/>
            </a:solidFill>
          </a:endParaRPr>
        </a:p>
      </dgm:t>
    </dgm:pt>
    <dgm:pt modelId="{A423EC8E-DFB4-44B1-A709-579E8A1F1F5B}" type="parTrans" cxnId="{F7957F3A-A106-47D9-905A-2C04442B0459}">
      <dgm:prSet/>
      <dgm:spPr/>
      <dgm:t>
        <a:bodyPr/>
        <a:lstStyle/>
        <a:p>
          <a:endParaRPr lang="el-GR"/>
        </a:p>
      </dgm:t>
    </dgm:pt>
    <dgm:pt modelId="{99D820A6-3AF5-4211-8A0E-2AF775B1113C}" type="sibTrans" cxnId="{F7957F3A-A106-47D9-905A-2C04442B0459}">
      <dgm:prSet/>
      <dgm:spPr/>
      <dgm:t>
        <a:bodyPr/>
        <a:lstStyle/>
        <a:p>
          <a:endParaRPr lang="el-GR"/>
        </a:p>
      </dgm:t>
    </dgm:pt>
    <dgm:pt modelId="{682BA8A0-308A-4424-B054-004A13097EB9}">
      <dgm:prSet custT="1"/>
      <dgm:spPr>
        <a:solidFill>
          <a:srgbClr val="DE00C4"/>
        </a:solidFill>
      </dgm:spPr>
      <dgm:t>
        <a:bodyPr/>
        <a:lstStyle/>
        <a:p>
          <a:r>
            <a:rPr lang="el-GR" sz="1400" b="1" dirty="0" smtClean="0">
              <a:solidFill>
                <a:schemeClr val="tx1"/>
              </a:solidFill>
              <a:latin typeface="+mn-lt"/>
            </a:rPr>
            <a:t>Δημιουργία θετικών και μείωση αρνητικών συναισθημάτων</a:t>
          </a:r>
          <a:endParaRPr lang="el-GR" sz="1400" b="1" dirty="0">
            <a:solidFill>
              <a:schemeClr val="tx1"/>
            </a:solidFill>
            <a:latin typeface="+mn-lt"/>
          </a:endParaRPr>
        </a:p>
      </dgm:t>
    </dgm:pt>
    <dgm:pt modelId="{248C3840-146C-4402-B9CA-3E61C996C883}" type="parTrans" cxnId="{CCD1F667-8D74-4E10-AF5A-61FE3AED3D1A}">
      <dgm:prSet/>
      <dgm:spPr/>
      <dgm:t>
        <a:bodyPr/>
        <a:lstStyle/>
        <a:p>
          <a:endParaRPr lang="el-GR"/>
        </a:p>
      </dgm:t>
    </dgm:pt>
    <dgm:pt modelId="{2645F02D-D7F5-4292-AB1F-F3B99B6AA18E}" type="sibTrans" cxnId="{CCD1F667-8D74-4E10-AF5A-61FE3AED3D1A}">
      <dgm:prSet/>
      <dgm:spPr/>
      <dgm:t>
        <a:bodyPr/>
        <a:lstStyle/>
        <a:p>
          <a:endParaRPr lang="el-GR"/>
        </a:p>
      </dgm:t>
    </dgm:pt>
    <dgm:pt modelId="{1E68FE56-712D-437C-BA73-D1DA60BCA38E}">
      <dgm:prSet custT="1"/>
      <dgm:spPr/>
      <dgm:t>
        <a:bodyPr/>
        <a:lstStyle/>
        <a:p>
          <a:r>
            <a:rPr lang="el-GR" sz="1400" b="1" dirty="0" smtClean="0">
              <a:solidFill>
                <a:schemeClr val="tx1"/>
              </a:solidFill>
            </a:rPr>
            <a:t>Μείωση κινδύνου ανάπτυξης νοσημάτων στην ενήλικη ζωή</a:t>
          </a:r>
          <a:endParaRPr lang="el-GR" sz="1400" b="1" dirty="0">
            <a:solidFill>
              <a:schemeClr val="tx1"/>
            </a:solidFill>
            <a:latin typeface="+mn-lt"/>
          </a:endParaRPr>
        </a:p>
      </dgm:t>
    </dgm:pt>
    <dgm:pt modelId="{EB7FA608-F10D-48FE-AB4D-7A6366375C67}" type="parTrans" cxnId="{04EFAE7F-D5BA-490B-8B6E-A0DE6DD09D7D}">
      <dgm:prSet/>
      <dgm:spPr/>
      <dgm:t>
        <a:bodyPr/>
        <a:lstStyle/>
        <a:p>
          <a:endParaRPr lang="el-GR"/>
        </a:p>
      </dgm:t>
    </dgm:pt>
    <dgm:pt modelId="{57603674-BCAC-450E-9E8B-5B5750829A96}" type="sibTrans" cxnId="{04EFAE7F-D5BA-490B-8B6E-A0DE6DD09D7D}">
      <dgm:prSet/>
      <dgm:spPr/>
      <dgm:t>
        <a:bodyPr/>
        <a:lstStyle/>
        <a:p>
          <a:endParaRPr lang="el-GR"/>
        </a:p>
      </dgm:t>
    </dgm:pt>
    <dgm:pt modelId="{3365689E-735F-472B-BBC6-8B3C428D60F6}">
      <dgm:prSet custScaleX="141579" custScaleY="121587" custRadScaleRad="118881" custRadScaleInc="28005"/>
      <dgm:spPr>
        <a:solidFill>
          <a:srgbClr val="C30DA0"/>
        </a:solidFill>
      </dgm:spPr>
      <dgm:t>
        <a:bodyPr/>
        <a:lstStyle/>
        <a:p>
          <a:endParaRPr lang="el-GR"/>
        </a:p>
      </dgm:t>
    </dgm:pt>
    <dgm:pt modelId="{D2E4223F-C828-402B-8C53-DF9899F6D76B}" type="parTrans" cxnId="{4CE4029B-A7C7-4B06-9181-084E6C282F55}">
      <dgm:prSet/>
      <dgm:spPr/>
      <dgm:t>
        <a:bodyPr/>
        <a:lstStyle/>
        <a:p>
          <a:endParaRPr lang="el-GR"/>
        </a:p>
      </dgm:t>
    </dgm:pt>
    <dgm:pt modelId="{A9DA4FC4-2993-4E0B-BA41-3673B59175B7}" type="sibTrans" cxnId="{4CE4029B-A7C7-4B06-9181-084E6C282F55}">
      <dgm:prSet/>
      <dgm:spPr/>
      <dgm:t>
        <a:bodyPr/>
        <a:lstStyle/>
        <a:p>
          <a:endParaRPr lang="el-GR"/>
        </a:p>
      </dgm:t>
    </dgm:pt>
    <dgm:pt modelId="{AB69A72F-8AE2-4A4C-8EAA-9C3A59B65D5E}">
      <dgm:prSet custScaleX="141579" custScaleY="121587" custRadScaleRad="118881" custRadScaleInc="28005"/>
      <dgm:spPr>
        <a:solidFill>
          <a:srgbClr val="C30DA0"/>
        </a:solidFill>
      </dgm:spPr>
      <dgm:t>
        <a:bodyPr/>
        <a:lstStyle/>
        <a:p>
          <a:endParaRPr lang="el-GR"/>
        </a:p>
      </dgm:t>
    </dgm:pt>
    <dgm:pt modelId="{8192B347-5E1E-45B6-9603-042CE71DF476}" type="parTrans" cxnId="{13982EE9-ECF2-4568-8360-1C06A18C67FA}">
      <dgm:prSet/>
      <dgm:spPr/>
      <dgm:t>
        <a:bodyPr/>
        <a:lstStyle/>
        <a:p>
          <a:endParaRPr lang="el-GR"/>
        </a:p>
      </dgm:t>
    </dgm:pt>
    <dgm:pt modelId="{12DC3848-232C-489B-8409-E4D3C6AB59E9}" type="sibTrans" cxnId="{13982EE9-ECF2-4568-8360-1C06A18C67FA}">
      <dgm:prSet/>
      <dgm:spPr/>
      <dgm:t>
        <a:bodyPr/>
        <a:lstStyle/>
        <a:p>
          <a:endParaRPr lang="el-GR"/>
        </a:p>
      </dgm:t>
    </dgm:pt>
    <dgm:pt modelId="{444E565C-43E7-4258-AD10-EE8A39B68F05}" type="pres">
      <dgm:prSet presAssocID="{27A6165E-B1B8-4A67-8675-BD1B9252F413}" presName="Name0" presStyleCnt="0">
        <dgm:presLayoutVars>
          <dgm:chMax val="1"/>
          <dgm:dir/>
          <dgm:animLvl val="ctr"/>
          <dgm:resizeHandles val="exact"/>
        </dgm:presLayoutVars>
      </dgm:prSet>
      <dgm:spPr/>
      <dgm:t>
        <a:bodyPr/>
        <a:lstStyle/>
        <a:p>
          <a:endParaRPr lang="el-GR"/>
        </a:p>
      </dgm:t>
    </dgm:pt>
    <dgm:pt modelId="{48190BED-C994-469D-B297-676F0DEC433E}" type="pres">
      <dgm:prSet presAssocID="{F458BBF0-F3EE-4518-BA3D-F23450A60680}" presName="centerShape" presStyleLbl="node0" presStyleIdx="0" presStyleCnt="1" custScaleX="138154" custScaleY="112069" custLinFactNeighborX="1647" custLinFactNeighborY="-2975"/>
      <dgm:spPr/>
      <dgm:t>
        <a:bodyPr/>
        <a:lstStyle/>
        <a:p>
          <a:endParaRPr lang="el-GR"/>
        </a:p>
      </dgm:t>
    </dgm:pt>
    <dgm:pt modelId="{CC1879A3-D2D7-4415-A3F7-6D456620F53C}" type="pres">
      <dgm:prSet presAssocID="{DDA82A35-8305-4FC8-B7FF-5AC6FBC6C126}" presName="parTrans" presStyleLbl="sibTrans2D1" presStyleIdx="0" presStyleCnt="7" custScaleX="172700"/>
      <dgm:spPr/>
      <dgm:t>
        <a:bodyPr/>
        <a:lstStyle/>
        <a:p>
          <a:endParaRPr lang="el-GR"/>
        </a:p>
      </dgm:t>
    </dgm:pt>
    <dgm:pt modelId="{942C8446-4A42-4339-A3D0-C887F6371FC1}" type="pres">
      <dgm:prSet presAssocID="{DDA82A35-8305-4FC8-B7FF-5AC6FBC6C126}" presName="connectorText" presStyleLbl="sibTrans2D1" presStyleIdx="0" presStyleCnt="7"/>
      <dgm:spPr/>
      <dgm:t>
        <a:bodyPr/>
        <a:lstStyle/>
        <a:p>
          <a:endParaRPr lang="el-GR"/>
        </a:p>
      </dgm:t>
    </dgm:pt>
    <dgm:pt modelId="{2F0CDA29-72A9-4E62-B88C-BD9BED104AE0}" type="pres">
      <dgm:prSet presAssocID="{34778E79-2FA6-4127-8F49-A06358C99580}" presName="node" presStyleLbl="node1" presStyleIdx="0" presStyleCnt="7" custScaleX="133046" custScaleY="110233" custRadScaleRad="99428" custRadScaleInc="7167">
        <dgm:presLayoutVars>
          <dgm:bulletEnabled val="1"/>
        </dgm:presLayoutVars>
      </dgm:prSet>
      <dgm:spPr/>
      <dgm:t>
        <a:bodyPr/>
        <a:lstStyle/>
        <a:p>
          <a:endParaRPr lang="el-GR"/>
        </a:p>
      </dgm:t>
    </dgm:pt>
    <dgm:pt modelId="{B3914389-A5DD-4FFE-89AD-AE1FF2798A11}" type="pres">
      <dgm:prSet presAssocID="{C3F3DE60-8AF2-4FB4-A251-5804DCB54AE0}" presName="parTrans" presStyleLbl="sibTrans2D1" presStyleIdx="1" presStyleCnt="7" custScaleX="132610"/>
      <dgm:spPr/>
      <dgm:t>
        <a:bodyPr/>
        <a:lstStyle/>
        <a:p>
          <a:endParaRPr lang="el-GR"/>
        </a:p>
      </dgm:t>
    </dgm:pt>
    <dgm:pt modelId="{83F0A73B-2930-4D7B-A06E-C4DFEA828231}" type="pres">
      <dgm:prSet presAssocID="{C3F3DE60-8AF2-4FB4-A251-5804DCB54AE0}" presName="connectorText" presStyleLbl="sibTrans2D1" presStyleIdx="1" presStyleCnt="7"/>
      <dgm:spPr/>
      <dgm:t>
        <a:bodyPr/>
        <a:lstStyle/>
        <a:p>
          <a:endParaRPr lang="el-GR"/>
        </a:p>
      </dgm:t>
    </dgm:pt>
    <dgm:pt modelId="{547283E3-A6A2-4E36-8CB3-5B15B3416460}" type="pres">
      <dgm:prSet presAssocID="{93D5EEE2-30D3-4F7D-931B-C7029C9A86C3}" presName="node" presStyleLbl="node1" presStyleIdx="1" presStyleCnt="7" custScaleX="194734" custScaleY="121664" custRadScaleRad="142047" custRadScaleInc="35417">
        <dgm:presLayoutVars>
          <dgm:bulletEnabled val="1"/>
        </dgm:presLayoutVars>
      </dgm:prSet>
      <dgm:spPr/>
      <dgm:t>
        <a:bodyPr/>
        <a:lstStyle/>
        <a:p>
          <a:endParaRPr lang="el-GR"/>
        </a:p>
      </dgm:t>
    </dgm:pt>
    <dgm:pt modelId="{C4BB2976-5BBE-4F2B-A47B-36A42BF12EEC}" type="pres">
      <dgm:prSet presAssocID="{96AF647D-1E7E-4292-B9F4-EBDBEB10FFED}" presName="parTrans" presStyleLbl="sibTrans2D1" presStyleIdx="2" presStyleCnt="7" custScaleX="158474"/>
      <dgm:spPr/>
      <dgm:t>
        <a:bodyPr/>
        <a:lstStyle/>
        <a:p>
          <a:endParaRPr lang="el-GR"/>
        </a:p>
      </dgm:t>
    </dgm:pt>
    <dgm:pt modelId="{212E5B57-0590-4502-854F-3467EDAEC583}" type="pres">
      <dgm:prSet presAssocID="{96AF647D-1E7E-4292-B9F4-EBDBEB10FFED}" presName="connectorText" presStyleLbl="sibTrans2D1" presStyleIdx="2" presStyleCnt="7"/>
      <dgm:spPr/>
      <dgm:t>
        <a:bodyPr/>
        <a:lstStyle/>
        <a:p>
          <a:endParaRPr lang="el-GR"/>
        </a:p>
      </dgm:t>
    </dgm:pt>
    <dgm:pt modelId="{217AD10A-4E62-47D3-A2CF-A24E965CA879}" type="pres">
      <dgm:prSet presAssocID="{99492F75-9C20-43E2-9251-617902F15C83}" presName="node" presStyleLbl="node1" presStyleIdx="2" presStyleCnt="7" custScaleX="164282" custScaleY="107452" custRadScaleRad="133941" custRadScaleInc="-14630">
        <dgm:presLayoutVars>
          <dgm:bulletEnabled val="1"/>
        </dgm:presLayoutVars>
      </dgm:prSet>
      <dgm:spPr/>
      <dgm:t>
        <a:bodyPr/>
        <a:lstStyle/>
        <a:p>
          <a:endParaRPr lang="el-GR"/>
        </a:p>
      </dgm:t>
    </dgm:pt>
    <dgm:pt modelId="{1E51EA5C-F160-4C16-B843-7E71DB60C502}" type="pres">
      <dgm:prSet presAssocID="{A423EC8E-DFB4-44B1-A709-579E8A1F1F5B}" presName="parTrans" presStyleLbl="sibTrans2D1" presStyleIdx="3" presStyleCnt="7" custLinFactNeighborX="-26567" custLinFactNeighborY="-14204"/>
      <dgm:spPr/>
      <dgm:t>
        <a:bodyPr/>
        <a:lstStyle/>
        <a:p>
          <a:endParaRPr lang="el-GR"/>
        </a:p>
      </dgm:t>
    </dgm:pt>
    <dgm:pt modelId="{28B61998-63B0-438F-8454-9DD3CAF20571}" type="pres">
      <dgm:prSet presAssocID="{A423EC8E-DFB4-44B1-A709-579E8A1F1F5B}" presName="connectorText" presStyleLbl="sibTrans2D1" presStyleIdx="3" presStyleCnt="7"/>
      <dgm:spPr/>
      <dgm:t>
        <a:bodyPr/>
        <a:lstStyle/>
        <a:p>
          <a:endParaRPr lang="el-GR"/>
        </a:p>
      </dgm:t>
    </dgm:pt>
    <dgm:pt modelId="{A9294AB2-F3B3-4C95-B61B-6C5CDBD71A7F}" type="pres">
      <dgm:prSet presAssocID="{8CA65D54-294A-4D37-A7A3-C3CED0223C02}" presName="node" presStyleLbl="node1" presStyleIdx="3" presStyleCnt="7" custScaleX="152873" custScaleY="102318" custRadScaleRad="125505" custRadScaleInc="-67337">
        <dgm:presLayoutVars>
          <dgm:bulletEnabled val="1"/>
        </dgm:presLayoutVars>
      </dgm:prSet>
      <dgm:spPr/>
      <dgm:t>
        <a:bodyPr/>
        <a:lstStyle/>
        <a:p>
          <a:endParaRPr lang="el-GR"/>
        </a:p>
      </dgm:t>
    </dgm:pt>
    <dgm:pt modelId="{4851C5FF-402E-4E76-A789-966CD170594D}" type="pres">
      <dgm:prSet presAssocID="{EB7FA608-F10D-48FE-AB4D-7A6366375C67}" presName="parTrans" presStyleLbl="sibTrans2D1" presStyleIdx="4" presStyleCnt="7" custScaleX="159968" custLinFactNeighborX="-28692" custLinFactNeighborY="-15484"/>
      <dgm:spPr/>
      <dgm:t>
        <a:bodyPr/>
        <a:lstStyle/>
        <a:p>
          <a:endParaRPr lang="el-GR"/>
        </a:p>
      </dgm:t>
    </dgm:pt>
    <dgm:pt modelId="{8E277ABA-FCC9-47C9-82AA-C338141D8DC9}" type="pres">
      <dgm:prSet presAssocID="{EB7FA608-F10D-48FE-AB4D-7A6366375C67}" presName="connectorText" presStyleLbl="sibTrans2D1" presStyleIdx="4" presStyleCnt="7"/>
      <dgm:spPr/>
      <dgm:t>
        <a:bodyPr/>
        <a:lstStyle/>
        <a:p>
          <a:endParaRPr lang="el-GR"/>
        </a:p>
      </dgm:t>
    </dgm:pt>
    <dgm:pt modelId="{1EC08C37-A1ED-417A-AB67-DFA5F3A2D844}" type="pres">
      <dgm:prSet presAssocID="{1E68FE56-712D-437C-BA73-D1DA60BCA38E}" presName="node" presStyleLbl="node1" presStyleIdx="4" presStyleCnt="7" custScaleX="139421" custScaleY="133371" custRadScaleRad="104098" custRadScaleInc="14624">
        <dgm:presLayoutVars>
          <dgm:bulletEnabled val="1"/>
        </dgm:presLayoutVars>
      </dgm:prSet>
      <dgm:spPr/>
      <dgm:t>
        <a:bodyPr/>
        <a:lstStyle/>
        <a:p>
          <a:endParaRPr lang="el-GR"/>
        </a:p>
      </dgm:t>
    </dgm:pt>
    <dgm:pt modelId="{8B147805-136B-419D-AB1C-8AA83335AF62}" type="pres">
      <dgm:prSet presAssocID="{248C3840-146C-4402-B9CA-3E61C996C883}" presName="parTrans" presStyleLbl="sibTrans2D1" presStyleIdx="5" presStyleCnt="7" custScaleX="143425" custLinFactNeighborX="7733" custLinFactNeighborY="-13807"/>
      <dgm:spPr/>
      <dgm:t>
        <a:bodyPr/>
        <a:lstStyle/>
        <a:p>
          <a:endParaRPr lang="el-GR"/>
        </a:p>
      </dgm:t>
    </dgm:pt>
    <dgm:pt modelId="{C96855D7-9C8C-4A88-81B9-9AAA0B31612C}" type="pres">
      <dgm:prSet presAssocID="{248C3840-146C-4402-B9CA-3E61C996C883}" presName="connectorText" presStyleLbl="sibTrans2D1" presStyleIdx="5" presStyleCnt="7"/>
      <dgm:spPr/>
      <dgm:t>
        <a:bodyPr/>
        <a:lstStyle/>
        <a:p>
          <a:endParaRPr lang="el-GR"/>
        </a:p>
      </dgm:t>
    </dgm:pt>
    <dgm:pt modelId="{0FDB19CF-5A35-415F-B600-20F450294349}" type="pres">
      <dgm:prSet presAssocID="{682BA8A0-308A-4424-B054-004A13097EB9}" presName="node" presStyleLbl="node1" presStyleIdx="5" presStyleCnt="7" custScaleX="141579" custScaleY="121587" custRadScaleRad="118881" custRadScaleInc="28005">
        <dgm:presLayoutVars>
          <dgm:bulletEnabled val="1"/>
        </dgm:presLayoutVars>
      </dgm:prSet>
      <dgm:spPr/>
      <dgm:t>
        <a:bodyPr/>
        <a:lstStyle/>
        <a:p>
          <a:endParaRPr lang="el-GR"/>
        </a:p>
      </dgm:t>
    </dgm:pt>
    <dgm:pt modelId="{04493FA4-1ADC-4167-9B85-1539A32DE136}" type="pres">
      <dgm:prSet presAssocID="{006FB675-93B6-4B39-B100-0D191485FBE1}" presName="parTrans" presStyleLbl="sibTrans2D1" presStyleIdx="6" presStyleCnt="7" custScaleX="114740"/>
      <dgm:spPr/>
      <dgm:t>
        <a:bodyPr/>
        <a:lstStyle/>
        <a:p>
          <a:endParaRPr lang="el-GR"/>
        </a:p>
      </dgm:t>
    </dgm:pt>
    <dgm:pt modelId="{941CAABC-017C-4D89-864F-488A10631AC7}" type="pres">
      <dgm:prSet presAssocID="{006FB675-93B6-4B39-B100-0D191485FBE1}" presName="connectorText" presStyleLbl="sibTrans2D1" presStyleIdx="6" presStyleCnt="7"/>
      <dgm:spPr/>
      <dgm:t>
        <a:bodyPr/>
        <a:lstStyle/>
        <a:p>
          <a:endParaRPr lang="el-GR"/>
        </a:p>
      </dgm:t>
    </dgm:pt>
    <dgm:pt modelId="{F19D3DD0-DAC9-4C1A-B253-5E61D70F3394}" type="pres">
      <dgm:prSet presAssocID="{9B3A8C73-BFD3-4ED8-802B-99B003EB49C8}" presName="node" presStyleLbl="node1" presStyleIdx="6" presStyleCnt="7" custScaleX="151326" custScaleY="101311" custRadScaleRad="126150" custRadScaleInc="-11799">
        <dgm:presLayoutVars>
          <dgm:bulletEnabled val="1"/>
        </dgm:presLayoutVars>
      </dgm:prSet>
      <dgm:spPr/>
      <dgm:t>
        <a:bodyPr/>
        <a:lstStyle/>
        <a:p>
          <a:endParaRPr lang="el-GR"/>
        </a:p>
      </dgm:t>
    </dgm:pt>
  </dgm:ptLst>
  <dgm:cxnLst>
    <dgm:cxn modelId="{22A51BEE-4CA0-472D-98CF-77D11933011C}" type="presOf" srcId="{8CA65D54-294A-4D37-A7A3-C3CED0223C02}" destId="{A9294AB2-F3B3-4C95-B61B-6C5CDBD71A7F}" srcOrd="0" destOrd="0" presId="urn:microsoft.com/office/officeart/2005/8/layout/radial5"/>
    <dgm:cxn modelId="{99C419E9-D809-4C78-AC1D-705E48B1AA31}" srcId="{F458BBF0-F3EE-4518-BA3D-F23450A60680}" destId="{9B3A8C73-BFD3-4ED8-802B-99B003EB49C8}" srcOrd="6" destOrd="0" parTransId="{006FB675-93B6-4B39-B100-0D191485FBE1}" sibTransId="{E1246FD1-432E-4DDC-9CDF-656CC7FE0C7E}"/>
    <dgm:cxn modelId="{302D2F9A-5BAF-4DE6-9834-8E7E405D8D3E}" type="presOf" srcId="{DDA82A35-8305-4FC8-B7FF-5AC6FBC6C126}" destId="{CC1879A3-D2D7-4415-A3F7-6D456620F53C}" srcOrd="0" destOrd="0" presId="urn:microsoft.com/office/officeart/2005/8/layout/radial5"/>
    <dgm:cxn modelId="{CCD1F667-8D74-4E10-AF5A-61FE3AED3D1A}" srcId="{F458BBF0-F3EE-4518-BA3D-F23450A60680}" destId="{682BA8A0-308A-4424-B054-004A13097EB9}" srcOrd="5" destOrd="0" parTransId="{248C3840-146C-4402-B9CA-3E61C996C883}" sibTransId="{2645F02D-D7F5-4292-AB1F-F3B99B6AA18E}"/>
    <dgm:cxn modelId="{4CE4029B-A7C7-4B06-9181-084E6C282F55}" srcId="{27A6165E-B1B8-4A67-8675-BD1B9252F413}" destId="{3365689E-735F-472B-BBC6-8B3C428D60F6}" srcOrd="1" destOrd="0" parTransId="{D2E4223F-C828-402B-8C53-DF9899F6D76B}" sibTransId="{A9DA4FC4-2993-4E0B-BA41-3673B59175B7}"/>
    <dgm:cxn modelId="{B899E87C-A4EF-4278-8ABF-058BFF557925}" type="presOf" srcId="{C3F3DE60-8AF2-4FB4-A251-5804DCB54AE0}" destId="{83F0A73B-2930-4D7B-A06E-C4DFEA828231}" srcOrd="1" destOrd="0" presId="urn:microsoft.com/office/officeart/2005/8/layout/radial5"/>
    <dgm:cxn modelId="{7362B421-E829-4568-ADD0-58E3AE1F252D}" srcId="{F458BBF0-F3EE-4518-BA3D-F23450A60680}" destId="{99492F75-9C20-43E2-9251-617902F15C83}" srcOrd="2" destOrd="0" parTransId="{96AF647D-1E7E-4292-B9F4-EBDBEB10FFED}" sibTransId="{51BAE901-9E96-43D2-8E37-F3366BE2E901}"/>
    <dgm:cxn modelId="{C0801E16-364B-4850-AD63-CA0A139D48AD}" type="presOf" srcId="{EB7FA608-F10D-48FE-AB4D-7A6366375C67}" destId="{4851C5FF-402E-4E76-A789-966CD170594D}" srcOrd="0" destOrd="0" presId="urn:microsoft.com/office/officeart/2005/8/layout/radial5"/>
    <dgm:cxn modelId="{FAE6BFE5-2620-40B4-ACE3-E3AA058EFC6F}" type="presOf" srcId="{A423EC8E-DFB4-44B1-A709-579E8A1F1F5B}" destId="{1E51EA5C-F160-4C16-B843-7E71DB60C502}" srcOrd="0" destOrd="0" presId="urn:microsoft.com/office/officeart/2005/8/layout/radial5"/>
    <dgm:cxn modelId="{13982EE9-ECF2-4568-8360-1C06A18C67FA}" srcId="{27A6165E-B1B8-4A67-8675-BD1B9252F413}" destId="{AB69A72F-8AE2-4A4C-8EAA-9C3A59B65D5E}" srcOrd="2" destOrd="0" parTransId="{8192B347-5E1E-45B6-9603-042CE71DF476}" sibTransId="{12DC3848-232C-489B-8409-E4D3C6AB59E9}"/>
    <dgm:cxn modelId="{23157AE7-E99C-46CF-9739-6BC8891A1F8B}" type="presOf" srcId="{27A6165E-B1B8-4A67-8675-BD1B9252F413}" destId="{444E565C-43E7-4258-AD10-EE8A39B68F05}" srcOrd="0" destOrd="0" presId="urn:microsoft.com/office/officeart/2005/8/layout/radial5"/>
    <dgm:cxn modelId="{29521D15-0715-43EB-94A9-9D3A6F11C885}" type="presOf" srcId="{EB7FA608-F10D-48FE-AB4D-7A6366375C67}" destId="{8E277ABA-FCC9-47C9-82AA-C338141D8DC9}" srcOrd="1" destOrd="0" presId="urn:microsoft.com/office/officeart/2005/8/layout/radial5"/>
    <dgm:cxn modelId="{706DA668-EF92-423E-8C39-88C3887E7803}" type="presOf" srcId="{99492F75-9C20-43E2-9251-617902F15C83}" destId="{217AD10A-4E62-47D3-A2CF-A24E965CA879}" srcOrd="0" destOrd="0" presId="urn:microsoft.com/office/officeart/2005/8/layout/radial5"/>
    <dgm:cxn modelId="{3679FE02-E5DB-48F5-BBC2-CF096AEE79D6}" type="presOf" srcId="{34778E79-2FA6-4127-8F49-A06358C99580}" destId="{2F0CDA29-72A9-4E62-B88C-BD9BED104AE0}" srcOrd="0" destOrd="0" presId="urn:microsoft.com/office/officeart/2005/8/layout/radial5"/>
    <dgm:cxn modelId="{D63BC91A-4DA4-4E4F-994A-CB96AB4B1445}" type="presOf" srcId="{F458BBF0-F3EE-4518-BA3D-F23450A60680}" destId="{48190BED-C994-469D-B297-676F0DEC433E}" srcOrd="0" destOrd="0" presId="urn:microsoft.com/office/officeart/2005/8/layout/radial5"/>
    <dgm:cxn modelId="{F4E70064-D79C-4D2E-B342-70808B8C739A}" type="presOf" srcId="{C3F3DE60-8AF2-4FB4-A251-5804DCB54AE0}" destId="{B3914389-A5DD-4FFE-89AD-AE1FF2798A11}" srcOrd="0" destOrd="0" presId="urn:microsoft.com/office/officeart/2005/8/layout/radial5"/>
    <dgm:cxn modelId="{95104076-5C52-4143-8893-D6B79BA4DFD5}" type="presOf" srcId="{006FB675-93B6-4B39-B100-0D191485FBE1}" destId="{04493FA4-1ADC-4167-9B85-1539A32DE136}" srcOrd="0" destOrd="0" presId="urn:microsoft.com/office/officeart/2005/8/layout/radial5"/>
    <dgm:cxn modelId="{EFA074A2-5218-4DB6-BE1F-9FE2C412D761}" type="presOf" srcId="{248C3840-146C-4402-B9CA-3E61C996C883}" destId="{C96855D7-9C8C-4A88-81B9-9AAA0B31612C}" srcOrd="1" destOrd="0" presId="urn:microsoft.com/office/officeart/2005/8/layout/radial5"/>
    <dgm:cxn modelId="{6E257C93-A095-422A-9A74-A1D98D8AF544}" type="presOf" srcId="{A423EC8E-DFB4-44B1-A709-579E8A1F1F5B}" destId="{28B61998-63B0-438F-8454-9DD3CAF20571}" srcOrd="1" destOrd="0" presId="urn:microsoft.com/office/officeart/2005/8/layout/radial5"/>
    <dgm:cxn modelId="{F7957F3A-A106-47D9-905A-2C04442B0459}" srcId="{F458BBF0-F3EE-4518-BA3D-F23450A60680}" destId="{8CA65D54-294A-4D37-A7A3-C3CED0223C02}" srcOrd="3" destOrd="0" parTransId="{A423EC8E-DFB4-44B1-A709-579E8A1F1F5B}" sibTransId="{99D820A6-3AF5-4211-8A0E-2AF775B1113C}"/>
    <dgm:cxn modelId="{E8020EE1-79A1-4259-B2D7-58116823DC31}" type="presOf" srcId="{248C3840-146C-4402-B9CA-3E61C996C883}" destId="{8B147805-136B-419D-AB1C-8AA83335AF62}" srcOrd="0" destOrd="0" presId="urn:microsoft.com/office/officeart/2005/8/layout/radial5"/>
    <dgm:cxn modelId="{7BCBED85-CE9F-4808-AA30-93A75351E015}" type="presOf" srcId="{96AF647D-1E7E-4292-B9F4-EBDBEB10FFED}" destId="{C4BB2976-5BBE-4F2B-A47B-36A42BF12EEC}" srcOrd="0" destOrd="0" presId="urn:microsoft.com/office/officeart/2005/8/layout/radial5"/>
    <dgm:cxn modelId="{E2173AF6-7F6F-4E83-8073-FAE1DE6A05FA}" type="presOf" srcId="{96AF647D-1E7E-4292-B9F4-EBDBEB10FFED}" destId="{212E5B57-0590-4502-854F-3467EDAEC583}" srcOrd="1" destOrd="0" presId="urn:microsoft.com/office/officeart/2005/8/layout/radial5"/>
    <dgm:cxn modelId="{04EFAE7F-D5BA-490B-8B6E-A0DE6DD09D7D}" srcId="{F458BBF0-F3EE-4518-BA3D-F23450A60680}" destId="{1E68FE56-712D-437C-BA73-D1DA60BCA38E}" srcOrd="4" destOrd="0" parTransId="{EB7FA608-F10D-48FE-AB4D-7A6366375C67}" sibTransId="{57603674-BCAC-450E-9E8B-5B5750829A96}"/>
    <dgm:cxn modelId="{EE7101C2-AE8B-46C1-B136-6CCD83730E41}" type="presOf" srcId="{682BA8A0-308A-4424-B054-004A13097EB9}" destId="{0FDB19CF-5A35-415F-B600-20F450294349}" srcOrd="0" destOrd="0" presId="urn:microsoft.com/office/officeart/2005/8/layout/radial5"/>
    <dgm:cxn modelId="{FCE6579B-0868-46D5-9B29-F116F32216DC}" type="presOf" srcId="{9B3A8C73-BFD3-4ED8-802B-99B003EB49C8}" destId="{F19D3DD0-DAC9-4C1A-B253-5E61D70F3394}" srcOrd="0" destOrd="0" presId="urn:microsoft.com/office/officeart/2005/8/layout/radial5"/>
    <dgm:cxn modelId="{653F5CDB-E767-4CC2-980F-105989CD181D}" type="presOf" srcId="{93D5EEE2-30D3-4F7D-931B-C7029C9A86C3}" destId="{547283E3-A6A2-4E36-8CB3-5B15B3416460}" srcOrd="0" destOrd="0" presId="urn:microsoft.com/office/officeart/2005/8/layout/radial5"/>
    <dgm:cxn modelId="{72ECFC34-3E75-4F7E-A68E-340D1DB0FC24}" srcId="{F458BBF0-F3EE-4518-BA3D-F23450A60680}" destId="{93D5EEE2-30D3-4F7D-931B-C7029C9A86C3}" srcOrd="1" destOrd="0" parTransId="{C3F3DE60-8AF2-4FB4-A251-5804DCB54AE0}" sibTransId="{56D96EEC-2B99-482D-83B6-4E9277CA9720}"/>
    <dgm:cxn modelId="{283D8AAA-3869-4BC9-9E5F-CA3E98BEE6AD}" type="presOf" srcId="{1E68FE56-712D-437C-BA73-D1DA60BCA38E}" destId="{1EC08C37-A1ED-417A-AB67-DFA5F3A2D844}" srcOrd="0" destOrd="0" presId="urn:microsoft.com/office/officeart/2005/8/layout/radial5"/>
    <dgm:cxn modelId="{239FD715-9548-4110-8BFF-B1145D43260C}" type="presOf" srcId="{006FB675-93B6-4B39-B100-0D191485FBE1}" destId="{941CAABC-017C-4D89-864F-488A10631AC7}" srcOrd="1" destOrd="0" presId="urn:microsoft.com/office/officeart/2005/8/layout/radial5"/>
    <dgm:cxn modelId="{9F59DC28-AB68-4266-A690-D0228CC33382}" srcId="{27A6165E-B1B8-4A67-8675-BD1B9252F413}" destId="{F458BBF0-F3EE-4518-BA3D-F23450A60680}" srcOrd="0" destOrd="0" parTransId="{29AA93D7-D265-4872-9054-C3F3A12C9783}" sibTransId="{9FAC38FC-4213-476A-A09E-B46A6C7FD698}"/>
    <dgm:cxn modelId="{7B6224C9-81E8-4D22-9BD0-7CCEB4B52C29}" type="presOf" srcId="{DDA82A35-8305-4FC8-B7FF-5AC6FBC6C126}" destId="{942C8446-4A42-4339-A3D0-C887F6371FC1}" srcOrd="1" destOrd="0" presId="urn:microsoft.com/office/officeart/2005/8/layout/radial5"/>
    <dgm:cxn modelId="{E13A034B-B4C5-4629-8C6B-5B4EA032423B}" srcId="{F458BBF0-F3EE-4518-BA3D-F23450A60680}" destId="{34778E79-2FA6-4127-8F49-A06358C99580}" srcOrd="0" destOrd="0" parTransId="{DDA82A35-8305-4FC8-B7FF-5AC6FBC6C126}" sibTransId="{16944E6A-710A-4A65-815D-10B5B471BC45}"/>
    <dgm:cxn modelId="{C714FE70-E230-444D-8C47-FC5C7C052F43}" type="presParOf" srcId="{444E565C-43E7-4258-AD10-EE8A39B68F05}" destId="{48190BED-C994-469D-B297-676F0DEC433E}" srcOrd="0" destOrd="0" presId="urn:microsoft.com/office/officeart/2005/8/layout/radial5"/>
    <dgm:cxn modelId="{2C43EA86-5336-4CE6-A70F-E020BA33E85A}" type="presParOf" srcId="{444E565C-43E7-4258-AD10-EE8A39B68F05}" destId="{CC1879A3-D2D7-4415-A3F7-6D456620F53C}" srcOrd="1" destOrd="0" presId="urn:microsoft.com/office/officeart/2005/8/layout/radial5"/>
    <dgm:cxn modelId="{333099E7-275B-4A75-83BD-AD9E2C865423}" type="presParOf" srcId="{CC1879A3-D2D7-4415-A3F7-6D456620F53C}" destId="{942C8446-4A42-4339-A3D0-C887F6371FC1}" srcOrd="0" destOrd="0" presId="urn:microsoft.com/office/officeart/2005/8/layout/radial5"/>
    <dgm:cxn modelId="{E841E0FB-5577-469D-9042-E5474628DFA7}" type="presParOf" srcId="{444E565C-43E7-4258-AD10-EE8A39B68F05}" destId="{2F0CDA29-72A9-4E62-B88C-BD9BED104AE0}" srcOrd="2" destOrd="0" presId="urn:microsoft.com/office/officeart/2005/8/layout/radial5"/>
    <dgm:cxn modelId="{FC174B17-8B21-438D-B344-89D725F34FAA}" type="presParOf" srcId="{444E565C-43E7-4258-AD10-EE8A39B68F05}" destId="{B3914389-A5DD-4FFE-89AD-AE1FF2798A11}" srcOrd="3" destOrd="0" presId="urn:microsoft.com/office/officeart/2005/8/layout/radial5"/>
    <dgm:cxn modelId="{1CA052E5-F595-4D7E-B4B0-10C05473E692}" type="presParOf" srcId="{B3914389-A5DD-4FFE-89AD-AE1FF2798A11}" destId="{83F0A73B-2930-4D7B-A06E-C4DFEA828231}" srcOrd="0" destOrd="0" presId="urn:microsoft.com/office/officeart/2005/8/layout/radial5"/>
    <dgm:cxn modelId="{67227533-C09D-4075-B8B5-F4EECDF8986F}" type="presParOf" srcId="{444E565C-43E7-4258-AD10-EE8A39B68F05}" destId="{547283E3-A6A2-4E36-8CB3-5B15B3416460}" srcOrd="4" destOrd="0" presId="urn:microsoft.com/office/officeart/2005/8/layout/radial5"/>
    <dgm:cxn modelId="{3A1F4DD6-8F8C-4BCB-BEBC-A93045EDF55A}" type="presParOf" srcId="{444E565C-43E7-4258-AD10-EE8A39B68F05}" destId="{C4BB2976-5BBE-4F2B-A47B-36A42BF12EEC}" srcOrd="5" destOrd="0" presId="urn:microsoft.com/office/officeart/2005/8/layout/radial5"/>
    <dgm:cxn modelId="{7F42FDB5-8AED-481E-9D56-D8D36BFCFB8A}" type="presParOf" srcId="{C4BB2976-5BBE-4F2B-A47B-36A42BF12EEC}" destId="{212E5B57-0590-4502-854F-3467EDAEC583}" srcOrd="0" destOrd="0" presId="urn:microsoft.com/office/officeart/2005/8/layout/radial5"/>
    <dgm:cxn modelId="{6CD839F1-11D4-4961-BB32-BAE369412982}" type="presParOf" srcId="{444E565C-43E7-4258-AD10-EE8A39B68F05}" destId="{217AD10A-4E62-47D3-A2CF-A24E965CA879}" srcOrd="6" destOrd="0" presId="urn:microsoft.com/office/officeart/2005/8/layout/radial5"/>
    <dgm:cxn modelId="{24B0BA9E-985C-4A40-8CF3-6BF870D29356}" type="presParOf" srcId="{444E565C-43E7-4258-AD10-EE8A39B68F05}" destId="{1E51EA5C-F160-4C16-B843-7E71DB60C502}" srcOrd="7" destOrd="0" presId="urn:microsoft.com/office/officeart/2005/8/layout/radial5"/>
    <dgm:cxn modelId="{41726AB2-7B38-4208-8CF8-73CB7CF4E495}" type="presParOf" srcId="{1E51EA5C-F160-4C16-B843-7E71DB60C502}" destId="{28B61998-63B0-438F-8454-9DD3CAF20571}" srcOrd="0" destOrd="0" presId="urn:microsoft.com/office/officeart/2005/8/layout/radial5"/>
    <dgm:cxn modelId="{EA696329-FB8E-48E1-AEB2-C21C63496086}" type="presParOf" srcId="{444E565C-43E7-4258-AD10-EE8A39B68F05}" destId="{A9294AB2-F3B3-4C95-B61B-6C5CDBD71A7F}" srcOrd="8" destOrd="0" presId="urn:microsoft.com/office/officeart/2005/8/layout/radial5"/>
    <dgm:cxn modelId="{3CA78A51-FFA5-4961-9CE5-B6B99ADEB2B9}" type="presParOf" srcId="{444E565C-43E7-4258-AD10-EE8A39B68F05}" destId="{4851C5FF-402E-4E76-A789-966CD170594D}" srcOrd="9" destOrd="0" presId="urn:microsoft.com/office/officeart/2005/8/layout/radial5"/>
    <dgm:cxn modelId="{5DB4E4E1-F7FB-483C-8619-D38DB0DE0C63}" type="presParOf" srcId="{4851C5FF-402E-4E76-A789-966CD170594D}" destId="{8E277ABA-FCC9-47C9-82AA-C338141D8DC9}" srcOrd="0" destOrd="0" presId="urn:microsoft.com/office/officeart/2005/8/layout/radial5"/>
    <dgm:cxn modelId="{B93FE94F-8E99-46F7-A867-1026F4F190ED}" type="presParOf" srcId="{444E565C-43E7-4258-AD10-EE8A39B68F05}" destId="{1EC08C37-A1ED-417A-AB67-DFA5F3A2D844}" srcOrd="10" destOrd="0" presId="urn:microsoft.com/office/officeart/2005/8/layout/radial5"/>
    <dgm:cxn modelId="{52CFB38F-56C2-4C83-9F17-6953CA9931DD}" type="presParOf" srcId="{444E565C-43E7-4258-AD10-EE8A39B68F05}" destId="{8B147805-136B-419D-AB1C-8AA83335AF62}" srcOrd="11" destOrd="0" presId="urn:microsoft.com/office/officeart/2005/8/layout/radial5"/>
    <dgm:cxn modelId="{22221348-BE16-4868-9503-F367A4A6BDE0}" type="presParOf" srcId="{8B147805-136B-419D-AB1C-8AA83335AF62}" destId="{C96855D7-9C8C-4A88-81B9-9AAA0B31612C}" srcOrd="0" destOrd="0" presId="urn:microsoft.com/office/officeart/2005/8/layout/radial5"/>
    <dgm:cxn modelId="{5BFE06EE-59AE-4405-930A-3E599AF9FD08}" type="presParOf" srcId="{444E565C-43E7-4258-AD10-EE8A39B68F05}" destId="{0FDB19CF-5A35-415F-B600-20F450294349}" srcOrd="12" destOrd="0" presId="urn:microsoft.com/office/officeart/2005/8/layout/radial5"/>
    <dgm:cxn modelId="{76DE518C-F186-4956-92C9-5E799C123093}" type="presParOf" srcId="{444E565C-43E7-4258-AD10-EE8A39B68F05}" destId="{04493FA4-1ADC-4167-9B85-1539A32DE136}" srcOrd="13" destOrd="0" presId="urn:microsoft.com/office/officeart/2005/8/layout/radial5"/>
    <dgm:cxn modelId="{147CE068-2EEA-488B-8D50-D8B5A1252B3D}" type="presParOf" srcId="{04493FA4-1ADC-4167-9B85-1539A32DE136}" destId="{941CAABC-017C-4D89-864F-488A10631AC7}" srcOrd="0" destOrd="0" presId="urn:microsoft.com/office/officeart/2005/8/layout/radial5"/>
    <dgm:cxn modelId="{5738A421-4E3B-45FA-8EF0-F70C74EE5923}" type="presParOf" srcId="{444E565C-43E7-4258-AD10-EE8A39B68F05}" destId="{F19D3DD0-DAC9-4C1A-B253-5E61D70F3394}" srcOrd="14" destOrd="0" presId="urn:microsoft.com/office/officeart/2005/8/layout/radial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2B46B80-F936-44BE-BC92-7D8E3A1D7623}" type="doc">
      <dgm:prSet loTypeId="urn:microsoft.com/office/officeart/2005/8/layout/radial6" loCatId="cycle" qsTypeId="urn:microsoft.com/office/officeart/2005/8/quickstyle/simple1" qsCatId="simple" csTypeId="urn:microsoft.com/office/officeart/2005/8/colors/colorful2" csCatId="colorful" phldr="1"/>
      <dgm:spPr/>
      <dgm:t>
        <a:bodyPr/>
        <a:lstStyle/>
        <a:p>
          <a:endParaRPr lang="el-GR"/>
        </a:p>
      </dgm:t>
    </dgm:pt>
    <dgm:pt modelId="{3FB65893-8259-46B8-82EE-B7C24931EB60}">
      <dgm:prSet phldrT="[Κείμενο]" custT="1"/>
      <dgm:spPr>
        <a:xfrm>
          <a:off x="2092469" y="993601"/>
          <a:ext cx="1089371" cy="1089371"/>
        </a:xfr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el-GR" sz="1600" b="1" dirty="0" smtClean="0">
              <a:solidFill>
                <a:sysClr val="window" lastClr="FFFFFF"/>
              </a:solidFill>
              <a:latin typeface="Calibri"/>
              <a:ea typeface="+mn-ea"/>
              <a:cs typeface="+mn-cs"/>
            </a:rPr>
            <a:t>Πλαίσιο για την καθημερινή φυσική άσκηση  </a:t>
          </a:r>
          <a:r>
            <a:rPr lang="el-GR" sz="1600" b="1" dirty="0">
              <a:solidFill>
                <a:sysClr val="window" lastClr="FFFFFF"/>
              </a:solidFill>
              <a:latin typeface="Calibri"/>
              <a:ea typeface="+mn-ea"/>
              <a:cs typeface="+mn-cs"/>
            </a:rPr>
            <a:t>του παιδιού</a:t>
          </a:r>
        </a:p>
      </dgm:t>
    </dgm:pt>
    <dgm:pt modelId="{8CFCBD46-07DB-4F98-9E58-51C66C3BFC27}" type="parTrans" cxnId="{ED5FD79C-783D-4830-8706-7624D4C53259}">
      <dgm:prSet/>
      <dgm:spPr/>
      <dgm:t>
        <a:bodyPr/>
        <a:lstStyle/>
        <a:p>
          <a:endParaRPr lang="el-GR"/>
        </a:p>
      </dgm:t>
    </dgm:pt>
    <dgm:pt modelId="{5B72F4E7-E472-461F-9D69-A3C0AE0AC895}" type="sibTrans" cxnId="{ED5FD79C-783D-4830-8706-7624D4C53259}">
      <dgm:prSet/>
      <dgm:spPr/>
      <dgm:t>
        <a:bodyPr/>
        <a:lstStyle/>
        <a:p>
          <a:endParaRPr lang="el-GR"/>
        </a:p>
      </dgm:t>
    </dgm:pt>
    <dgm:pt modelId="{9A21AAB3-33B8-4DE3-9CDC-8D0A90148E81}">
      <dgm:prSet phldrT="[Κείμενο]" custT="1"/>
      <dgm:spPr>
        <a:xfrm>
          <a:off x="2255874" y="837"/>
          <a:ext cx="762560" cy="762560"/>
        </a:xfr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el-GR" sz="1400" b="1" dirty="0">
              <a:solidFill>
                <a:sysClr val="window" lastClr="FFFFFF"/>
              </a:solidFill>
              <a:latin typeface="Calibri"/>
              <a:ea typeface="+mn-ea"/>
              <a:cs typeface="+mn-cs"/>
            </a:rPr>
            <a:t>μάθημα φυσικής αγωγής</a:t>
          </a:r>
        </a:p>
      </dgm:t>
    </dgm:pt>
    <dgm:pt modelId="{D074D164-6200-4A09-B01F-F25BBA83F71E}" type="parTrans" cxnId="{4CA41771-8E07-482D-9662-520E44032FCF}">
      <dgm:prSet/>
      <dgm:spPr/>
      <dgm:t>
        <a:bodyPr/>
        <a:lstStyle/>
        <a:p>
          <a:endParaRPr lang="el-GR"/>
        </a:p>
      </dgm:t>
    </dgm:pt>
    <dgm:pt modelId="{6E992638-9FCE-43E6-9E4B-97B9447317E7}" type="sibTrans" cxnId="{4CA41771-8E07-482D-9662-520E44032FCF}">
      <dgm:prSet/>
      <dgm:spPr>
        <a:xfrm>
          <a:off x="1453532" y="354665"/>
          <a:ext cx="2367244" cy="2367244"/>
        </a:xfrm>
        <a:solidFill>
          <a:srgbClr val="C0504D">
            <a:hueOff val="0"/>
            <a:satOff val="0"/>
            <a:lumOff val="0"/>
            <a:alphaOff val="0"/>
          </a:srgbClr>
        </a:solidFill>
        <a:ln>
          <a:noFill/>
        </a:ln>
        <a:effectLst/>
      </dgm:spPr>
      <dgm:t>
        <a:bodyPr/>
        <a:lstStyle/>
        <a:p>
          <a:endParaRPr lang="el-GR"/>
        </a:p>
      </dgm:t>
    </dgm:pt>
    <dgm:pt modelId="{00DFD476-499C-459F-BF45-B1873C2ABDC4}">
      <dgm:prSet phldrT="[Κείμενο]" custT="1"/>
      <dgm:spPr>
        <a:xfrm>
          <a:off x="3412044" y="1157007"/>
          <a:ext cx="762560" cy="762560"/>
        </a:xfrm>
        <a:solidFill>
          <a:srgbClr val="C0504D">
            <a:hueOff val="1560506"/>
            <a:satOff val="-1946"/>
            <a:lumOff val="458"/>
            <a:alphaOff val="0"/>
          </a:srgbClr>
        </a:solidFill>
        <a:ln w="25400" cap="flat" cmpd="sng" algn="ctr">
          <a:solidFill>
            <a:sysClr val="window" lastClr="FFFFFF">
              <a:hueOff val="0"/>
              <a:satOff val="0"/>
              <a:lumOff val="0"/>
              <a:alphaOff val="0"/>
            </a:sysClr>
          </a:solidFill>
          <a:prstDash val="solid"/>
        </a:ln>
        <a:effectLst/>
      </dgm:spPr>
      <dgm:t>
        <a:bodyPr/>
        <a:lstStyle/>
        <a:p>
          <a:r>
            <a:rPr lang="el-GR" sz="1400" b="1" dirty="0" smtClean="0">
              <a:solidFill>
                <a:sysClr val="window" lastClr="FFFFFF"/>
              </a:solidFill>
              <a:latin typeface="Calibri"/>
              <a:ea typeface="+mn-ea"/>
              <a:cs typeface="+mn-cs"/>
            </a:rPr>
            <a:t>φυσική άσκηση στη </a:t>
          </a:r>
          <a:r>
            <a:rPr lang="el-GR" sz="1400" b="1" dirty="0">
              <a:solidFill>
                <a:sysClr val="window" lastClr="FFFFFF"/>
              </a:solidFill>
              <a:latin typeface="Calibri"/>
              <a:ea typeface="+mn-ea"/>
              <a:cs typeface="+mn-cs"/>
            </a:rPr>
            <a:t>διάρκεια του σχολικού χρόνου</a:t>
          </a:r>
        </a:p>
      </dgm:t>
    </dgm:pt>
    <dgm:pt modelId="{A727DAD6-420B-4CE6-B69E-00C6034072E7}" type="parTrans" cxnId="{92C2B3CE-83EE-409A-9759-59E9D5ED4701}">
      <dgm:prSet/>
      <dgm:spPr/>
      <dgm:t>
        <a:bodyPr/>
        <a:lstStyle/>
        <a:p>
          <a:endParaRPr lang="el-GR"/>
        </a:p>
      </dgm:t>
    </dgm:pt>
    <dgm:pt modelId="{4924BD8D-7C0A-475B-906C-99563D8915D6}" type="sibTrans" cxnId="{92C2B3CE-83EE-409A-9759-59E9D5ED4701}">
      <dgm:prSet/>
      <dgm:spPr>
        <a:xfrm>
          <a:off x="1453532" y="354665"/>
          <a:ext cx="2367244" cy="2367244"/>
        </a:xfrm>
        <a:solidFill>
          <a:srgbClr val="C0504D">
            <a:hueOff val="1560506"/>
            <a:satOff val="-1946"/>
            <a:lumOff val="458"/>
            <a:alphaOff val="0"/>
          </a:srgbClr>
        </a:solidFill>
        <a:ln>
          <a:noFill/>
        </a:ln>
        <a:effectLst/>
      </dgm:spPr>
      <dgm:t>
        <a:bodyPr/>
        <a:lstStyle/>
        <a:p>
          <a:endParaRPr lang="el-GR"/>
        </a:p>
      </dgm:t>
    </dgm:pt>
    <dgm:pt modelId="{1A798491-520F-4431-A284-455981DC7E26}">
      <dgm:prSet phldrT="[Κείμενο]" custT="1"/>
      <dgm:spPr>
        <a:xfrm>
          <a:off x="2255874" y="2313177"/>
          <a:ext cx="762560" cy="762560"/>
        </a:xfrm>
        <a:solidFill>
          <a:srgbClr val="C0504D">
            <a:hueOff val="3121013"/>
            <a:satOff val="-3893"/>
            <a:lumOff val="915"/>
            <a:alphaOff val="0"/>
          </a:srgbClr>
        </a:solidFill>
        <a:ln w="25400" cap="flat" cmpd="sng" algn="ctr">
          <a:solidFill>
            <a:sysClr val="window" lastClr="FFFFFF">
              <a:hueOff val="0"/>
              <a:satOff val="0"/>
              <a:lumOff val="0"/>
              <a:alphaOff val="0"/>
            </a:sysClr>
          </a:solidFill>
          <a:prstDash val="solid"/>
        </a:ln>
        <a:effectLst/>
      </dgm:spPr>
      <dgm:t>
        <a:bodyPr/>
        <a:lstStyle/>
        <a:p>
          <a:r>
            <a:rPr lang="el-GR" sz="1400" b="1" dirty="0">
              <a:solidFill>
                <a:sysClr val="window" lastClr="FFFFFF"/>
              </a:solidFill>
              <a:latin typeface="Calibri"/>
              <a:ea typeface="+mn-ea"/>
              <a:cs typeface="+mn-cs"/>
            </a:rPr>
            <a:t>φυσική </a:t>
          </a:r>
          <a:r>
            <a:rPr lang="el-GR" sz="1400" b="1" dirty="0" smtClean="0">
              <a:solidFill>
                <a:sysClr val="window" lastClr="FFFFFF"/>
              </a:solidFill>
              <a:latin typeface="Calibri"/>
              <a:ea typeface="+mn-ea"/>
              <a:cs typeface="+mn-cs"/>
            </a:rPr>
            <a:t>άσκηση στο </a:t>
          </a:r>
          <a:r>
            <a:rPr lang="el-GR" sz="1400" b="1" dirty="0">
              <a:solidFill>
                <a:sysClr val="window" lastClr="FFFFFF"/>
              </a:solidFill>
              <a:latin typeface="Calibri"/>
              <a:ea typeface="+mn-ea"/>
              <a:cs typeface="+mn-cs"/>
            </a:rPr>
            <a:t>πλαίσιο της κοινότητας και στο πλαίσιο της οικογένειας</a:t>
          </a:r>
        </a:p>
      </dgm:t>
    </dgm:pt>
    <dgm:pt modelId="{D0265C9B-B402-4BF0-B37A-C0336B6FE561}" type="parTrans" cxnId="{BC5BEAE7-945C-46B4-AC40-DD7A62595EE8}">
      <dgm:prSet/>
      <dgm:spPr/>
      <dgm:t>
        <a:bodyPr/>
        <a:lstStyle/>
        <a:p>
          <a:endParaRPr lang="el-GR"/>
        </a:p>
      </dgm:t>
    </dgm:pt>
    <dgm:pt modelId="{0CF5B1AB-18C1-4DC8-A692-3124D1B0EA17}" type="sibTrans" cxnId="{BC5BEAE7-945C-46B4-AC40-DD7A62595EE8}">
      <dgm:prSet/>
      <dgm:spPr>
        <a:xfrm>
          <a:off x="1453532" y="354665"/>
          <a:ext cx="2367244" cy="2367244"/>
        </a:xfrm>
        <a:solidFill>
          <a:srgbClr val="C0504D">
            <a:hueOff val="3121013"/>
            <a:satOff val="-3893"/>
            <a:lumOff val="915"/>
            <a:alphaOff val="0"/>
          </a:srgbClr>
        </a:solidFill>
        <a:ln>
          <a:noFill/>
        </a:ln>
        <a:effectLst/>
      </dgm:spPr>
      <dgm:t>
        <a:bodyPr/>
        <a:lstStyle/>
        <a:p>
          <a:endParaRPr lang="el-GR"/>
        </a:p>
      </dgm:t>
    </dgm:pt>
    <dgm:pt modelId="{1FE322D4-109F-4B3B-800D-A061BF95C335}">
      <dgm:prSet phldrT="[Κείμενο]" custT="1"/>
      <dgm:spPr>
        <a:xfrm>
          <a:off x="1099705" y="1157007"/>
          <a:ext cx="762560" cy="762560"/>
        </a:xfrm>
        <a:solidFill>
          <a:srgbClr val="C0504D">
            <a:hueOff val="4681519"/>
            <a:satOff val="-5839"/>
            <a:lumOff val="1373"/>
            <a:alphaOff val="0"/>
          </a:srgbClr>
        </a:solidFill>
        <a:ln w="25400" cap="flat" cmpd="sng" algn="ctr">
          <a:solidFill>
            <a:sysClr val="window" lastClr="FFFFFF">
              <a:hueOff val="0"/>
              <a:satOff val="0"/>
              <a:lumOff val="0"/>
              <a:alphaOff val="0"/>
            </a:sysClr>
          </a:solidFill>
          <a:prstDash val="solid"/>
        </a:ln>
        <a:effectLst/>
      </dgm:spPr>
      <dgm:t>
        <a:bodyPr/>
        <a:lstStyle/>
        <a:p>
          <a:r>
            <a:rPr lang="el-GR" sz="1400" b="1" dirty="0">
              <a:solidFill>
                <a:sysClr val="window" lastClr="FFFFFF"/>
              </a:solidFill>
              <a:latin typeface="Calibri"/>
              <a:ea typeface="+mn-ea"/>
              <a:cs typeface="+mn-cs"/>
            </a:rPr>
            <a:t>φυσική </a:t>
          </a:r>
          <a:r>
            <a:rPr lang="el-GR" sz="1400" b="1" dirty="0" smtClean="0">
              <a:solidFill>
                <a:sysClr val="window" lastClr="FFFFFF"/>
              </a:solidFill>
              <a:latin typeface="Calibri"/>
              <a:ea typeface="+mn-ea"/>
              <a:cs typeface="+mn-cs"/>
            </a:rPr>
            <a:t>άσκηση πριν </a:t>
          </a:r>
          <a:r>
            <a:rPr lang="el-GR" sz="1400" b="1" dirty="0">
              <a:solidFill>
                <a:sysClr val="window" lastClr="FFFFFF"/>
              </a:solidFill>
              <a:latin typeface="Calibri"/>
              <a:ea typeface="+mn-ea"/>
              <a:cs typeface="+mn-cs"/>
            </a:rPr>
            <a:t>και μετά το σχολείο</a:t>
          </a:r>
        </a:p>
      </dgm:t>
    </dgm:pt>
    <dgm:pt modelId="{5D174AC3-E083-4F58-BE1D-5E0900BE91A7}" type="parTrans" cxnId="{C3D510AC-3C3D-4F0C-819C-55CF7560F50A}">
      <dgm:prSet/>
      <dgm:spPr/>
      <dgm:t>
        <a:bodyPr/>
        <a:lstStyle/>
        <a:p>
          <a:endParaRPr lang="el-GR"/>
        </a:p>
      </dgm:t>
    </dgm:pt>
    <dgm:pt modelId="{4B08F284-2335-4E7A-9668-A32ACADAB4A3}" type="sibTrans" cxnId="{C3D510AC-3C3D-4F0C-819C-55CF7560F50A}">
      <dgm:prSet/>
      <dgm:spPr>
        <a:xfrm>
          <a:off x="1453532" y="354665"/>
          <a:ext cx="2367244" cy="2367244"/>
        </a:xfrm>
        <a:solidFill>
          <a:srgbClr val="C0504D">
            <a:hueOff val="4681519"/>
            <a:satOff val="-5839"/>
            <a:lumOff val="1373"/>
            <a:alphaOff val="0"/>
          </a:srgbClr>
        </a:solidFill>
        <a:ln>
          <a:noFill/>
        </a:ln>
        <a:effectLst/>
      </dgm:spPr>
      <dgm:t>
        <a:bodyPr/>
        <a:lstStyle/>
        <a:p>
          <a:endParaRPr lang="el-GR"/>
        </a:p>
      </dgm:t>
    </dgm:pt>
    <dgm:pt modelId="{E1C900CE-63A3-457E-8400-740F0CDCA872}" type="pres">
      <dgm:prSet presAssocID="{52B46B80-F936-44BE-BC92-7D8E3A1D7623}" presName="Name0" presStyleCnt="0">
        <dgm:presLayoutVars>
          <dgm:chMax val="1"/>
          <dgm:dir/>
          <dgm:animLvl val="ctr"/>
          <dgm:resizeHandles val="exact"/>
        </dgm:presLayoutVars>
      </dgm:prSet>
      <dgm:spPr/>
      <dgm:t>
        <a:bodyPr/>
        <a:lstStyle/>
        <a:p>
          <a:endParaRPr lang="el-GR"/>
        </a:p>
      </dgm:t>
    </dgm:pt>
    <dgm:pt modelId="{209E54F0-DB45-4BFE-A433-DE36817522BE}" type="pres">
      <dgm:prSet presAssocID="{3FB65893-8259-46B8-82EE-B7C24931EB60}" presName="centerShape" presStyleLbl="node0" presStyleIdx="0" presStyleCnt="1" custScaleX="123480" custScaleY="105840" custLinFactNeighborX="2038" custLinFactNeighborY="-491"/>
      <dgm:spPr>
        <a:prstGeom prst="ellipse">
          <a:avLst/>
        </a:prstGeom>
      </dgm:spPr>
      <dgm:t>
        <a:bodyPr/>
        <a:lstStyle/>
        <a:p>
          <a:endParaRPr lang="el-GR"/>
        </a:p>
      </dgm:t>
    </dgm:pt>
    <dgm:pt modelId="{4A583699-057D-4DF2-9662-6138CC959D1C}" type="pres">
      <dgm:prSet presAssocID="{9A21AAB3-33B8-4DE3-9CDC-8D0A90148E81}" presName="node" presStyleLbl="node1" presStyleIdx="0" presStyleCnt="4" custScaleX="138180" custRadScaleRad="97331" custRadScaleInc="6639">
        <dgm:presLayoutVars>
          <dgm:bulletEnabled val="1"/>
        </dgm:presLayoutVars>
      </dgm:prSet>
      <dgm:spPr>
        <a:prstGeom prst="ellipse">
          <a:avLst/>
        </a:prstGeom>
      </dgm:spPr>
      <dgm:t>
        <a:bodyPr/>
        <a:lstStyle/>
        <a:p>
          <a:endParaRPr lang="el-GR"/>
        </a:p>
      </dgm:t>
    </dgm:pt>
    <dgm:pt modelId="{5D3F38AA-B567-45A4-84E9-9C1C8AA0FB48}" type="pres">
      <dgm:prSet presAssocID="{9A21AAB3-33B8-4DE3-9CDC-8D0A90148E81}" presName="dummy" presStyleCnt="0"/>
      <dgm:spPr/>
    </dgm:pt>
    <dgm:pt modelId="{99B4236F-84BB-43E0-8190-71C6E49199A6}" type="pres">
      <dgm:prSet presAssocID="{6E992638-9FCE-43E6-9E4B-97B9447317E7}" presName="sibTrans" presStyleLbl="sibTrans2D1" presStyleIdx="0" presStyleCnt="4"/>
      <dgm:spPr>
        <a:prstGeom prst="blockArc">
          <a:avLst>
            <a:gd name="adj1" fmla="val 16200000"/>
            <a:gd name="adj2" fmla="val 0"/>
            <a:gd name="adj3" fmla="val 4639"/>
          </a:avLst>
        </a:prstGeom>
      </dgm:spPr>
      <dgm:t>
        <a:bodyPr/>
        <a:lstStyle/>
        <a:p>
          <a:endParaRPr lang="el-GR"/>
        </a:p>
      </dgm:t>
    </dgm:pt>
    <dgm:pt modelId="{F9163DCC-7CFC-422C-B4A8-A63D02218518}" type="pres">
      <dgm:prSet presAssocID="{00DFD476-499C-459F-BF45-B1873C2ABDC4}" presName="node" presStyleLbl="node1" presStyleIdx="1" presStyleCnt="4" custScaleX="150399" custScaleY="126799" custRadScaleRad="133567" custRadScaleInc="-5566">
        <dgm:presLayoutVars>
          <dgm:bulletEnabled val="1"/>
        </dgm:presLayoutVars>
      </dgm:prSet>
      <dgm:spPr>
        <a:prstGeom prst="ellipse">
          <a:avLst/>
        </a:prstGeom>
      </dgm:spPr>
      <dgm:t>
        <a:bodyPr/>
        <a:lstStyle/>
        <a:p>
          <a:endParaRPr lang="el-GR"/>
        </a:p>
      </dgm:t>
    </dgm:pt>
    <dgm:pt modelId="{E8F4A94A-E773-4399-B5DC-1561CAD6A8F2}" type="pres">
      <dgm:prSet presAssocID="{00DFD476-499C-459F-BF45-B1873C2ABDC4}" presName="dummy" presStyleCnt="0"/>
      <dgm:spPr/>
    </dgm:pt>
    <dgm:pt modelId="{A28D930F-107B-48FE-95D5-78BF72F70F68}" type="pres">
      <dgm:prSet presAssocID="{4924BD8D-7C0A-475B-906C-99563D8915D6}" presName="sibTrans" presStyleLbl="sibTrans2D1" presStyleIdx="1" presStyleCnt="4"/>
      <dgm:spPr>
        <a:prstGeom prst="blockArc">
          <a:avLst>
            <a:gd name="adj1" fmla="val 0"/>
            <a:gd name="adj2" fmla="val 5400000"/>
            <a:gd name="adj3" fmla="val 4639"/>
          </a:avLst>
        </a:prstGeom>
      </dgm:spPr>
      <dgm:t>
        <a:bodyPr/>
        <a:lstStyle/>
        <a:p>
          <a:endParaRPr lang="el-GR"/>
        </a:p>
      </dgm:t>
    </dgm:pt>
    <dgm:pt modelId="{DD08057B-8D6B-408B-B414-A98393C6C808}" type="pres">
      <dgm:prSet presAssocID="{1A798491-520F-4431-A284-455981DC7E26}" presName="node" presStyleLbl="node1" presStyleIdx="2" presStyleCnt="4" custScaleX="156759" custScaleY="116719" custRadScaleRad="116110" custRadScaleInc="-2984">
        <dgm:presLayoutVars>
          <dgm:bulletEnabled val="1"/>
        </dgm:presLayoutVars>
      </dgm:prSet>
      <dgm:spPr>
        <a:prstGeom prst="ellipse">
          <a:avLst/>
        </a:prstGeom>
      </dgm:spPr>
      <dgm:t>
        <a:bodyPr/>
        <a:lstStyle/>
        <a:p>
          <a:endParaRPr lang="el-GR"/>
        </a:p>
      </dgm:t>
    </dgm:pt>
    <dgm:pt modelId="{DEF6F19C-D323-4EF1-84F7-101DAE5A8DCA}" type="pres">
      <dgm:prSet presAssocID="{1A798491-520F-4431-A284-455981DC7E26}" presName="dummy" presStyleCnt="0"/>
      <dgm:spPr/>
    </dgm:pt>
    <dgm:pt modelId="{B8B10824-6D1E-4EC6-AEAA-E032958594D3}" type="pres">
      <dgm:prSet presAssocID="{0CF5B1AB-18C1-4DC8-A692-3124D1B0EA17}" presName="sibTrans" presStyleLbl="sibTrans2D1" presStyleIdx="2" presStyleCnt="4"/>
      <dgm:spPr>
        <a:prstGeom prst="blockArc">
          <a:avLst>
            <a:gd name="adj1" fmla="val 5400000"/>
            <a:gd name="adj2" fmla="val 10800000"/>
            <a:gd name="adj3" fmla="val 4639"/>
          </a:avLst>
        </a:prstGeom>
      </dgm:spPr>
      <dgm:t>
        <a:bodyPr/>
        <a:lstStyle/>
        <a:p>
          <a:endParaRPr lang="el-GR"/>
        </a:p>
      </dgm:t>
    </dgm:pt>
    <dgm:pt modelId="{D1B58EB6-B1EF-4557-8076-E78F968EB481}" type="pres">
      <dgm:prSet presAssocID="{1FE322D4-109F-4B3B-800D-A061BF95C335}" presName="node" presStyleLbl="node1" presStyleIdx="3" presStyleCnt="4" custScaleX="141363" custScaleY="126799" custRadScaleRad="122622" custRadScaleInc="1696">
        <dgm:presLayoutVars>
          <dgm:bulletEnabled val="1"/>
        </dgm:presLayoutVars>
      </dgm:prSet>
      <dgm:spPr>
        <a:prstGeom prst="ellipse">
          <a:avLst/>
        </a:prstGeom>
      </dgm:spPr>
      <dgm:t>
        <a:bodyPr/>
        <a:lstStyle/>
        <a:p>
          <a:endParaRPr lang="el-GR"/>
        </a:p>
      </dgm:t>
    </dgm:pt>
    <dgm:pt modelId="{7585888C-CA79-40E8-ABB3-7AEDC3771F0C}" type="pres">
      <dgm:prSet presAssocID="{1FE322D4-109F-4B3B-800D-A061BF95C335}" presName="dummy" presStyleCnt="0"/>
      <dgm:spPr/>
    </dgm:pt>
    <dgm:pt modelId="{5DDEAA57-F082-48B5-96E9-E9B3F162157B}" type="pres">
      <dgm:prSet presAssocID="{4B08F284-2335-4E7A-9668-A32ACADAB4A3}" presName="sibTrans" presStyleLbl="sibTrans2D1" presStyleIdx="3" presStyleCnt="4"/>
      <dgm:spPr>
        <a:prstGeom prst="blockArc">
          <a:avLst>
            <a:gd name="adj1" fmla="val 10800000"/>
            <a:gd name="adj2" fmla="val 16200000"/>
            <a:gd name="adj3" fmla="val 4639"/>
          </a:avLst>
        </a:prstGeom>
      </dgm:spPr>
      <dgm:t>
        <a:bodyPr/>
        <a:lstStyle/>
        <a:p>
          <a:endParaRPr lang="el-GR"/>
        </a:p>
      </dgm:t>
    </dgm:pt>
  </dgm:ptLst>
  <dgm:cxnLst>
    <dgm:cxn modelId="{4CA41771-8E07-482D-9662-520E44032FCF}" srcId="{3FB65893-8259-46B8-82EE-B7C24931EB60}" destId="{9A21AAB3-33B8-4DE3-9CDC-8D0A90148E81}" srcOrd="0" destOrd="0" parTransId="{D074D164-6200-4A09-B01F-F25BBA83F71E}" sibTransId="{6E992638-9FCE-43E6-9E4B-97B9447317E7}"/>
    <dgm:cxn modelId="{BC5BEAE7-945C-46B4-AC40-DD7A62595EE8}" srcId="{3FB65893-8259-46B8-82EE-B7C24931EB60}" destId="{1A798491-520F-4431-A284-455981DC7E26}" srcOrd="2" destOrd="0" parTransId="{D0265C9B-B402-4BF0-B37A-C0336B6FE561}" sibTransId="{0CF5B1AB-18C1-4DC8-A692-3124D1B0EA17}"/>
    <dgm:cxn modelId="{C0E26090-4365-4B08-92E4-F1DD7F6108F4}" type="presOf" srcId="{4924BD8D-7C0A-475B-906C-99563D8915D6}" destId="{A28D930F-107B-48FE-95D5-78BF72F70F68}" srcOrd="0" destOrd="0" presId="urn:microsoft.com/office/officeart/2005/8/layout/radial6"/>
    <dgm:cxn modelId="{895F063C-0D3C-4E41-B969-E5D97B7732B2}" type="presOf" srcId="{9A21AAB3-33B8-4DE3-9CDC-8D0A90148E81}" destId="{4A583699-057D-4DF2-9662-6138CC959D1C}" srcOrd="0" destOrd="0" presId="urn:microsoft.com/office/officeart/2005/8/layout/radial6"/>
    <dgm:cxn modelId="{ADFB9838-96AF-4C8A-96BD-D27C12A2A7C1}" type="presOf" srcId="{1FE322D4-109F-4B3B-800D-A061BF95C335}" destId="{D1B58EB6-B1EF-4557-8076-E78F968EB481}" srcOrd="0" destOrd="0" presId="urn:microsoft.com/office/officeart/2005/8/layout/radial6"/>
    <dgm:cxn modelId="{7E353DC8-B4FE-4816-8EF4-BDDADB2FB77D}" type="presOf" srcId="{6E992638-9FCE-43E6-9E4B-97B9447317E7}" destId="{99B4236F-84BB-43E0-8190-71C6E49199A6}" srcOrd="0" destOrd="0" presId="urn:microsoft.com/office/officeart/2005/8/layout/radial6"/>
    <dgm:cxn modelId="{2CB85FD9-3417-4B7F-8331-C0E193B45D2D}" type="presOf" srcId="{52B46B80-F936-44BE-BC92-7D8E3A1D7623}" destId="{E1C900CE-63A3-457E-8400-740F0CDCA872}" srcOrd="0" destOrd="0" presId="urn:microsoft.com/office/officeart/2005/8/layout/radial6"/>
    <dgm:cxn modelId="{ED5FD79C-783D-4830-8706-7624D4C53259}" srcId="{52B46B80-F936-44BE-BC92-7D8E3A1D7623}" destId="{3FB65893-8259-46B8-82EE-B7C24931EB60}" srcOrd="0" destOrd="0" parTransId="{8CFCBD46-07DB-4F98-9E58-51C66C3BFC27}" sibTransId="{5B72F4E7-E472-461F-9D69-A3C0AE0AC895}"/>
    <dgm:cxn modelId="{CF2854E8-F844-47EF-9AEC-7030D67ED40B}" type="presOf" srcId="{1A798491-520F-4431-A284-455981DC7E26}" destId="{DD08057B-8D6B-408B-B414-A98393C6C808}" srcOrd="0" destOrd="0" presId="urn:microsoft.com/office/officeart/2005/8/layout/radial6"/>
    <dgm:cxn modelId="{9DF467D0-6B45-4281-A555-4CBD5C0EF322}" type="presOf" srcId="{3FB65893-8259-46B8-82EE-B7C24931EB60}" destId="{209E54F0-DB45-4BFE-A433-DE36817522BE}" srcOrd="0" destOrd="0" presId="urn:microsoft.com/office/officeart/2005/8/layout/radial6"/>
    <dgm:cxn modelId="{A5F792AF-9551-437F-874F-A5F325F13AE9}" type="presOf" srcId="{4B08F284-2335-4E7A-9668-A32ACADAB4A3}" destId="{5DDEAA57-F082-48B5-96E9-E9B3F162157B}" srcOrd="0" destOrd="0" presId="urn:microsoft.com/office/officeart/2005/8/layout/radial6"/>
    <dgm:cxn modelId="{C3D510AC-3C3D-4F0C-819C-55CF7560F50A}" srcId="{3FB65893-8259-46B8-82EE-B7C24931EB60}" destId="{1FE322D4-109F-4B3B-800D-A061BF95C335}" srcOrd="3" destOrd="0" parTransId="{5D174AC3-E083-4F58-BE1D-5E0900BE91A7}" sibTransId="{4B08F284-2335-4E7A-9668-A32ACADAB4A3}"/>
    <dgm:cxn modelId="{FFAAB726-1F88-4338-8215-799488AC94B7}" type="presOf" srcId="{0CF5B1AB-18C1-4DC8-A692-3124D1B0EA17}" destId="{B8B10824-6D1E-4EC6-AEAA-E032958594D3}" srcOrd="0" destOrd="0" presId="urn:microsoft.com/office/officeart/2005/8/layout/radial6"/>
    <dgm:cxn modelId="{92C2B3CE-83EE-409A-9759-59E9D5ED4701}" srcId="{3FB65893-8259-46B8-82EE-B7C24931EB60}" destId="{00DFD476-499C-459F-BF45-B1873C2ABDC4}" srcOrd="1" destOrd="0" parTransId="{A727DAD6-420B-4CE6-B69E-00C6034072E7}" sibTransId="{4924BD8D-7C0A-475B-906C-99563D8915D6}"/>
    <dgm:cxn modelId="{0E72C22C-E020-40DE-9782-6BF3EFE82485}" type="presOf" srcId="{00DFD476-499C-459F-BF45-B1873C2ABDC4}" destId="{F9163DCC-7CFC-422C-B4A8-A63D02218518}" srcOrd="0" destOrd="0" presId="urn:microsoft.com/office/officeart/2005/8/layout/radial6"/>
    <dgm:cxn modelId="{EF8BEAEC-7E00-4059-9B62-590B150BA864}" type="presParOf" srcId="{E1C900CE-63A3-457E-8400-740F0CDCA872}" destId="{209E54F0-DB45-4BFE-A433-DE36817522BE}" srcOrd="0" destOrd="0" presId="urn:microsoft.com/office/officeart/2005/8/layout/radial6"/>
    <dgm:cxn modelId="{E64A6BA5-A50D-4198-B061-5564B05C3B97}" type="presParOf" srcId="{E1C900CE-63A3-457E-8400-740F0CDCA872}" destId="{4A583699-057D-4DF2-9662-6138CC959D1C}" srcOrd="1" destOrd="0" presId="urn:microsoft.com/office/officeart/2005/8/layout/radial6"/>
    <dgm:cxn modelId="{777C3E25-5E35-4B55-A569-D4E1BD7FDD90}" type="presParOf" srcId="{E1C900CE-63A3-457E-8400-740F0CDCA872}" destId="{5D3F38AA-B567-45A4-84E9-9C1C8AA0FB48}" srcOrd="2" destOrd="0" presId="urn:microsoft.com/office/officeart/2005/8/layout/radial6"/>
    <dgm:cxn modelId="{50BCF588-3585-440E-9FB3-5B8E95E04F45}" type="presParOf" srcId="{E1C900CE-63A3-457E-8400-740F0CDCA872}" destId="{99B4236F-84BB-43E0-8190-71C6E49199A6}" srcOrd="3" destOrd="0" presId="urn:microsoft.com/office/officeart/2005/8/layout/radial6"/>
    <dgm:cxn modelId="{D9A1B323-366B-42FB-BBCA-26B326FEE9BE}" type="presParOf" srcId="{E1C900CE-63A3-457E-8400-740F0CDCA872}" destId="{F9163DCC-7CFC-422C-B4A8-A63D02218518}" srcOrd="4" destOrd="0" presId="urn:microsoft.com/office/officeart/2005/8/layout/radial6"/>
    <dgm:cxn modelId="{CD0B0A9F-7677-486A-A720-13D4D26AABEF}" type="presParOf" srcId="{E1C900CE-63A3-457E-8400-740F0CDCA872}" destId="{E8F4A94A-E773-4399-B5DC-1561CAD6A8F2}" srcOrd="5" destOrd="0" presId="urn:microsoft.com/office/officeart/2005/8/layout/radial6"/>
    <dgm:cxn modelId="{FFF86949-2B9A-415C-907C-865ACCF4199B}" type="presParOf" srcId="{E1C900CE-63A3-457E-8400-740F0CDCA872}" destId="{A28D930F-107B-48FE-95D5-78BF72F70F68}" srcOrd="6" destOrd="0" presId="urn:microsoft.com/office/officeart/2005/8/layout/radial6"/>
    <dgm:cxn modelId="{918BE3E6-80F1-41CD-A16C-B5715CF69C2E}" type="presParOf" srcId="{E1C900CE-63A3-457E-8400-740F0CDCA872}" destId="{DD08057B-8D6B-408B-B414-A98393C6C808}" srcOrd="7" destOrd="0" presId="urn:microsoft.com/office/officeart/2005/8/layout/radial6"/>
    <dgm:cxn modelId="{BE0C13A9-3F26-4E18-B19E-3C0AD66B0320}" type="presParOf" srcId="{E1C900CE-63A3-457E-8400-740F0CDCA872}" destId="{DEF6F19C-D323-4EF1-84F7-101DAE5A8DCA}" srcOrd="8" destOrd="0" presId="urn:microsoft.com/office/officeart/2005/8/layout/radial6"/>
    <dgm:cxn modelId="{E5DF9139-C0A5-484F-AB22-72A0CCA75A78}" type="presParOf" srcId="{E1C900CE-63A3-457E-8400-740F0CDCA872}" destId="{B8B10824-6D1E-4EC6-AEAA-E032958594D3}" srcOrd="9" destOrd="0" presId="urn:microsoft.com/office/officeart/2005/8/layout/radial6"/>
    <dgm:cxn modelId="{3CF08F22-4B02-4B66-BBE6-724F426B9ACF}" type="presParOf" srcId="{E1C900CE-63A3-457E-8400-740F0CDCA872}" destId="{D1B58EB6-B1EF-4557-8076-E78F968EB481}" srcOrd="10" destOrd="0" presId="urn:microsoft.com/office/officeart/2005/8/layout/radial6"/>
    <dgm:cxn modelId="{A28AD24E-E05E-4D6A-B033-D99A9668A612}" type="presParOf" srcId="{E1C900CE-63A3-457E-8400-740F0CDCA872}" destId="{7585888C-CA79-40E8-ABB3-7AEDC3771F0C}" srcOrd="11" destOrd="0" presId="urn:microsoft.com/office/officeart/2005/8/layout/radial6"/>
    <dgm:cxn modelId="{9C2084AA-7991-4190-AAFA-300D4E6969B7}" type="presParOf" srcId="{E1C900CE-63A3-457E-8400-740F0CDCA872}" destId="{5DDEAA57-F082-48B5-96E9-E9B3F162157B}" srcOrd="12" destOrd="0" presId="urn:microsoft.com/office/officeart/2005/8/layout/radial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190BED-C994-469D-B297-676F0DEC433E}">
      <dsp:nvSpPr>
        <dsp:cNvPr id="0" name=""/>
        <dsp:cNvSpPr/>
      </dsp:nvSpPr>
      <dsp:spPr>
        <a:xfrm>
          <a:off x="3112765" y="2058056"/>
          <a:ext cx="1673582" cy="1357591"/>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endParaRPr lang="el-GR" sz="2300" kern="1200" dirty="0"/>
        </a:p>
      </dsp:txBody>
      <dsp:txXfrm>
        <a:off x="3357855" y="2256871"/>
        <a:ext cx="1183402" cy="959961"/>
      </dsp:txXfrm>
    </dsp:sp>
    <dsp:sp modelId="{CC1879A3-D2D7-4415-A3F7-6D456620F53C}">
      <dsp:nvSpPr>
        <dsp:cNvPr id="0" name=""/>
        <dsp:cNvSpPr/>
      </dsp:nvSpPr>
      <dsp:spPr>
        <a:xfrm rot="16196453">
          <a:off x="3685450" y="1500440"/>
          <a:ext cx="526234"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rot="10800000">
        <a:off x="3764466" y="1690886"/>
        <a:ext cx="368364" cy="334533"/>
      </dsp:txXfrm>
    </dsp:sp>
    <dsp:sp modelId="{2F0CDA29-72A9-4E62-B88C-BD9BED104AE0}">
      <dsp:nvSpPr>
        <dsp:cNvPr id="0" name=""/>
        <dsp:cNvSpPr/>
      </dsp:nvSpPr>
      <dsp:spPr>
        <a:xfrm>
          <a:off x="2965621" y="-143777"/>
          <a:ext cx="1963602" cy="1626909"/>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el-GR" sz="1400" b="1" kern="1200" dirty="0" smtClean="0">
            <a:solidFill>
              <a:schemeClr val="tx1"/>
            </a:solidFill>
            <a:latin typeface="+mn-lt"/>
          </a:endParaRPr>
        </a:p>
        <a:p>
          <a:pPr lvl="0" algn="ctr" defTabSz="622300">
            <a:lnSpc>
              <a:spcPct val="90000"/>
            </a:lnSpc>
            <a:spcBef>
              <a:spcPct val="0"/>
            </a:spcBef>
            <a:spcAft>
              <a:spcPct val="35000"/>
            </a:spcAft>
          </a:pPr>
          <a:r>
            <a:rPr lang="el-GR" sz="1400" b="1" kern="1200" dirty="0" smtClean="0">
              <a:solidFill>
                <a:schemeClr val="tx1"/>
              </a:solidFill>
            </a:rPr>
            <a:t>Ανάπτυξη υγιούς </a:t>
          </a:r>
          <a:r>
            <a:rPr lang="el-GR" sz="1400" b="1" kern="1200" dirty="0" err="1" smtClean="0">
              <a:solidFill>
                <a:schemeClr val="tx1"/>
              </a:solidFill>
            </a:rPr>
            <a:t>μυοσκελετικού</a:t>
          </a:r>
          <a:r>
            <a:rPr lang="el-GR" sz="1400" b="1" kern="1200" dirty="0" smtClean="0">
              <a:solidFill>
                <a:schemeClr val="tx1"/>
              </a:solidFill>
            </a:rPr>
            <a:t> συστήματος </a:t>
          </a:r>
          <a:r>
            <a:rPr lang="el-GR" sz="1400" b="1" kern="1200" dirty="0" smtClean="0"/>
            <a:t> </a:t>
          </a:r>
          <a:r>
            <a:rPr lang="el-GR" sz="1400" b="1" kern="1200" dirty="0" smtClean="0">
              <a:solidFill>
                <a:schemeClr val="tx1"/>
              </a:solidFill>
            </a:rPr>
            <a:t>(οστά, αρθρώσεις, μύες)</a:t>
          </a:r>
          <a:endParaRPr lang="el-GR" sz="1400" b="1" kern="1200" dirty="0">
            <a:solidFill>
              <a:schemeClr val="tx1"/>
            </a:solidFill>
            <a:latin typeface="+mn-lt"/>
          </a:endParaRPr>
        </a:p>
      </dsp:txBody>
      <dsp:txXfrm>
        <a:off x="3253184" y="94478"/>
        <a:ext cx="1388476" cy="1150399"/>
      </dsp:txXfrm>
    </dsp:sp>
    <dsp:sp modelId="{B3914389-A5DD-4FFE-89AD-AE1FF2798A11}">
      <dsp:nvSpPr>
        <dsp:cNvPr id="0" name=""/>
        <dsp:cNvSpPr/>
      </dsp:nvSpPr>
      <dsp:spPr>
        <a:xfrm rot="19850136">
          <a:off x="4702795" y="1864074"/>
          <a:ext cx="622301"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a:off x="4713398" y="2016341"/>
        <a:ext cx="455035" cy="334533"/>
      </dsp:txXfrm>
    </dsp:sp>
    <dsp:sp modelId="{547283E3-A6A2-4E36-8CB3-5B15B3416460}">
      <dsp:nvSpPr>
        <dsp:cNvPr id="0" name=""/>
        <dsp:cNvSpPr/>
      </dsp:nvSpPr>
      <dsp:spPr>
        <a:xfrm>
          <a:off x="5046834" y="424735"/>
          <a:ext cx="2874045" cy="1795617"/>
        </a:xfrm>
        <a:prstGeom prst="ellipse">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chemeClr val="tx1"/>
              </a:solidFill>
              <a:latin typeface="+mn-lt"/>
            </a:rPr>
            <a:t>Ανάπτυξη υγιούς καρδιαγγειακού συστήματος (καρδιά και πνεύμονες)</a:t>
          </a:r>
          <a:endParaRPr lang="el-GR" sz="1400" b="1" kern="1200" dirty="0">
            <a:solidFill>
              <a:schemeClr val="tx1"/>
            </a:solidFill>
          </a:endParaRPr>
        </a:p>
      </dsp:txBody>
      <dsp:txXfrm>
        <a:off x="5467728" y="687697"/>
        <a:ext cx="2032257" cy="1269693"/>
      </dsp:txXfrm>
    </dsp:sp>
    <dsp:sp modelId="{C4BB2976-5BBE-4F2B-A47B-36A42BF12EEC}">
      <dsp:nvSpPr>
        <dsp:cNvPr id="0" name=""/>
        <dsp:cNvSpPr/>
      </dsp:nvSpPr>
      <dsp:spPr>
        <a:xfrm rot="736284">
          <a:off x="4801998" y="2718314"/>
          <a:ext cx="687999"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a:off x="4803909" y="2812049"/>
        <a:ext cx="520733" cy="334533"/>
      </dsp:txXfrm>
    </dsp:sp>
    <dsp:sp modelId="{217AD10A-4E62-47D3-A2CF-A24E965CA879}">
      <dsp:nvSpPr>
        <dsp:cNvPr id="0" name=""/>
        <dsp:cNvSpPr/>
      </dsp:nvSpPr>
      <dsp:spPr>
        <a:xfrm>
          <a:off x="5496270" y="2544039"/>
          <a:ext cx="2424609" cy="1585865"/>
        </a:xfrm>
        <a:prstGeom prst="ellipse">
          <a:avLst/>
        </a:prstGeom>
        <a:solidFill>
          <a:schemeClr val="accent5">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chemeClr val="tx1"/>
              </a:solidFill>
              <a:latin typeface="+mn-lt"/>
            </a:rPr>
            <a:t>Ενίσχυση αυτοπεποίθησης, κοινωνική αλληλεπίδραση, ανάπτυξη ομαδικών συνεργασιών</a:t>
          </a:r>
          <a:endParaRPr lang="el-GR" sz="1400" b="1" kern="1200" dirty="0">
            <a:solidFill>
              <a:schemeClr val="tx1"/>
            </a:solidFill>
          </a:endParaRPr>
        </a:p>
      </dsp:txBody>
      <dsp:txXfrm>
        <a:off x="5851346" y="2776284"/>
        <a:ext cx="1714457" cy="1121375"/>
      </dsp:txXfrm>
    </dsp:sp>
    <dsp:sp modelId="{1E51EA5C-F160-4C16-B843-7E71DB60C502}">
      <dsp:nvSpPr>
        <dsp:cNvPr id="0" name=""/>
        <dsp:cNvSpPr/>
      </dsp:nvSpPr>
      <dsp:spPr>
        <a:xfrm rot="2992331">
          <a:off x="4306810" y="3396886"/>
          <a:ext cx="654111"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a:off x="4336542" y="3444450"/>
        <a:ext cx="486845" cy="334533"/>
      </dsp:txXfrm>
    </dsp:sp>
    <dsp:sp modelId="{A9294AB2-F3B3-4C95-B61B-6C5CDBD71A7F}">
      <dsp:nvSpPr>
        <dsp:cNvPr id="0" name=""/>
        <dsp:cNvSpPr/>
      </dsp:nvSpPr>
      <dsp:spPr>
        <a:xfrm>
          <a:off x="4643479" y="4143411"/>
          <a:ext cx="2256226" cy="1510093"/>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smtClean="0">
              <a:solidFill>
                <a:schemeClr val="tx1"/>
              </a:solidFill>
            </a:rPr>
            <a:t> </a:t>
          </a:r>
          <a:r>
            <a:rPr lang="el-GR" sz="1400" b="1" kern="1200" dirty="0" smtClean="0">
              <a:solidFill>
                <a:schemeClr val="tx1"/>
              </a:solidFill>
            </a:rPr>
            <a:t>καλύτερος έλεγχος και συντονισμός κινήσεων  </a:t>
          </a:r>
          <a:endParaRPr lang="el-GR" sz="1400" b="1" kern="1200" dirty="0">
            <a:solidFill>
              <a:schemeClr val="tx1"/>
            </a:solidFill>
          </a:endParaRPr>
        </a:p>
      </dsp:txBody>
      <dsp:txXfrm>
        <a:off x="4973896" y="4364559"/>
        <a:ext cx="1595392" cy="1067797"/>
      </dsp:txXfrm>
    </dsp:sp>
    <dsp:sp modelId="{4851C5FF-402E-4E76-A789-966CD170594D}">
      <dsp:nvSpPr>
        <dsp:cNvPr id="0" name=""/>
        <dsp:cNvSpPr/>
      </dsp:nvSpPr>
      <dsp:spPr>
        <a:xfrm rot="7174705">
          <a:off x="2996142" y="3300488"/>
          <a:ext cx="627465"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rot="10800000">
        <a:off x="3121057" y="3339265"/>
        <a:ext cx="460199" cy="334533"/>
      </dsp:txXfrm>
    </dsp:sp>
    <dsp:sp modelId="{1EC08C37-A1ED-417A-AB67-DFA5F3A2D844}">
      <dsp:nvSpPr>
        <dsp:cNvPr id="0" name=""/>
        <dsp:cNvSpPr/>
      </dsp:nvSpPr>
      <dsp:spPr>
        <a:xfrm>
          <a:off x="1714515" y="3877804"/>
          <a:ext cx="2057690" cy="1968399"/>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chemeClr val="tx1"/>
              </a:solidFill>
            </a:rPr>
            <a:t>Μείωση κινδύνου ανάπτυξης νοσημάτων στην ενήλικη ζωή</a:t>
          </a:r>
          <a:endParaRPr lang="el-GR" sz="1400" b="1" kern="1200" dirty="0">
            <a:solidFill>
              <a:schemeClr val="tx1"/>
            </a:solidFill>
            <a:latin typeface="+mn-lt"/>
          </a:endParaRPr>
        </a:p>
      </dsp:txBody>
      <dsp:txXfrm>
        <a:off x="2015857" y="4166069"/>
        <a:ext cx="1455006" cy="1391869"/>
      </dsp:txXfrm>
    </dsp:sp>
    <dsp:sp modelId="{8B147805-136B-419D-AB1C-8AA83335AF62}">
      <dsp:nvSpPr>
        <dsp:cNvPr id="0" name=""/>
        <dsp:cNvSpPr/>
      </dsp:nvSpPr>
      <dsp:spPr>
        <a:xfrm rot="10304018">
          <a:off x="2433421" y="2559713"/>
          <a:ext cx="642654"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rot="10800000">
        <a:off x="2599818" y="2659200"/>
        <a:ext cx="475388" cy="334533"/>
      </dsp:txXfrm>
    </dsp:sp>
    <dsp:sp modelId="{0FDB19CF-5A35-415F-B600-20F450294349}">
      <dsp:nvSpPr>
        <dsp:cNvPr id="0" name=""/>
        <dsp:cNvSpPr/>
      </dsp:nvSpPr>
      <dsp:spPr>
        <a:xfrm>
          <a:off x="214323" y="2230494"/>
          <a:ext cx="2089539" cy="1794481"/>
        </a:xfrm>
        <a:prstGeom prst="ellipse">
          <a:avLst/>
        </a:prstGeom>
        <a:solidFill>
          <a:srgbClr val="C30D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chemeClr val="tx1"/>
              </a:solidFill>
              <a:latin typeface="+mn-lt"/>
            </a:rPr>
            <a:t>Δημιουργία θετικών και μείωση αρνητικών συναισθημάτων</a:t>
          </a:r>
          <a:endParaRPr lang="el-GR" sz="1400" b="1" kern="1200" dirty="0">
            <a:solidFill>
              <a:schemeClr val="tx1"/>
            </a:solidFill>
            <a:latin typeface="+mn-lt"/>
          </a:endParaRPr>
        </a:p>
      </dsp:txBody>
      <dsp:txXfrm>
        <a:off x="520329" y="2493290"/>
        <a:ext cx="1477527" cy="1268889"/>
      </dsp:txXfrm>
    </dsp:sp>
    <dsp:sp modelId="{04493FA4-1ADC-4167-9B85-1539A32DE136}">
      <dsp:nvSpPr>
        <dsp:cNvPr id="0" name=""/>
        <dsp:cNvSpPr/>
      </dsp:nvSpPr>
      <dsp:spPr>
        <a:xfrm rot="12747162">
          <a:off x="2550508" y="1769125"/>
          <a:ext cx="631285" cy="55755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l-GR" sz="2300" kern="1200"/>
        </a:p>
      </dsp:txBody>
      <dsp:txXfrm rot="10800000">
        <a:off x="2704713" y="1925514"/>
        <a:ext cx="464019" cy="334533"/>
      </dsp:txXfrm>
    </dsp:sp>
    <dsp:sp modelId="{F19D3DD0-DAC9-4C1A-B253-5E61D70F3394}">
      <dsp:nvSpPr>
        <dsp:cNvPr id="0" name=""/>
        <dsp:cNvSpPr/>
      </dsp:nvSpPr>
      <dsp:spPr>
        <a:xfrm>
          <a:off x="488658" y="498534"/>
          <a:ext cx="2233394" cy="1495231"/>
        </a:xfrm>
        <a:prstGeom prst="ellips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chemeClr val="tx1"/>
              </a:solidFill>
            </a:rPr>
            <a:t>Απόκτηση και διατήρηση υγιούς σωματικού βάρους</a:t>
          </a:r>
          <a:r>
            <a:rPr lang="el-GR" sz="1400" b="1" kern="1200" dirty="0" smtClean="0">
              <a:solidFill>
                <a:schemeClr val="tx1"/>
              </a:solidFill>
              <a:latin typeface="+mn-lt"/>
            </a:rPr>
            <a:t> </a:t>
          </a:r>
          <a:endParaRPr lang="el-GR" sz="1400" b="1" kern="1200" dirty="0"/>
        </a:p>
      </dsp:txBody>
      <dsp:txXfrm>
        <a:off x="815731" y="717506"/>
        <a:ext cx="1579248" cy="10572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DEAA57-F082-48B5-96E9-E9B3F162157B}">
      <dsp:nvSpPr>
        <dsp:cNvPr id="0" name=""/>
        <dsp:cNvSpPr/>
      </dsp:nvSpPr>
      <dsp:spPr>
        <a:xfrm>
          <a:off x="1594472" y="492641"/>
          <a:ext cx="3713451" cy="3713451"/>
        </a:xfrm>
        <a:prstGeom prst="blockArc">
          <a:avLst>
            <a:gd name="adj1" fmla="val 10800000"/>
            <a:gd name="adj2" fmla="val 16200000"/>
            <a:gd name="adj3" fmla="val 4639"/>
          </a:avLst>
        </a:prstGeom>
        <a:solidFill>
          <a:srgbClr val="C0504D">
            <a:hueOff val="4681519"/>
            <a:satOff val="-5839"/>
            <a:lumOff val="1373"/>
            <a:alphaOff val="0"/>
          </a:srgbClr>
        </a:solidFill>
        <a:ln>
          <a:noFill/>
        </a:ln>
        <a:effectLst/>
      </dsp:spPr>
      <dsp:style>
        <a:lnRef idx="0">
          <a:scrgbClr r="0" g="0" b="0"/>
        </a:lnRef>
        <a:fillRef idx="1">
          <a:scrgbClr r="0" g="0" b="0"/>
        </a:fillRef>
        <a:effectRef idx="0">
          <a:scrgbClr r="0" g="0" b="0"/>
        </a:effectRef>
        <a:fontRef idx="minor">
          <a:schemeClr val="lt1"/>
        </a:fontRef>
      </dsp:style>
    </dsp:sp>
    <dsp:sp modelId="{B8B10824-6D1E-4EC6-AEAA-E032958594D3}">
      <dsp:nvSpPr>
        <dsp:cNvPr id="0" name=""/>
        <dsp:cNvSpPr/>
      </dsp:nvSpPr>
      <dsp:spPr>
        <a:xfrm>
          <a:off x="1592930" y="560898"/>
          <a:ext cx="3713451" cy="3713451"/>
        </a:xfrm>
        <a:prstGeom prst="blockArc">
          <a:avLst>
            <a:gd name="adj1" fmla="val 5400000"/>
            <a:gd name="adj2" fmla="val 10800000"/>
            <a:gd name="adj3" fmla="val 4639"/>
          </a:avLst>
        </a:prstGeom>
        <a:solidFill>
          <a:srgbClr val="C0504D">
            <a:hueOff val="3121013"/>
            <a:satOff val="-3893"/>
            <a:lumOff val="915"/>
            <a:alphaOff val="0"/>
          </a:srgbClr>
        </a:solidFill>
        <a:ln>
          <a:noFill/>
        </a:ln>
        <a:effectLst/>
      </dsp:spPr>
      <dsp:style>
        <a:lnRef idx="0">
          <a:scrgbClr r="0" g="0" b="0"/>
        </a:lnRef>
        <a:fillRef idx="1">
          <a:scrgbClr r="0" g="0" b="0"/>
        </a:fillRef>
        <a:effectRef idx="0">
          <a:scrgbClr r="0" g="0" b="0"/>
        </a:effectRef>
        <a:fontRef idx="minor">
          <a:schemeClr val="lt1"/>
        </a:fontRef>
      </dsp:style>
    </dsp:sp>
    <dsp:sp modelId="{A28D930F-107B-48FE-95D5-78BF72F70F68}">
      <dsp:nvSpPr>
        <dsp:cNvPr id="0" name=""/>
        <dsp:cNvSpPr/>
      </dsp:nvSpPr>
      <dsp:spPr>
        <a:xfrm>
          <a:off x="2620125" y="601646"/>
          <a:ext cx="3713451" cy="3713451"/>
        </a:xfrm>
        <a:prstGeom prst="blockArc">
          <a:avLst>
            <a:gd name="adj1" fmla="val 0"/>
            <a:gd name="adj2" fmla="val 5400000"/>
            <a:gd name="adj3" fmla="val 4639"/>
          </a:avLst>
        </a:prstGeom>
        <a:solidFill>
          <a:srgbClr val="C0504D">
            <a:hueOff val="1560506"/>
            <a:satOff val="-1946"/>
            <a:lumOff val="458"/>
            <a:alphaOff val="0"/>
          </a:srgbClr>
        </a:solidFill>
        <a:ln>
          <a:noFill/>
        </a:ln>
        <a:effectLst/>
      </dsp:spPr>
      <dsp:style>
        <a:lnRef idx="0">
          <a:scrgbClr r="0" g="0" b="0"/>
        </a:lnRef>
        <a:fillRef idx="1">
          <a:scrgbClr r="0" g="0" b="0"/>
        </a:fillRef>
        <a:effectRef idx="0">
          <a:scrgbClr r="0" g="0" b="0"/>
        </a:effectRef>
        <a:fontRef idx="minor">
          <a:schemeClr val="lt1"/>
        </a:fontRef>
      </dsp:style>
    </dsp:sp>
    <dsp:sp modelId="{99B4236F-84BB-43E0-8190-71C6E49199A6}">
      <dsp:nvSpPr>
        <dsp:cNvPr id="0" name=""/>
        <dsp:cNvSpPr/>
      </dsp:nvSpPr>
      <dsp:spPr>
        <a:xfrm>
          <a:off x="2612800" y="470640"/>
          <a:ext cx="3713451" cy="3713451"/>
        </a:xfrm>
        <a:prstGeom prst="blockArc">
          <a:avLst>
            <a:gd name="adj1" fmla="val 16200000"/>
            <a:gd name="adj2" fmla="val 0"/>
            <a:gd name="adj3" fmla="val 4639"/>
          </a:avLst>
        </a:prstGeom>
        <a:solidFill>
          <a:srgbClr val="C0504D">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209E54F0-DB45-4BFE-A433-DE36817522BE}">
      <dsp:nvSpPr>
        <dsp:cNvPr id="0" name=""/>
        <dsp:cNvSpPr/>
      </dsp:nvSpPr>
      <dsp:spPr>
        <a:xfrm>
          <a:off x="2880332" y="1440173"/>
          <a:ext cx="2110005" cy="1808576"/>
        </a:xfrm>
        <a:prstGeom prst="ellipse">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l-GR" sz="1600" b="1" kern="1200" dirty="0" smtClean="0">
              <a:solidFill>
                <a:sysClr val="window" lastClr="FFFFFF"/>
              </a:solidFill>
              <a:latin typeface="Calibri"/>
              <a:ea typeface="+mn-ea"/>
              <a:cs typeface="+mn-cs"/>
            </a:rPr>
            <a:t>Πλαίσιο για την καθημερινή φυσική άσκηση  </a:t>
          </a:r>
          <a:r>
            <a:rPr lang="el-GR" sz="1600" b="1" kern="1200" dirty="0">
              <a:solidFill>
                <a:sysClr val="window" lastClr="FFFFFF"/>
              </a:solidFill>
              <a:latin typeface="Calibri"/>
              <a:ea typeface="+mn-ea"/>
              <a:cs typeface="+mn-cs"/>
            </a:rPr>
            <a:t>του παιδιού</a:t>
          </a:r>
        </a:p>
      </dsp:txBody>
      <dsp:txXfrm>
        <a:off x="3189335" y="1705033"/>
        <a:ext cx="1491999" cy="1278856"/>
      </dsp:txXfrm>
    </dsp:sp>
    <dsp:sp modelId="{4A583699-057D-4DF2-9662-6138CC959D1C}">
      <dsp:nvSpPr>
        <dsp:cNvPr id="0" name=""/>
        <dsp:cNvSpPr/>
      </dsp:nvSpPr>
      <dsp:spPr>
        <a:xfrm>
          <a:off x="3096343" y="6"/>
          <a:ext cx="1652838" cy="1196148"/>
        </a:xfrm>
        <a:prstGeom prst="ellipse">
          <a:avLst/>
        </a:prstGeom>
        <a:solidFill>
          <a:srgbClr val="C0504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a:solidFill>
                <a:sysClr val="window" lastClr="FFFFFF"/>
              </a:solidFill>
              <a:latin typeface="Calibri"/>
              <a:ea typeface="+mn-ea"/>
              <a:cs typeface="+mn-cs"/>
            </a:rPr>
            <a:t>μάθημα φυσικής αγωγής</a:t>
          </a:r>
        </a:p>
      </dsp:txBody>
      <dsp:txXfrm>
        <a:off x="3338396" y="175178"/>
        <a:ext cx="1168732" cy="845804"/>
      </dsp:txXfrm>
    </dsp:sp>
    <dsp:sp modelId="{F9163DCC-7CFC-422C-B4A8-A63D02218518}">
      <dsp:nvSpPr>
        <dsp:cNvPr id="0" name=""/>
        <dsp:cNvSpPr/>
      </dsp:nvSpPr>
      <dsp:spPr>
        <a:xfrm>
          <a:off x="5383341" y="1533330"/>
          <a:ext cx="1798995" cy="1516704"/>
        </a:xfrm>
        <a:prstGeom prst="ellipse">
          <a:avLst/>
        </a:prstGeom>
        <a:solidFill>
          <a:srgbClr val="C0504D">
            <a:hueOff val="1560506"/>
            <a:satOff val="-1946"/>
            <a:lumOff val="458"/>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smtClean="0">
              <a:solidFill>
                <a:sysClr val="window" lastClr="FFFFFF"/>
              </a:solidFill>
              <a:latin typeface="Calibri"/>
              <a:ea typeface="+mn-ea"/>
              <a:cs typeface="+mn-cs"/>
            </a:rPr>
            <a:t>φυσική άσκηση στη </a:t>
          </a:r>
          <a:r>
            <a:rPr lang="el-GR" sz="1400" b="1" kern="1200" dirty="0">
              <a:solidFill>
                <a:sysClr val="window" lastClr="FFFFFF"/>
              </a:solidFill>
              <a:latin typeface="Calibri"/>
              <a:ea typeface="+mn-ea"/>
              <a:cs typeface="+mn-cs"/>
            </a:rPr>
            <a:t>διάρκεια του σχολικού χρόνου</a:t>
          </a:r>
        </a:p>
      </dsp:txBody>
      <dsp:txXfrm>
        <a:off x="5646798" y="1755446"/>
        <a:ext cx="1272081" cy="1072472"/>
      </dsp:txXfrm>
    </dsp:sp>
    <dsp:sp modelId="{DD08057B-8D6B-408B-B414-A98393C6C808}">
      <dsp:nvSpPr>
        <dsp:cNvPr id="0" name=""/>
        <dsp:cNvSpPr/>
      </dsp:nvSpPr>
      <dsp:spPr>
        <a:xfrm>
          <a:off x="2956776" y="3477870"/>
          <a:ext cx="1875070" cy="1396132"/>
        </a:xfrm>
        <a:prstGeom prst="ellipse">
          <a:avLst/>
        </a:prstGeom>
        <a:solidFill>
          <a:srgbClr val="C0504D">
            <a:hueOff val="3121013"/>
            <a:satOff val="-3893"/>
            <a:lumOff val="915"/>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a:solidFill>
                <a:sysClr val="window" lastClr="FFFFFF"/>
              </a:solidFill>
              <a:latin typeface="Calibri"/>
              <a:ea typeface="+mn-ea"/>
              <a:cs typeface="+mn-cs"/>
            </a:rPr>
            <a:t>φυσική </a:t>
          </a:r>
          <a:r>
            <a:rPr lang="el-GR" sz="1400" b="1" kern="1200" dirty="0" smtClean="0">
              <a:solidFill>
                <a:sysClr val="window" lastClr="FFFFFF"/>
              </a:solidFill>
              <a:latin typeface="Calibri"/>
              <a:ea typeface="+mn-ea"/>
              <a:cs typeface="+mn-cs"/>
            </a:rPr>
            <a:t>άσκηση στο </a:t>
          </a:r>
          <a:r>
            <a:rPr lang="el-GR" sz="1400" b="1" kern="1200" dirty="0">
              <a:solidFill>
                <a:sysClr val="window" lastClr="FFFFFF"/>
              </a:solidFill>
              <a:latin typeface="Calibri"/>
              <a:ea typeface="+mn-ea"/>
              <a:cs typeface="+mn-cs"/>
            </a:rPr>
            <a:t>πλαίσιο της κοινότητας και στο πλαίσιο της οικογένειας</a:t>
          </a:r>
        </a:p>
      </dsp:txBody>
      <dsp:txXfrm>
        <a:off x="3231374" y="3682329"/>
        <a:ext cx="1325874" cy="987214"/>
      </dsp:txXfrm>
    </dsp:sp>
    <dsp:sp modelId="{D1B58EB6-B1EF-4557-8076-E78F968EB481}">
      <dsp:nvSpPr>
        <dsp:cNvPr id="0" name=""/>
        <dsp:cNvSpPr/>
      </dsp:nvSpPr>
      <dsp:spPr>
        <a:xfrm>
          <a:off x="792091" y="1584170"/>
          <a:ext cx="1690911" cy="1516704"/>
        </a:xfrm>
        <a:prstGeom prst="ellipse">
          <a:avLst/>
        </a:prstGeom>
        <a:solidFill>
          <a:srgbClr val="C0504D">
            <a:hueOff val="4681519"/>
            <a:satOff val="-5839"/>
            <a:lumOff val="1373"/>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b="1" kern="1200" dirty="0">
              <a:solidFill>
                <a:sysClr val="window" lastClr="FFFFFF"/>
              </a:solidFill>
              <a:latin typeface="Calibri"/>
              <a:ea typeface="+mn-ea"/>
              <a:cs typeface="+mn-cs"/>
            </a:rPr>
            <a:t>φυσική </a:t>
          </a:r>
          <a:r>
            <a:rPr lang="el-GR" sz="1400" b="1" kern="1200" dirty="0" smtClean="0">
              <a:solidFill>
                <a:sysClr val="window" lastClr="FFFFFF"/>
              </a:solidFill>
              <a:latin typeface="Calibri"/>
              <a:ea typeface="+mn-ea"/>
              <a:cs typeface="+mn-cs"/>
            </a:rPr>
            <a:t>άσκηση πριν </a:t>
          </a:r>
          <a:r>
            <a:rPr lang="el-GR" sz="1400" b="1" kern="1200" dirty="0">
              <a:solidFill>
                <a:sysClr val="window" lastClr="FFFFFF"/>
              </a:solidFill>
              <a:latin typeface="Calibri"/>
              <a:ea typeface="+mn-ea"/>
              <a:cs typeface="+mn-cs"/>
            </a:rPr>
            <a:t>και μετά το σχολείο</a:t>
          </a:r>
        </a:p>
      </dsp:txBody>
      <dsp:txXfrm>
        <a:off x="1039719" y="1806286"/>
        <a:ext cx="1195655" cy="1072472"/>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l-GR"/>
          </a:p>
        </p:txBody>
      </p:sp>
      <p:sp>
        <p:nvSpPr>
          <p:cNvPr id="3" name="2 - Θέση ημερομηνίας"/>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9A3654-1873-489E-BA61-88C69A33FEB1}" type="datetimeFigureOut">
              <a:rPr lang="el-GR" smtClean="0"/>
              <a:pPr/>
              <a:t>14/4/2020</a:t>
            </a:fld>
            <a:endParaRPr lang="el-GR"/>
          </a:p>
        </p:txBody>
      </p:sp>
      <p:sp>
        <p:nvSpPr>
          <p:cNvPr id="4" name="3 - Θέση εικόνας διαφάνειας"/>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l-GR"/>
          </a:p>
        </p:txBody>
      </p:sp>
      <p:sp>
        <p:nvSpPr>
          <p:cNvPr id="5" name="4 - Θέση σημειώσεων"/>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6" name="5 - Θέση υποσέλιδου"/>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l-GR"/>
          </a:p>
        </p:txBody>
      </p:sp>
      <p:sp>
        <p:nvSpPr>
          <p:cNvPr id="7" name="6 - Θέση αριθμού διαφάνειας"/>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DB28C2-916E-4599-A4EE-EE70A1B83742}" type="slidenum">
              <a:rPr lang="el-GR" smtClean="0"/>
              <a:pPr/>
              <a:t>‹#›</a:t>
            </a:fld>
            <a:endParaRPr lang="el-GR"/>
          </a:p>
        </p:txBody>
      </p:sp>
    </p:spTree>
    <p:extLst>
      <p:ext uri="{BB962C8B-B14F-4D97-AF65-F5344CB8AC3E}">
        <p14:creationId xmlns:p14="http://schemas.microsoft.com/office/powerpoint/2010/main" xmlns="" val="2848341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Θέση εικόνας διαφάνειας 1"/>
          <p:cNvSpPr>
            <a:spLocks noGrp="1" noRot="1" noChangeAspect="1" noTextEdit="1"/>
          </p:cNvSpPr>
          <p:nvPr>
            <p:ph type="sldImg"/>
          </p:nvPr>
        </p:nvSpPr>
        <p:spPr bwMode="auto">
          <a:noFill/>
          <a:ln>
            <a:solidFill>
              <a:srgbClr val="000000"/>
            </a:solidFill>
            <a:miter lim="800000"/>
            <a:headEnd/>
            <a:tailEnd/>
          </a:ln>
        </p:spPr>
      </p:sp>
      <p:sp>
        <p:nvSpPr>
          <p:cNvPr id="10243" name="Θέση σημειώσεων 2"/>
          <p:cNvSpPr>
            <a:spLocks noGrp="1"/>
          </p:cNvSpPr>
          <p:nvPr>
            <p:ph type="body" idx="1"/>
          </p:nvPr>
        </p:nvSpPr>
        <p:spPr bwMode="auto">
          <a:noFill/>
        </p:spPr>
        <p:txBody>
          <a:bodyPr wrap="square" numCol="1" anchor="t" anchorCtr="0" compatLnSpc="1">
            <a:prstTxWarp prst="textNoShape">
              <a:avLst/>
            </a:prstTxWarp>
          </a:bodyPr>
          <a:lstStyle/>
          <a:p>
            <a:pPr eaLnBrk="1" hangingPunct="1">
              <a:lnSpc>
                <a:spcPct val="90000"/>
              </a:lnSpc>
              <a:spcBef>
                <a:spcPct val="0"/>
              </a:spcBef>
            </a:pPr>
            <a:r>
              <a:rPr lang="el-GR" sz="1100" smtClean="0"/>
              <a:t>Πηγή:</a:t>
            </a:r>
          </a:p>
          <a:p>
            <a:pPr eaLnBrk="1" hangingPunct="1">
              <a:lnSpc>
                <a:spcPct val="90000"/>
              </a:lnSpc>
              <a:spcBef>
                <a:spcPct val="0"/>
              </a:spcBef>
            </a:pPr>
            <a:r>
              <a:rPr lang="en-US" sz="1100" smtClean="0"/>
              <a:t>EUFIC</a:t>
            </a:r>
            <a:endParaRPr lang="el-GR" sz="1100" smtClean="0"/>
          </a:p>
          <a:p>
            <a:pPr eaLnBrk="1" hangingPunct="1">
              <a:lnSpc>
                <a:spcPct val="90000"/>
              </a:lnSpc>
              <a:spcBef>
                <a:spcPct val="0"/>
              </a:spcBef>
            </a:pPr>
            <a:endParaRPr lang="el-GR" sz="1100" smtClean="0"/>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Απόλαυση</a:t>
            </a:r>
            <a:r>
              <a:rPr lang="el-GR" sz="1100" smtClean="0">
                <a:ea typeface="Calibri" pitchFamily="34" charset="0"/>
                <a:cs typeface="Calibri" pitchFamily="34" charset="0"/>
              </a:rPr>
              <a:t> </a:t>
            </a:r>
            <a:r>
              <a:rPr lang="el-GR" sz="1100" smtClean="0">
                <a:ea typeface="Calibri" pitchFamily="34" charset="0"/>
                <a:cs typeface="Calibri" pitchFamily="34" charset="0"/>
                <a:sym typeface="Wingdings" pitchFamily="2" charset="2"/>
              </a:rPr>
              <a:t> όλων των γευμάτων της ημέρας, προτίμηση τροφών που κάνουν αντικειμενικά καλό, αλλά και τροφών που αρέσουν στον/στην έφηβη</a:t>
            </a:r>
            <a:endParaRPr lang="el-GR" sz="1100"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Πρωινό</a:t>
            </a:r>
            <a:r>
              <a:rPr lang="el-GR" sz="1100" smtClean="0">
                <a:ea typeface="Calibri" pitchFamily="34" charset="0"/>
                <a:cs typeface="Calibri" pitchFamily="34" charset="0"/>
              </a:rPr>
              <a:t> </a:t>
            </a:r>
            <a:r>
              <a:rPr lang="el-GR" sz="1100" smtClean="0">
                <a:ea typeface="Calibri" pitchFamily="34" charset="0"/>
                <a:cs typeface="Calibri" pitchFamily="34" charset="0"/>
                <a:sym typeface="Wingdings" pitchFamily="2" charset="2"/>
              </a:rPr>
              <a:t> </a:t>
            </a:r>
            <a:r>
              <a:rPr lang="el-GR" sz="1100" smtClean="0">
                <a:ea typeface="Calibri" pitchFamily="34" charset="0"/>
                <a:cs typeface="Calibri" pitchFamily="34" charset="0"/>
              </a:rPr>
              <a:t>κατανάλωση πρωινού καθημερινά, να περιλαμβάνει τουλάχιστον 3 ομάδες τροφίμων ώστε να θεωρείτε πλήρες</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Ποικιλία </a:t>
            </a:r>
            <a:r>
              <a:rPr lang="el-GR" sz="1100" smtClean="0">
                <a:ea typeface="Calibri" pitchFamily="34" charset="0"/>
                <a:cs typeface="Calibri" pitchFamily="34" charset="0"/>
                <a:sym typeface="Wingdings" pitchFamily="2" charset="2"/>
              </a:rPr>
              <a:t> κατανάλωση ποικιλίας τ</a:t>
            </a:r>
            <a:r>
              <a:rPr lang="el-GR" sz="1100" smtClean="0">
                <a:ea typeface="Calibri" pitchFamily="34" charset="0"/>
                <a:cs typeface="Calibri" pitchFamily="34" charset="0"/>
              </a:rPr>
              <a:t>ροφών, με διαφορετικούς εκπροσώπους των ομάδων τροφίμων</a:t>
            </a: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Υδατάνθρακες </a:t>
            </a:r>
            <a:r>
              <a:rPr lang="el-GR" sz="1100" smtClean="0">
                <a:ea typeface="Calibri" pitchFamily="34" charset="0"/>
                <a:cs typeface="Calibri" pitchFamily="34" charset="0"/>
                <a:sym typeface="Wingdings" pitchFamily="2" charset="2"/>
              </a:rPr>
              <a:t> ΜΗΝ φοβηθείτε τους υδατάνθρακες! Οι έφηβοι χρειάζονται τους υδατάνθρακες σε κάθε τους γεύμα και σνακ!</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Φρούτα-λαχανικά </a:t>
            </a:r>
            <a:r>
              <a:rPr lang="el-GR" sz="1100" smtClean="0">
                <a:ea typeface="Calibri" pitchFamily="34" charset="0"/>
                <a:cs typeface="Calibri" pitchFamily="34" charset="0"/>
                <a:sym typeface="Wingdings" pitchFamily="2" charset="2"/>
              </a:rPr>
              <a:t> πρόσληψη επάρκειας και ποικιλίας, επιλέξτε εποχής για την μέγιστη θρεπτικότητα και γεύση!: λαχανικά = 2-4 φλιτζάνια/ημέρα // φρούτα = 3/ημέρα</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Λίπη </a:t>
            </a:r>
            <a:r>
              <a:rPr lang="el-GR" sz="1100" smtClean="0">
                <a:ea typeface="Calibri" pitchFamily="34" charset="0"/>
                <a:cs typeface="Calibri" pitchFamily="34" charset="0"/>
                <a:sym typeface="Wingdings" pitchFamily="2" charset="2"/>
              </a:rPr>
              <a:t> είναι απαραίτητα σε καθημερινή βάση. Προτιμήστε το ελαιόλαδο και τα φυτικής πηγής έλαια και ξηρούς καρπούς. Κρατήστε σε χαμηλά επίπεδα τα ζωικής προέλευσης λιπαρά (πχ χαμηλών λιπαρών γαλακτοκομικά). Θέλουν προσοχή στην ποσότητα για την διατήρηση βοηθητικού ενεργειακού ισοζυγίου και βάρους  4-5 μερίδες/ημέρα</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Σνακ </a:t>
            </a:r>
            <a:r>
              <a:rPr lang="el-GR" sz="1100" smtClean="0">
                <a:ea typeface="Calibri" pitchFamily="34" charset="0"/>
                <a:cs typeface="Calibri" pitchFamily="34" charset="0"/>
                <a:sym typeface="Wingdings" pitchFamily="2" charset="2"/>
              </a:rPr>
              <a:t>  απαραίτητη η συμπερίληψη μικρογευμάτων ανάμεσα στα κύρια γεύματα για όλους τους εφήβους. Κάντε θρεπτικές επιλογές!</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Δίψα &amp; ενυδάτωση </a:t>
            </a:r>
            <a:r>
              <a:rPr lang="el-GR" sz="1100" smtClean="0">
                <a:ea typeface="Calibri" pitchFamily="34" charset="0"/>
                <a:cs typeface="Calibri" pitchFamily="34" charset="0"/>
                <a:sym typeface="Wingdings" pitchFamily="2" charset="2"/>
              </a:rPr>
              <a:t> δείτε την διαφάνεια</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Οδοντική υγεία </a:t>
            </a:r>
            <a:r>
              <a:rPr lang="el-GR" sz="1100" smtClean="0">
                <a:ea typeface="Calibri" pitchFamily="34" charset="0"/>
                <a:cs typeface="Calibri" pitchFamily="34" charset="0"/>
                <a:sym typeface="Wingdings" pitchFamily="2" charset="2"/>
              </a:rPr>
              <a:t> μπορεί να μην τρώγεται, αλλά είναι απαραίτητος σύμμαχος στην υγιεινή ισορροπημένη διατροφής</a:t>
            </a:r>
            <a:endParaRPr lang="el-GR" sz="1100" b="1" smtClean="0">
              <a:ea typeface="Calibri" pitchFamily="34" charset="0"/>
              <a:cs typeface="Calibri" pitchFamily="34" charset="0"/>
            </a:endParaRPr>
          </a:p>
          <a:p>
            <a:pPr eaLnBrk="1" hangingPunct="1">
              <a:lnSpc>
                <a:spcPct val="90000"/>
              </a:lnSpc>
              <a:spcBef>
                <a:spcPct val="0"/>
              </a:spcBef>
              <a:buFont typeface="Calibri" pitchFamily="34" charset="0"/>
              <a:buAutoNum type="arabicPeriod"/>
            </a:pPr>
            <a:r>
              <a:rPr lang="el-GR" sz="1100" b="1" smtClean="0">
                <a:ea typeface="Calibri" pitchFamily="34" charset="0"/>
                <a:cs typeface="Calibri" pitchFamily="34" charset="0"/>
              </a:rPr>
              <a:t>Κίνηση!</a:t>
            </a:r>
          </a:p>
          <a:p>
            <a:pPr eaLnBrk="1" hangingPunct="1">
              <a:lnSpc>
                <a:spcPct val="90000"/>
              </a:lnSpc>
              <a:spcBef>
                <a:spcPct val="0"/>
              </a:spcBef>
            </a:pPr>
            <a:endParaRPr lang="el-GR" sz="1100" smtClean="0"/>
          </a:p>
        </p:txBody>
      </p:sp>
      <p:sp>
        <p:nvSpPr>
          <p:cNvPr id="10244" name="Θέση αριθμού διαφάνειας 3"/>
          <p:cNvSpPr>
            <a:spLocks noGrp="1" noChangeArrowheads="1"/>
          </p:cNvSpPr>
          <p:nvPr>
            <p:ph type="sldNum" sz="quarter" idx="5"/>
          </p:nvPr>
        </p:nvSpPr>
        <p:spPr bwMode="auto">
          <a:noFill/>
          <a:ln>
            <a:miter lim="800000"/>
            <a:headEnd/>
            <a:tailEnd/>
          </a:ln>
        </p:spPr>
        <p:txBody>
          <a:bodyPr/>
          <a:lstStyle/>
          <a:p>
            <a:fld id="{F215987A-7336-4302-AD2E-15D8DE884249}" type="slidenum">
              <a:rPr lang="el-GR" smtClean="0"/>
              <a:pPr/>
              <a:t>16</a:t>
            </a:fld>
            <a:endParaRPr lang="el-G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Θέση εικόνας διαφάνειας 1"/>
          <p:cNvSpPr>
            <a:spLocks noGrp="1" noRot="1" noChangeAspect="1" noTextEdit="1"/>
          </p:cNvSpPr>
          <p:nvPr>
            <p:ph type="sldImg"/>
          </p:nvPr>
        </p:nvSpPr>
        <p:spPr bwMode="auto">
          <a:noFill/>
          <a:ln>
            <a:solidFill>
              <a:srgbClr val="000000"/>
            </a:solidFill>
            <a:miter lim="800000"/>
            <a:headEnd/>
            <a:tailEnd/>
          </a:ln>
        </p:spPr>
      </p:sp>
      <p:sp>
        <p:nvSpPr>
          <p:cNvPr id="3" name="Θέση σημειώσεων 2"/>
          <p:cNvSpPr>
            <a:spLocks noGrp="1"/>
          </p:cNvSpPr>
          <p:nvPr>
            <p:ph type="body" idx="1"/>
          </p:nvPr>
        </p:nvSpPr>
        <p:spPr/>
        <p:txBody>
          <a:bodyPr>
            <a:normAutofit fontScale="92500" lnSpcReduction="10000"/>
          </a:bodyPr>
          <a:lstStyle/>
          <a:p>
            <a:pPr eaLnBrk="1" fontAlgn="auto" hangingPunct="1">
              <a:spcBef>
                <a:spcPts val="0"/>
              </a:spcBef>
              <a:spcAft>
                <a:spcPts val="0"/>
              </a:spcAft>
              <a:defRPr/>
            </a:pPr>
            <a:r>
              <a:rPr lang="el-GR" dirty="0"/>
              <a:t>Πηγές:</a:t>
            </a:r>
          </a:p>
          <a:p>
            <a:pPr eaLnBrk="1" fontAlgn="auto" hangingPunct="1">
              <a:spcBef>
                <a:spcPts val="0"/>
              </a:spcBef>
              <a:spcAft>
                <a:spcPts val="0"/>
              </a:spcAft>
              <a:defRPr/>
            </a:pPr>
            <a:r>
              <a:rPr lang="en-US" i="1" dirty="0"/>
              <a:t>SDA - Sports Dietitians Australia &amp; </a:t>
            </a:r>
            <a:r>
              <a:rPr lang="en-US" dirty="0"/>
              <a:t>Griffith University</a:t>
            </a:r>
            <a:r>
              <a:rPr lang="el-GR" i="1" dirty="0"/>
              <a:t> – </a:t>
            </a:r>
            <a:r>
              <a:rPr lang="en-US" i="1" dirty="0"/>
              <a:t>Position Statement - </a:t>
            </a:r>
            <a:r>
              <a:rPr lang="en-US" dirty="0"/>
              <a:t>Sports Nutrition for the Adolescent Athlete</a:t>
            </a:r>
            <a:r>
              <a:rPr lang="en-US" cap="all" dirty="0"/>
              <a:t>, 2014</a:t>
            </a:r>
            <a:endParaRPr lang="el-GR" cap="all" dirty="0"/>
          </a:p>
          <a:p>
            <a:pPr eaLnBrk="1" fontAlgn="auto" hangingPunct="1">
              <a:spcBef>
                <a:spcPts val="0"/>
              </a:spcBef>
              <a:spcAft>
                <a:spcPts val="0"/>
              </a:spcAft>
              <a:defRPr/>
            </a:pPr>
            <a:r>
              <a:rPr lang="en-US" altLang="el-GR" dirty="0"/>
              <a:t>2015 - SCAN - </a:t>
            </a:r>
            <a:r>
              <a:rPr lang="en-US" altLang="el-GR" dirty="0" err="1"/>
              <a:t>SD_Hydration</a:t>
            </a:r>
            <a:r>
              <a:rPr lang="en-US" altLang="el-GR" dirty="0"/>
              <a:t> for the Child Athlete</a:t>
            </a:r>
            <a:endParaRPr lang="el-GR" altLang="el-GR" dirty="0"/>
          </a:p>
          <a:p>
            <a:pPr eaLnBrk="1" fontAlgn="auto" hangingPunct="1">
              <a:spcBef>
                <a:spcPts val="0"/>
              </a:spcBef>
              <a:spcAft>
                <a:spcPts val="0"/>
              </a:spcAft>
              <a:defRPr/>
            </a:pPr>
            <a:r>
              <a:rPr lang="el-GR" altLang="el-GR" dirty="0"/>
              <a:t>2014 – </a:t>
            </a:r>
            <a:r>
              <a:rPr lang="en-US" altLang="el-GR" dirty="0"/>
              <a:t> National Federation of State High School Associations (NFHS) Sports Medicine Advisory Committee (SMAC) - Position Statement and Recommendations for Hydration to</a:t>
            </a:r>
            <a:r>
              <a:rPr lang="el-GR" altLang="el-GR" dirty="0"/>
              <a:t> </a:t>
            </a:r>
            <a:r>
              <a:rPr lang="en-US" altLang="el-GR" dirty="0"/>
              <a:t>Minimize the Risk for Dehydration and Heat Illness</a:t>
            </a:r>
            <a:endParaRPr lang="el-GR" altLang="el-GR" dirty="0"/>
          </a:p>
          <a:p>
            <a:pPr eaLnBrk="1" fontAlgn="auto" hangingPunct="1">
              <a:spcBef>
                <a:spcPts val="0"/>
              </a:spcBef>
              <a:spcAft>
                <a:spcPts val="0"/>
              </a:spcAft>
              <a:defRPr/>
            </a:pPr>
            <a:r>
              <a:rPr lang="el-GR" altLang="el-GR" dirty="0"/>
              <a:t>2014 – </a:t>
            </a:r>
            <a:r>
              <a:rPr lang="en-US" altLang="el-GR" dirty="0"/>
              <a:t> National Federation of State High School Associations (NFHS) Sports Medicine Advisory Committee (SMAC) - Position Statement and Recommendations for the Use of Energy Drinks by Young Athletes</a:t>
            </a:r>
          </a:p>
          <a:p>
            <a:pPr eaLnBrk="1" fontAlgn="auto" hangingPunct="1">
              <a:spcBef>
                <a:spcPts val="0"/>
              </a:spcBef>
              <a:spcAft>
                <a:spcPts val="0"/>
              </a:spcAft>
              <a:defRPr/>
            </a:pPr>
            <a:r>
              <a:rPr lang="en-US" altLang="el-GR" dirty="0"/>
              <a:t>2013 – Irish Nutrition &amp; Dietetics Institute – Fuel your Body</a:t>
            </a:r>
          </a:p>
          <a:p>
            <a:pPr eaLnBrk="1" fontAlgn="auto" hangingPunct="1">
              <a:spcBef>
                <a:spcPts val="0"/>
              </a:spcBef>
              <a:spcAft>
                <a:spcPts val="0"/>
              </a:spcAft>
              <a:defRPr/>
            </a:pPr>
            <a:endParaRPr lang="el-GR" dirty="0"/>
          </a:p>
          <a:p>
            <a:pPr marL="274320" indent="-256032" eaLnBrk="1" fontAlgn="auto" hangingPunct="1">
              <a:spcBef>
                <a:spcPts val="0"/>
              </a:spcBef>
              <a:spcAft>
                <a:spcPts val="0"/>
              </a:spcAft>
              <a:defRPr/>
            </a:pPr>
            <a:r>
              <a:rPr lang="el-GR" dirty="0"/>
              <a:t>Ενεργειακά ποτά (</a:t>
            </a:r>
            <a:r>
              <a:rPr lang="en-US" dirty="0"/>
              <a:t>monster</a:t>
            </a:r>
            <a:r>
              <a:rPr lang="el-GR" dirty="0"/>
              <a:t>, </a:t>
            </a:r>
            <a:r>
              <a:rPr lang="en-US" dirty="0" err="1"/>
              <a:t>redbull</a:t>
            </a:r>
            <a:r>
              <a:rPr lang="en-US" dirty="0"/>
              <a:t> </a:t>
            </a:r>
            <a:r>
              <a:rPr lang="el-GR" dirty="0" err="1"/>
              <a:t>κλπ</a:t>
            </a:r>
            <a:r>
              <a:rPr lang="el-GR" dirty="0"/>
              <a:t>) </a:t>
            </a:r>
            <a:r>
              <a:rPr lang="el-GR" dirty="0">
                <a:sym typeface="Wingdings" panose="05000000000000000000" pitchFamily="2" charset="2"/>
              </a:rPr>
              <a:t> </a:t>
            </a:r>
            <a:r>
              <a:rPr lang="el-GR" dirty="0"/>
              <a:t>Πλήρης αποφυγή των ενεργειακών ποτών πριν, κατά τη διάρκεια και μετά την άσκηση.</a:t>
            </a:r>
          </a:p>
          <a:p>
            <a:pPr eaLnBrk="1" fontAlgn="auto" hangingPunct="1">
              <a:spcBef>
                <a:spcPts val="0"/>
              </a:spcBef>
              <a:spcAft>
                <a:spcPts val="0"/>
              </a:spcAft>
              <a:defRPr/>
            </a:pPr>
            <a:r>
              <a:rPr lang="el-GR" dirty="0"/>
              <a:t>Τα αθλητικά ποτά (ισοτονικά – </a:t>
            </a:r>
            <a:r>
              <a:rPr lang="en-US" dirty="0" err="1"/>
              <a:t>powerade</a:t>
            </a:r>
            <a:r>
              <a:rPr lang="en-US" dirty="0"/>
              <a:t>, Gatorade </a:t>
            </a:r>
            <a:r>
              <a:rPr lang="el-GR" dirty="0" err="1"/>
              <a:t>κλπ</a:t>
            </a:r>
            <a:r>
              <a:rPr lang="el-GR" dirty="0"/>
              <a:t>)_ είναι χρήσιμο εργαλείο σε περιπτώσεις όπου:</a:t>
            </a:r>
            <a:endParaRPr lang="en-US" dirty="0"/>
          </a:p>
          <a:p>
            <a:pPr marL="685800" lvl="1" indent="-228600" eaLnBrk="1" fontAlgn="auto" hangingPunct="1">
              <a:spcBef>
                <a:spcPts val="0"/>
              </a:spcBef>
              <a:spcAft>
                <a:spcPts val="0"/>
              </a:spcAft>
              <a:buFont typeface="+mj-lt"/>
              <a:buAutoNum type="arabicPeriod"/>
              <a:defRPr/>
            </a:pPr>
            <a:r>
              <a:rPr lang="el-GR" dirty="0"/>
              <a:t>Οι σωματικές απαιτήσεις είναι εξαιρετικά υψηλές</a:t>
            </a:r>
          </a:p>
          <a:p>
            <a:pPr marL="685800" lvl="1" indent="-228600" eaLnBrk="1" fontAlgn="auto" hangingPunct="1">
              <a:spcBef>
                <a:spcPts val="0"/>
              </a:spcBef>
              <a:spcAft>
                <a:spcPts val="0"/>
              </a:spcAft>
              <a:buFont typeface="+mj-lt"/>
              <a:buAutoNum type="arabicPeriod"/>
              <a:defRPr/>
            </a:pPr>
            <a:r>
              <a:rPr lang="el-GR" dirty="0"/>
              <a:t>Γίνεται σε πολύ θερμά και υγρά περιβάλλοντα</a:t>
            </a:r>
          </a:p>
          <a:p>
            <a:pPr marL="685800" lvl="1" indent="-228600" eaLnBrk="1" fontAlgn="auto" hangingPunct="1">
              <a:spcBef>
                <a:spcPts val="0"/>
              </a:spcBef>
              <a:spcAft>
                <a:spcPts val="0"/>
              </a:spcAft>
              <a:buFont typeface="+mj-lt"/>
              <a:buAutoNum type="arabicPeriod"/>
              <a:defRPr/>
            </a:pPr>
            <a:r>
              <a:rPr lang="el-GR" dirty="0"/>
              <a:t>Σε διοργανώσεις όπου υπάρχει ακολουθία αγώνων</a:t>
            </a:r>
          </a:p>
          <a:p>
            <a:pPr marL="685800" lvl="1" indent="-228600" eaLnBrk="1" fontAlgn="auto" hangingPunct="1">
              <a:spcBef>
                <a:spcPts val="0"/>
              </a:spcBef>
              <a:spcAft>
                <a:spcPts val="0"/>
              </a:spcAft>
              <a:buFont typeface="+mj-lt"/>
              <a:buAutoNum type="arabicPeriod"/>
              <a:defRPr/>
            </a:pPr>
            <a:r>
              <a:rPr lang="el-GR" dirty="0"/>
              <a:t>Το άθλημα έχει διάρκεια =&lt;60 λεπτών</a:t>
            </a:r>
          </a:p>
          <a:p>
            <a:pPr eaLnBrk="1" fontAlgn="auto" hangingPunct="1">
              <a:spcBef>
                <a:spcPts val="0"/>
              </a:spcBef>
              <a:spcAft>
                <a:spcPts val="0"/>
              </a:spcAft>
              <a:defRPr/>
            </a:pPr>
            <a:endParaRPr lang="el-GR" dirty="0"/>
          </a:p>
          <a:p>
            <a:pPr eaLnBrk="1" fontAlgn="auto" hangingPunct="1">
              <a:spcBef>
                <a:spcPts val="0"/>
              </a:spcBef>
              <a:spcAft>
                <a:spcPts val="0"/>
              </a:spcAft>
              <a:defRPr/>
            </a:pPr>
            <a:r>
              <a:rPr lang="el-GR" dirty="0"/>
              <a:t>Χρωματικός κώδικας ούρων = Στόχος είναι το 1-2-3 // 4-5 = αφυδάτωση // 6,7,8 = βαριά αφυδάτωση</a:t>
            </a:r>
          </a:p>
          <a:p>
            <a:pPr eaLnBrk="1" fontAlgn="auto" hangingPunct="1">
              <a:spcBef>
                <a:spcPts val="0"/>
              </a:spcBef>
              <a:spcAft>
                <a:spcPts val="0"/>
              </a:spcAft>
              <a:defRPr/>
            </a:pPr>
            <a:endParaRPr lang="el-GR" dirty="0"/>
          </a:p>
          <a:p>
            <a:pPr eaLnBrk="1" fontAlgn="auto" hangingPunct="1">
              <a:spcBef>
                <a:spcPts val="0"/>
              </a:spcBef>
              <a:spcAft>
                <a:spcPts val="0"/>
              </a:spcAft>
              <a:defRPr/>
            </a:pPr>
            <a:r>
              <a:rPr lang="el-GR" dirty="0"/>
              <a:t>Σπιτικό αθλητικό-ισοτονικό ποτό:</a:t>
            </a:r>
          </a:p>
          <a:p>
            <a:pPr eaLnBrk="1" fontAlgn="auto" hangingPunct="1">
              <a:spcBef>
                <a:spcPts val="0"/>
              </a:spcBef>
              <a:spcAft>
                <a:spcPts val="0"/>
              </a:spcAft>
              <a:defRPr/>
            </a:pPr>
            <a:r>
              <a:rPr lang="el-GR" dirty="0"/>
              <a:t>500μλ χυμός φρούτο (100%φυσικός) + 500μλ νερό + 1γρ αλάτι</a:t>
            </a:r>
          </a:p>
        </p:txBody>
      </p:sp>
      <p:sp>
        <p:nvSpPr>
          <p:cNvPr id="11268" name="Θέση αριθμού διαφάνειας 3"/>
          <p:cNvSpPr>
            <a:spLocks noGrp="1" noChangeArrowheads="1"/>
          </p:cNvSpPr>
          <p:nvPr>
            <p:ph type="sldNum" sz="quarter" idx="5"/>
          </p:nvPr>
        </p:nvSpPr>
        <p:spPr bwMode="auto">
          <a:noFill/>
          <a:ln>
            <a:miter lim="800000"/>
            <a:headEnd/>
            <a:tailEnd/>
          </a:ln>
        </p:spPr>
        <p:txBody>
          <a:bodyPr/>
          <a:lstStyle/>
          <a:p>
            <a:fld id="{7190AE00-27CB-444A-9701-9C855F1D11C9}" type="slidenum">
              <a:rPr lang="el-GR" smtClean="0"/>
              <a:pPr/>
              <a:t>17</a:t>
            </a:fld>
            <a:endParaRPr lang="el-G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Θέση εικόνας διαφάνειας 1"/>
          <p:cNvSpPr>
            <a:spLocks noGrp="1" noRot="1" noChangeAspect="1" noTextEdit="1"/>
          </p:cNvSpPr>
          <p:nvPr>
            <p:ph type="sldImg"/>
          </p:nvPr>
        </p:nvSpPr>
        <p:spPr bwMode="auto">
          <a:noFill/>
          <a:ln>
            <a:solidFill>
              <a:srgbClr val="000000"/>
            </a:solidFill>
            <a:miter lim="800000"/>
            <a:headEnd/>
            <a:tailEnd/>
          </a:ln>
        </p:spPr>
      </p:sp>
      <p:sp>
        <p:nvSpPr>
          <p:cNvPr id="3" name="Θέση σημειώσεων 2"/>
          <p:cNvSpPr>
            <a:spLocks noGrp="1"/>
          </p:cNvSpPr>
          <p:nvPr>
            <p:ph type="body" idx="1"/>
          </p:nvPr>
        </p:nvSpPr>
        <p:spPr/>
        <p:txBody>
          <a:bodyPr/>
          <a:lstStyle/>
          <a:p>
            <a:pPr eaLnBrk="1" fontAlgn="auto" hangingPunct="1">
              <a:spcBef>
                <a:spcPts val="0"/>
              </a:spcBef>
              <a:spcAft>
                <a:spcPts val="0"/>
              </a:spcAft>
              <a:defRPr/>
            </a:pPr>
            <a:r>
              <a:rPr lang="el-GR" dirty="0"/>
              <a:t>Πηγές:</a:t>
            </a:r>
          </a:p>
          <a:p>
            <a:pPr eaLnBrk="1" fontAlgn="auto" hangingPunct="1">
              <a:spcBef>
                <a:spcPts val="0"/>
              </a:spcBef>
              <a:spcAft>
                <a:spcPts val="0"/>
              </a:spcAft>
              <a:defRPr/>
            </a:pPr>
            <a:r>
              <a:rPr lang="en-US" i="1" dirty="0"/>
              <a:t>SDA - Sports Dietitians Australia &amp; </a:t>
            </a:r>
            <a:r>
              <a:rPr lang="en-US" dirty="0"/>
              <a:t>Griffith University</a:t>
            </a:r>
            <a:r>
              <a:rPr lang="el-GR" i="1" dirty="0"/>
              <a:t> – </a:t>
            </a:r>
            <a:r>
              <a:rPr lang="en-US" i="1" dirty="0"/>
              <a:t>Position Statement - </a:t>
            </a:r>
            <a:r>
              <a:rPr lang="en-US" dirty="0"/>
              <a:t>Sports Nutrition for the Adolescent Athlete</a:t>
            </a:r>
            <a:r>
              <a:rPr lang="en-US" cap="all" dirty="0"/>
              <a:t>, 2014</a:t>
            </a:r>
            <a:endParaRPr lang="el-GR" cap="all" dirty="0"/>
          </a:p>
          <a:p>
            <a:pPr eaLnBrk="1" fontAlgn="auto" hangingPunct="1">
              <a:spcBef>
                <a:spcPts val="0"/>
              </a:spcBef>
              <a:spcAft>
                <a:spcPts val="0"/>
              </a:spcAft>
              <a:defRPr/>
            </a:pPr>
            <a:r>
              <a:rPr lang="en-US" altLang="el-GR" dirty="0"/>
              <a:t>2013 – Irish Nutrition &amp; Dietetics Institute – Fuel your Body</a:t>
            </a:r>
            <a:endParaRPr lang="el-GR" altLang="el-GR" dirty="0"/>
          </a:p>
          <a:p>
            <a:pPr eaLnBrk="1" fontAlgn="auto" hangingPunct="1">
              <a:spcBef>
                <a:spcPts val="0"/>
              </a:spcBef>
              <a:spcAft>
                <a:spcPts val="0"/>
              </a:spcAft>
              <a:defRPr/>
            </a:pPr>
            <a:r>
              <a:rPr lang="el-GR" altLang="el-GR" dirty="0"/>
              <a:t>Στην ιδιαίτερη περίπτωση της κολύμβησης, καλό θα ήταν να μην έχεις καταναλώσει γεύμα τουλάχιστον ένα 2ωρο πριν. Εάν η προπόνηση είναι πρωινή μπορείς αντί του πλήρες πρωινού να φας μια κουταλιά μέλι ή ένα </a:t>
            </a:r>
            <a:r>
              <a:rPr lang="el-GR" altLang="el-GR" dirty="0" err="1"/>
              <a:t>αποξημαμέν</a:t>
            </a:r>
            <a:r>
              <a:rPr lang="el-GR" altLang="el-GR" dirty="0"/>
              <a:t> φρούτο (πχ σύκο, δαμάσκηνο, σταφίδες)</a:t>
            </a:r>
            <a:endParaRPr lang="en-US" altLang="el-GR" dirty="0"/>
          </a:p>
        </p:txBody>
      </p:sp>
      <p:sp>
        <p:nvSpPr>
          <p:cNvPr id="12292" name="Θέση αριθμού διαφάνειας 3"/>
          <p:cNvSpPr>
            <a:spLocks noGrp="1" noChangeArrowheads="1"/>
          </p:cNvSpPr>
          <p:nvPr>
            <p:ph type="sldNum" sz="quarter" idx="5"/>
          </p:nvPr>
        </p:nvSpPr>
        <p:spPr bwMode="auto">
          <a:noFill/>
          <a:ln>
            <a:miter lim="800000"/>
            <a:headEnd/>
            <a:tailEnd/>
          </a:ln>
        </p:spPr>
        <p:txBody>
          <a:bodyPr/>
          <a:lstStyle/>
          <a:p>
            <a:fld id="{9E36A8D3-592D-4771-A5A8-ED2052E243A5}" type="slidenum">
              <a:rPr lang="el-GR" smtClean="0"/>
              <a:pPr/>
              <a:t>18</a:t>
            </a:fld>
            <a:endParaRPr lang="el-G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Θέση εικόνας διαφάνειας 1"/>
          <p:cNvSpPr>
            <a:spLocks noGrp="1" noRot="1" noChangeAspect="1" noTextEdit="1"/>
          </p:cNvSpPr>
          <p:nvPr>
            <p:ph type="sldImg"/>
          </p:nvPr>
        </p:nvSpPr>
        <p:spPr bwMode="auto">
          <a:noFill/>
          <a:ln>
            <a:solidFill>
              <a:srgbClr val="000000"/>
            </a:solidFill>
            <a:miter lim="800000"/>
            <a:headEnd/>
            <a:tailEnd/>
          </a:ln>
        </p:spPr>
      </p:sp>
      <p:sp>
        <p:nvSpPr>
          <p:cNvPr id="3" name="Θέση σημειώσεων 2"/>
          <p:cNvSpPr>
            <a:spLocks noGrp="1"/>
          </p:cNvSpPr>
          <p:nvPr>
            <p:ph type="body" idx="1"/>
          </p:nvPr>
        </p:nvSpPr>
        <p:spPr/>
        <p:txBody>
          <a:bodyPr>
            <a:normAutofit fontScale="92500" lnSpcReduction="20000"/>
          </a:bodyPr>
          <a:lstStyle/>
          <a:p>
            <a:pPr eaLnBrk="1" fontAlgn="auto" hangingPunct="1">
              <a:spcBef>
                <a:spcPts val="0"/>
              </a:spcBef>
              <a:spcAft>
                <a:spcPts val="0"/>
              </a:spcAft>
              <a:defRPr/>
            </a:pPr>
            <a:r>
              <a:rPr lang="el-GR" altLang="el-GR" dirty="0"/>
              <a:t>Πηγές:</a:t>
            </a:r>
          </a:p>
          <a:p>
            <a:pPr eaLnBrk="1" fontAlgn="auto" hangingPunct="1">
              <a:spcBef>
                <a:spcPts val="0"/>
              </a:spcBef>
              <a:spcAft>
                <a:spcPts val="0"/>
              </a:spcAft>
              <a:defRPr/>
            </a:pPr>
            <a:r>
              <a:rPr lang="el-GR" altLang="el-GR" dirty="0"/>
              <a:t>2</a:t>
            </a:r>
            <a:r>
              <a:rPr lang="en-US" altLang="el-GR" dirty="0"/>
              <a:t>013 – Irish Nutrition &amp; Dietetics Institute – Fuel your Body</a:t>
            </a:r>
          </a:p>
          <a:p>
            <a:pPr eaLnBrk="1" fontAlgn="auto" hangingPunct="1">
              <a:spcBef>
                <a:spcPts val="0"/>
              </a:spcBef>
              <a:spcAft>
                <a:spcPts val="0"/>
              </a:spcAft>
              <a:defRPr/>
            </a:pPr>
            <a:r>
              <a:rPr lang="en-US" altLang="el-GR" dirty="0"/>
              <a:t>The 2007 IAAF Consensus Statement</a:t>
            </a:r>
            <a:r>
              <a:rPr lang="el-GR" altLang="el-GR" dirty="0"/>
              <a:t> - </a:t>
            </a:r>
            <a:r>
              <a:rPr lang="en-US" altLang="el-GR" dirty="0"/>
              <a:t>Nutrition for athletics</a:t>
            </a:r>
          </a:p>
          <a:p>
            <a:pPr eaLnBrk="1" fontAlgn="auto" hangingPunct="1">
              <a:spcBef>
                <a:spcPts val="0"/>
              </a:spcBef>
              <a:spcAft>
                <a:spcPts val="0"/>
              </a:spcAft>
              <a:defRPr/>
            </a:pPr>
            <a:r>
              <a:rPr lang="en-US" altLang="el-GR" dirty="0"/>
              <a:t>2019 - </a:t>
            </a:r>
            <a:r>
              <a:rPr lang="en-US" dirty="0"/>
              <a:t>FACT SHEET NUTRITION FOR THE ADOLESCENT ATHLETE – SDA – Sports Dietitians Australia</a:t>
            </a:r>
            <a:endParaRPr lang="el-GR" altLang="el-GR" dirty="0"/>
          </a:p>
          <a:p>
            <a:pPr eaLnBrk="1" fontAlgn="auto" hangingPunct="1">
              <a:spcBef>
                <a:spcPts val="0"/>
              </a:spcBef>
              <a:spcAft>
                <a:spcPts val="0"/>
              </a:spcAft>
              <a:defRPr/>
            </a:pPr>
            <a:endParaRPr lang="el-GR" dirty="0"/>
          </a:p>
          <a:p>
            <a:pPr eaLnBrk="1" fontAlgn="auto" hangingPunct="1">
              <a:spcBef>
                <a:spcPts val="0"/>
              </a:spcBef>
              <a:spcAft>
                <a:spcPts val="0"/>
              </a:spcAft>
              <a:defRPr/>
            </a:pPr>
            <a:r>
              <a:rPr lang="el-GR" dirty="0"/>
              <a:t>*Ανάπτυξη </a:t>
            </a:r>
            <a:r>
              <a:rPr lang="el-GR" dirty="0">
                <a:sym typeface="Wingdings" panose="05000000000000000000" pitchFamily="2" charset="2"/>
              </a:rPr>
              <a:t> οι φυσιολογικές ορμόνες της εφηβείας που το ίδιο το σώμα παράγει επηρεάζουν θετικά την αθλητική απόδοση στον έφηβο αθλητή.</a:t>
            </a:r>
            <a:endParaRPr lang="el-GR" dirty="0"/>
          </a:p>
          <a:p>
            <a:pPr eaLnBrk="1" fontAlgn="auto" hangingPunct="1">
              <a:spcBef>
                <a:spcPts val="0"/>
              </a:spcBef>
              <a:spcAft>
                <a:spcPts val="0"/>
              </a:spcAft>
              <a:defRPr/>
            </a:pPr>
            <a:endParaRPr lang="el-GR" dirty="0"/>
          </a:p>
          <a:p>
            <a:pPr eaLnBrk="1" fontAlgn="auto" hangingPunct="1">
              <a:spcBef>
                <a:spcPts val="0"/>
              </a:spcBef>
              <a:spcAft>
                <a:spcPts val="0"/>
              </a:spcAft>
              <a:defRPr/>
            </a:pPr>
            <a:endParaRPr lang="el-GR" dirty="0"/>
          </a:p>
          <a:p>
            <a:pPr marL="274320" indent="-256032" eaLnBrk="1" fontAlgn="auto" hangingPunct="1">
              <a:spcBef>
                <a:spcPts val="0"/>
              </a:spcBef>
              <a:spcAft>
                <a:spcPts val="0"/>
              </a:spcAft>
              <a:defRPr/>
            </a:pPr>
            <a:r>
              <a:rPr lang="el-GR" dirty="0"/>
              <a:t>Ειδικά στα παιδιά και τους εφήβους, οι διαφορές στην απόδοση δεν κρύβονται στις λεπτομέρειες, αλλά:</a:t>
            </a:r>
          </a:p>
          <a:p>
            <a:pPr marL="274320" indent="-256032" eaLnBrk="1" fontAlgn="auto" hangingPunct="1">
              <a:spcBef>
                <a:spcPts val="0"/>
              </a:spcBef>
              <a:spcAft>
                <a:spcPts val="0"/>
              </a:spcAft>
              <a:buFont typeface="+mj-lt"/>
              <a:buAutoNum type="arabicPeriod"/>
              <a:defRPr/>
            </a:pPr>
            <a:r>
              <a:rPr lang="el-GR" dirty="0"/>
              <a:t>Στην κατανάλωση όλων των γευμάτων της ημέρας, ειδικά του πρωινού (συχνά παραλείπονται γεύματα, ειδικά το πρωινό)</a:t>
            </a:r>
          </a:p>
          <a:p>
            <a:pPr marL="274320" indent="-256032" eaLnBrk="1" fontAlgn="auto" hangingPunct="1">
              <a:spcBef>
                <a:spcPts val="0"/>
              </a:spcBef>
              <a:spcAft>
                <a:spcPts val="0"/>
              </a:spcAft>
              <a:buFont typeface="+mj-lt"/>
              <a:buAutoNum type="arabicPeriod"/>
              <a:defRPr/>
            </a:pPr>
            <a:r>
              <a:rPr lang="el-GR" dirty="0"/>
              <a:t>Συμπερίληψη ποιοτικών επιλογών τροφών (ποικιλία καλών πηγών πρωτεΐνης, υδατανθράκων, λιπών)</a:t>
            </a:r>
          </a:p>
          <a:p>
            <a:pPr eaLnBrk="1" fontAlgn="auto" hangingPunct="1">
              <a:spcBef>
                <a:spcPts val="0"/>
              </a:spcBef>
              <a:spcAft>
                <a:spcPts val="0"/>
              </a:spcAft>
              <a:defRPr/>
            </a:pPr>
            <a:endParaRPr lang="el-GR" dirty="0"/>
          </a:p>
          <a:p>
            <a:pPr eaLnBrk="1" fontAlgn="auto" hangingPunct="1">
              <a:spcBef>
                <a:spcPts val="0"/>
              </a:spcBef>
              <a:spcAft>
                <a:spcPts val="0"/>
              </a:spcAft>
              <a:defRPr/>
            </a:pPr>
            <a:r>
              <a:rPr lang="el-GR" b="1" dirty="0">
                <a:sym typeface="Wingdings" panose="05000000000000000000" pitchFamily="2" charset="2"/>
              </a:rPr>
              <a:t>Θρεπτικά συστατικά – ειδικής προσοχής</a:t>
            </a:r>
            <a:r>
              <a:rPr lang="el-GR" dirty="0">
                <a:sym typeface="Wingdings" panose="05000000000000000000" pitchFamily="2" charset="2"/>
              </a:rPr>
              <a:t>: αυτά συχνά μπορεί να βρίσκονται σε έλλειψη. Εφόσον ο θεράπων ιατρός ή ο Αθλητικός Διαιτολόγος διαγνώσει την έλλειψη/ανεπάρκεια θα προβεί στην απαραίτητη συμπλήρωση.</a:t>
            </a:r>
          </a:p>
          <a:p>
            <a:pPr eaLnBrk="1" fontAlgn="auto" hangingPunct="1">
              <a:spcBef>
                <a:spcPts val="0"/>
              </a:spcBef>
              <a:spcAft>
                <a:spcPts val="0"/>
              </a:spcAft>
              <a:defRPr/>
            </a:pPr>
            <a:r>
              <a:rPr lang="el-GR" dirty="0">
                <a:sym typeface="Wingdings" panose="05000000000000000000" pitchFamily="2" charset="2"/>
              </a:rPr>
              <a:t>Σίδηρος (Συμπληρωματική χορήγηση μόνο αν αυτή είναι ιατρικά απαραίτητη)</a:t>
            </a:r>
          </a:p>
          <a:p>
            <a:pPr eaLnBrk="1" fontAlgn="auto" hangingPunct="1">
              <a:spcBef>
                <a:spcPts val="0"/>
              </a:spcBef>
              <a:spcAft>
                <a:spcPts val="0"/>
              </a:spcAft>
              <a:defRPr/>
            </a:pPr>
            <a:r>
              <a:rPr lang="el-GR" dirty="0">
                <a:sym typeface="Wingdings" panose="05000000000000000000" pitchFamily="2" charset="2"/>
              </a:rPr>
              <a:t>Ασβέστιο</a:t>
            </a:r>
          </a:p>
          <a:p>
            <a:pPr eaLnBrk="1" fontAlgn="auto" hangingPunct="1">
              <a:spcBef>
                <a:spcPts val="0"/>
              </a:spcBef>
              <a:spcAft>
                <a:spcPts val="0"/>
              </a:spcAft>
              <a:defRPr/>
            </a:pPr>
            <a:r>
              <a:rPr lang="el-GR" dirty="0">
                <a:sym typeface="Wingdings" panose="05000000000000000000" pitchFamily="2" charset="2"/>
              </a:rPr>
              <a:t>Βιταμίνη</a:t>
            </a:r>
            <a:r>
              <a:rPr lang="en-US" dirty="0"/>
              <a:t> D</a:t>
            </a:r>
          </a:p>
          <a:p>
            <a:pPr eaLnBrk="1" fontAlgn="auto" hangingPunct="1">
              <a:spcBef>
                <a:spcPts val="0"/>
              </a:spcBef>
              <a:spcAft>
                <a:spcPts val="0"/>
              </a:spcAft>
              <a:defRPr/>
            </a:pPr>
            <a:endParaRPr lang="el-GR" b="1" dirty="0">
              <a:sym typeface="Wingdings" panose="05000000000000000000" pitchFamily="2" charset="2"/>
            </a:endParaRPr>
          </a:p>
          <a:p>
            <a:pPr eaLnBrk="1" fontAlgn="auto" hangingPunct="1">
              <a:spcBef>
                <a:spcPts val="0"/>
              </a:spcBef>
              <a:spcAft>
                <a:spcPts val="0"/>
              </a:spcAft>
              <a:defRPr/>
            </a:pPr>
            <a:r>
              <a:rPr lang="el-GR" b="1" dirty="0">
                <a:sym typeface="Wingdings" panose="05000000000000000000" pitchFamily="2" charset="2"/>
              </a:rPr>
              <a:t>Συμπληρώματα</a:t>
            </a:r>
            <a:r>
              <a:rPr lang="el-GR" dirty="0">
                <a:sym typeface="Wingdings" panose="05000000000000000000" pitchFamily="2" charset="2"/>
              </a:rPr>
              <a:t>:</a:t>
            </a:r>
          </a:p>
          <a:p>
            <a:pPr marL="342900" indent="-342900" eaLnBrk="1" fontAlgn="auto" hangingPunct="1">
              <a:spcBef>
                <a:spcPts val="0"/>
              </a:spcBef>
              <a:spcAft>
                <a:spcPts val="0"/>
              </a:spcAft>
              <a:defRPr/>
            </a:pPr>
            <a:r>
              <a:rPr lang="el-GR" dirty="0"/>
              <a:t>Τα αποτελέσματα είναι μη εγγυημένα, τόσο για την αθλητική απόδοση όσο και για την ασφάλειά τους και την αλληλεπίδρασή τους με την ίδια την ανάπτυξη.</a:t>
            </a:r>
          </a:p>
          <a:p>
            <a:pPr eaLnBrk="1" fontAlgn="auto" hangingPunct="1">
              <a:spcBef>
                <a:spcPts val="0"/>
              </a:spcBef>
              <a:spcAft>
                <a:spcPts val="0"/>
              </a:spcAft>
              <a:defRPr/>
            </a:pPr>
            <a:endParaRPr lang="el-GR" dirty="0"/>
          </a:p>
        </p:txBody>
      </p:sp>
      <p:sp>
        <p:nvSpPr>
          <p:cNvPr id="13316" name="Θέση αριθμού διαφάνειας 3"/>
          <p:cNvSpPr>
            <a:spLocks noGrp="1" noChangeArrowheads="1"/>
          </p:cNvSpPr>
          <p:nvPr>
            <p:ph type="sldNum" sz="quarter" idx="5"/>
          </p:nvPr>
        </p:nvSpPr>
        <p:spPr bwMode="auto">
          <a:noFill/>
          <a:ln>
            <a:miter lim="800000"/>
            <a:headEnd/>
            <a:tailEnd/>
          </a:ln>
        </p:spPr>
        <p:txBody>
          <a:bodyPr/>
          <a:lstStyle/>
          <a:p>
            <a:fld id="{BD3592F6-1D8D-437E-B900-947DADD003EB}" type="slidenum">
              <a:rPr lang="el-GR" smtClean="0"/>
              <a:pPr/>
              <a:t>19</a:t>
            </a:fld>
            <a:endParaRPr lang="el-G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l-GR" smtClean="0"/>
              <a:t>Στυλ κύριου τίτλου</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Στυλ κύριου υπότιτλου</a:t>
            </a:r>
            <a:endParaRPr lang="en-US" dirty="0"/>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a:p>
        </p:txBody>
      </p:sp>
      <p:sp>
        <p:nvSpPr>
          <p:cNvPr id="3" name="Content Placeholder 2"/>
          <p:cNvSpPr>
            <a:spLocks noGrp="1"/>
          </p:cNvSpPr>
          <p:nvPr>
            <p:ph idx="1"/>
          </p:nvPr>
        </p:nvSpPr>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l-GR" smtClean="0"/>
              <a:t>Στυλ κύριου τίτλου</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Στυλ υποδείγματος κειμένου</a:t>
            </a:r>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5" name="Date Placeholder 4"/>
          <p:cNvSpPr>
            <a:spLocks noGrp="1"/>
          </p:cNvSpPr>
          <p:nvPr>
            <p:ph type="dt" sz="half" idx="10"/>
          </p:nvPr>
        </p:nvSpPr>
        <p:spPr/>
        <p:txBody>
          <a:bodyPr/>
          <a:lstStyle/>
          <a:p>
            <a:fld id="{07FF47AC-35F2-472C-A002-124216095EC8}" type="datetimeFigureOut">
              <a:rPr lang="el-GR" smtClean="0"/>
              <a:pPr/>
              <a:t>14/4/2020</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l-GR" smtClean="0"/>
              <a:t>Στυλ κύριου τίτλου</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Στυλ υποδείγματος κειμένου</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Στυλ υποδείγματος κειμένου</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7" name="Date Placeholder 6"/>
          <p:cNvSpPr>
            <a:spLocks noGrp="1"/>
          </p:cNvSpPr>
          <p:nvPr>
            <p:ph type="dt" sz="half" idx="10"/>
          </p:nvPr>
        </p:nvSpPr>
        <p:spPr/>
        <p:txBody>
          <a:bodyPr/>
          <a:lstStyle/>
          <a:p>
            <a:fld id="{07FF47AC-35F2-472C-A002-124216095EC8}" type="datetimeFigureOut">
              <a:rPr lang="el-GR" smtClean="0"/>
              <a:pPr/>
              <a:t>14/4/2020</a:t>
            </a:fld>
            <a:endParaRPr lang="el-GR"/>
          </a:p>
        </p:txBody>
      </p:sp>
      <p:sp>
        <p:nvSpPr>
          <p:cNvPr id="8" name="Footer Placeholder 7"/>
          <p:cNvSpPr>
            <a:spLocks noGrp="1"/>
          </p:cNvSpPr>
          <p:nvPr>
            <p:ph type="ftr" sz="quarter" idx="11"/>
          </p:nvPr>
        </p:nvSpPr>
        <p:spPr/>
        <p:txBody>
          <a:bodyPr/>
          <a:lstStyle/>
          <a:p>
            <a:endParaRPr lang="el-GR"/>
          </a:p>
        </p:txBody>
      </p:sp>
      <p:sp>
        <p:nvSpPr>
          <p:cNvPr id="9" name="Slide Number Placeholder 8"/>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a:p>
        </p:txBody>
      </p:sp>
      <p:sp>
        <p:nvSpPr>
          <p:cNvPr id="3" name="Date Placeholder 2"/>
          <p:cNvSpPr>
            <a:spLocks noGrp="1"/>
          </p:cNvSpPr>
          <p:nvPr>
            <p:ph type="dt" sz="half" idx="10"/>
          </p:nvPr>
        </p:nvSpPr>
        <p:spPr/>
        <p:txBody>
          <a:bodyPr/>
          <a:lstStyle/>
          <a:p>
            <a:fld id="{07FF47AC-35F2-472C-A002-124216095EC8}" type="datetimeFigureOut">
              <a:rPr lang="el-GR" smtClean="0"/>
              <a:pPr/>
              <a:t>14/4/2020</a:t>
            </a:fld>
            <a:endParaRPr lang="el-GR"/>
          </a:p>
        </p:txBody>
      </p:sp>
      <p:sp>
        <p:nvSpPr>
          <p:cNvPr id="4" name="Footer Placeholder 3"/>
          <p:cNvSpPr>
            <a:spLocks noGrp="1"/>
          </p:cNvSpPr>
          <p:nvPr>
            <p:ph type="ftr" sz="quarter" idx="11"/>
          </p:nvPr>
        </p:nvSpPr>
        <p:spPr/>
        <p:txBody>
          <a:bodyPr/>
          <a:lstStyle/>
          <a:p>
            <a:endParaRPr lang="el-GR"/>
          </a:p>
        </p:txBody>
      </p:sp>
      <p:sp>
        <p:nvSpPr>
          <p:cNvPr id="5" name="Slide Number Placeholder 4"/>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FF47AC-35F2-472C-A002-124216095EC8}" type="datetimeFigureOut">
              <a:rPr lang="el-GR" smtClean="0"/>
              <a:pPr/>
              <a:t>14/4/2020</a:t>
            </a:fld>
            <a:endParaRPr lang="el-GR"/>
          </a:p>
        </p:txBody>
      </p:sp>
      <p:sp>
        <p:nvSpPr>
          <p:cNvPr id="3" name="Footer Placeholder 2"/>
          <p:cNvSpPr>
            <a:spLocks noGrp="1"/>
          </p:cNvSpPr>
          <p:nvPr>
            <p:ph type="ftr" sz="quarter" idx="11"/>
          </p:nvPr>
        </p:nvSpPr>
        <p:spPr/>
        <p:txBody>
          <a:bodyPr/>
          <a:lstStyle/>
          <a:p>
            <a:endParaRPr lang="el-GR"/>
          </a:p>
        </p:txBody>
      </p:sp>
      <p:sp>
        <p:nvSpPr>
          <p:cNvPr id="4" name="Slide Number Placeholder 3"/>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l-GR" smtClean="0"/>
              <a:t>Στυλ κύριου τίτλου</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Στυλ υποδείγματος κειμένου</a:t>
            </a:r>
          </a:p>
        </p:txBody>
      </p:sp>
      <p:sp>
        <p:nvSpPr>
          <p:cNvPr id="5" name="Date Placeholder 4"/>
          <p:cNvSpPr>
            <a:spLocks noGrp="1"/>
          </p:cNvSpPr>
          <p:nvPr>
            <p:ph type="dt" sz="half" idx="10"/>
          </p:nvPr>
        </p:nvSpPr>
        <p:spPr/>
        <p:txBody>
          <a:bodyPr/>
          <a:lstStyle/>
          <a:p>
            <a:fld id="{07FF47AC-35F2-472C-A002-124216095EC8}" type="datetimeFigureOut">
              <a:rPr lang="el-GR" smtClean="0"/>
              <a:pPr/>
              <a:t>14/4/2020</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0A515BC3-3E02-4F35-BC28-F383272A18D9}" type="slidenum">
              <a:rPr lang="el-GR" smtClean="0"/>
              <a:pPr/>
              <a:t>‹#›</a:t>
            </a:fld>
            <a:endParaRPr lang="el-GR"/>
          </a:p>
        </p:txBody>
      </p:sp>
      <p:sp>
        <p:nvSpPr>
          <p:cNvPr id="9" name="Content Placeholder 8"/>
          <p:cNvSpPr>
            <a:spLocks noGrp="1"/>
          </p:cNvSpPr>
          <p:nvPr>
            <p:ph sz="quarter" idx="13"/>
          </p:nvPr>
        </p:nvSpPr>
        <p:spPr>
          <a:xfrm>
            <a:off x="304800" y="381000"/>
            <a:ext cx="7772400" cy="4942840"/>
          </a:xfrm>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l-GR" smtClean="0"/>
              <a:t>Στυλ κύριου τίτλου</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l-GR" smtClean="0"/>
              <a:t>Κάντε κλικ στο εικονίδιο για να προσθέσετε μια εικόνα</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Στυλ υποδείγματος κειμένου</a:t>
            </a:r>
          </a:p>
        </p:txBody>
      </p:sp>
      <p:sp>
        <p:nvSpPr>
          <p:cNvPr id="8" name="Date Placeholder 7"/>
          <p:cNvSpPr>
            <a:spLocks noGrp="1"/>
          </p:cNvSpPr>
          <p:nvPr>
            <p:ph type="dt" sz="half" idx="10"/>
          </p:nvPr>
        </p:nvSpPr>
        <p:spPr/>
        <p:txBody>
          <a:bodyPr/>
          <a:lstStyle/>
          <a:p>
            <a:fld id="{07FF47AC-35F2-472C-A002-124216095EC8}" type="datetimeFigureOut">
              <a:rPr lang="el-GR" smtClean="0"/>
              <a:pPr/>
              <a:t>14/4/2020</a:t>
            </a:fld>
            <a:endParaRPr lang="el-GR"/>
          </a:p>
        </p:txBody>
      </p:sp>
      <p:sp>
        <p:nvSpPr>
          <p:cNvPr id="9" name="Slide Number Placeholder 8"/>
          <p:cNvSpPr>
            <a:spLocks noGrp="1"/>
          </p:cNvSpPr>
          <p:nvPr>
            <p:ph type="sldNum" sz="quarter" idx="11"/>
          </p:nvPr>
        </p:nvSpPr>
        <p:spPr/>
        <p:txBody>
          <a:bodyPr/>
          <a:lstStyle/>
          <a:p>
            <a:fld id="{0A515BC3-3E02-4F35-BC28-F383272A18D9}" type="slidenum">
              <a:rPr lang="el-GR" smtClean="0"/>
              <a:pPr/>
              <a:t>‹#›</a:t>
            </a:fld>
            <a:endParaRPr lang="el-GR"/>
          </a:p>
        </p:txBody>
      </p:sp>
      <p:sp>
        <p:nvSpPr>
          <p:cNvPr id="10" name="Footer Placeholder 9"/>
          <p:cNvSpPr>
            <a:spLocks noGrp="1"/>
          </p:cNvSpPr>
          <p:nvPr>
            <p:ph type="ftr" sz="quarter" idx="12"/>
          </p:nvPr>
        </p:nvSpPr>
        <p:spPr/>
        <p:txBody>
          <a:bodyPr/>
          <a:lstStyle/>
          <a:p>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Στυλ κύριου τίτλου</a:t>
            </a:r>
            <a:endParaRPr lang="en-US"/>
          </a:p>
        </p:txBody>
      </p:sp>
      <p:sp>
        <p:nvSpPr>
          <p:cNvPr id="3" name="Vertical Text Placeholder 2"/>
          <p:cNvSpPr>
            <a:spLocks noGrp="1"/>
          </p:cNvSpPr>
          <p:nvPr>
            <p:ph type="body" orient="vert" idx="1"/>
          </p:nvPr>
        </p:nvSpPr>
        <p:spPr/>
        <p:txBody>
          <a:bodyPr vert="eaVert"/>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l-GR" smtClean="0"/>
              <a:t>Στυλ κύριου τίτλου</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Date Placeholder 3"/>
          <p:cNvSpPr>
            <a:spLocks noGrp="1"/>
          </p:cNvSpPr>
          <p:nvPr>
            <p:ph type="dt" sz="half" idx="10"/>
          </p:nvPr>
        </p:nvSpPr>
        <p:spPr/>
        <p:txBody>
          <a:bodyPr/>
          <a:lstStyle/>
          <a:p>
            <a:fld id="{07FF47AC-35F2-472C-A002-124216095EC8}" type="datetimeFigureOut">
              <a:rPr lang="el-GR" smtClean="0"/>
              <a:pPr/>
              <a:t>14/4/2020</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0A515BC3-3E02-4F35-BC28-F383272A18D9}" type="slidenum">
              <a:rPr lang="el-GR" smtClean="0"/>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l-GR" smtClean="0"/>
              <a:t>Στυλ κύριου τίτλου</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0A515BC3-3E02-4F35-BC28-F383272A18D9}" type="slidenum">
              <a:rPr lang="el-GR" smtClean="0"/>
              <a:pPr/>
              <a:t>‹#›</a:t>
            </a:fld>
            <a:endParaRPr lang="el-GR"/>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l-G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07FF47AC-35F2-472C-A002-124216095EC8}" type="datetimeFigureOut">
              <a:rPr lang="el-GR" smtClean="0"/>
              <a:pPr/>
              <a:t>14/4/2020</a:t>
            </a:fld>
            <a:endParaRPr lang="el-G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4.xml"/><Relationship Id="rId6" Type="http://schemas.openxmlformats.org/officeDocument/2006/relationships/image" Target="../media/image12.png"/><Relationship Id="rId11" Type="http://schemas.openxmlformats.org/officeDocument/2006/relationships/image" Target="../media/image17.jpeg"/><Relationship Id="rId5" Type="http://schemas.openxmlformats.org/officeDocument/2006/relationships/image" Target="../media/image11.png"/><Relationship Id="rId10" Type="http://schemas.openxmlformats.org/officeDocument/2006/relationships/image" Target="../media/image16.jpeg"/><Relationship Id="rId4" Type="http://schemas.openxmlformats.org/officeDocument/2006/relationships/image" Target="../media/image10.emf"/><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xml"/><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6.xml"/><Relationship Id="rId5" Type="http://schemas.openxmlformats.org/officeDocument/2006/relationships/image" Target="../media/image39.jpeg"/><Relationship Id="rId4" Type="http://schemas.openxmlformats.org/officeDocument/2006/relationships/image" Target="../media/image38.jpeg"/></Relationships>
</file>

<file path=ppt/slides/_rels/slide1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ctrTitle"/>
          </p:nvPr>
        </p:nvSpPr>
        <p:spPr>
          <a:xfrm>
            <a:off x="714348" y="2143116"/>
            <a:ext cx="7215238" cy="2571768"/>
          </a:xfrm>
        </p:spPr>
        <p:txBody>
          <a:bodyPr>
            <a:normAutofit fontScale="90000"/>
          </a:bodyPr>
          <a:lstStyle/>
          <a:p>
            <a:pPr algn="ct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dirty="0" smtClean="0">
                <a:solidFill>
                  <a:schemeClr val="tx1">
                    <a:lumMod val="50000"/>
                    <a:lumOff val="50000"/>
                  </a:schemeClr>
                </a:solidFill>
                <a:latin typeface="Calibri" pitchFamily="34" charset="0"/>
                <a:cs typeface="Calibri" pitchFamily="34" charset="0"/>
              </a:rPr>
              <a:t/>
            </a:r>
            <a:br>
              <a:rPr lang="el-GR" sz="3600" b="1" dirty="0" smtClean="0">
                <a:solidFill>
                  <a:schemeClr val="tx1">
                    <a:lumMod val="50000"/>
                    <a:lumOff val="50000"/>
                  </a:schemeClr>
                </a:solidFill>
                <a:latin typeface="Calibri" pitchFamily="34" charset="0"/>
                <a:cs typeface="Calibri" pitchFamily="34" charset="0"/>
              </a:rPr>
            </a:br>
            <a:r>
              <a:rPr lang="el-GR" sz="3600" b="1" i="1" dirty="0" smtClean="0">
                <a:solidFill>
                  <a:schemeClr val="tx1">
                    <a:lumMod val="50000"/>
                    <a:lumOff val="50000"/>
                  </a:schemeClr>
                </a:solidFill>
                <a:latin typeface="Calibri" pitchFamily="34" charset="0"/>
                <a:cs typeface="Calibri" pitchFamily="34" charset="0"/>
              </a:rPr>
              <a:t>«Άσκηση – Δραστηριότητες – Παιχνίδι </a:t>
            </a:r>
            <a:br>
              <a:rPr lang="el-GR" sz="3600" b="1" i="1" dirty="0" smtClean="0">
                <a:solidFill>
                  <a:schemeClr val="tx1">
                    <a:lumMod val="50000"/>
                    <a:lumOff val="50000"/>
                  </a:schemeClr>
                </a:solidFill>
                <a:latin typeface="Calibri" pitchFamily="34" charset="0"/>
                <a:cs typeface="Calibri" pitchFamily="34" charset="0"/>
              </a:rPr>
            </a:br>
            <a:r>
              <a:rPr lang="el-GR" sz="3600" b="1" i="1" dirty="0" smtClean="0">
                <a:solidFill>
                  <a:schemeClr val="tx1">
                    <a:lumMod val="50000"/>
                    <a:lumOff val="50000"/>
                  </a:schemeClr>
                </a:solidFill>
                <a:latin typeface="Calibri" pitchFamily="34" charset="0"/>
                <a:cs typeface="Calibri" pitchFamily="34" charset="0"/>
              </a:rPr>
              <a:t>στη ζωή του Παιδιού και του Εφήβου»</a:t>
            </a:r>
            <a:r>
              <a:rPr lang="en-US" sz="3600" b="1" i="1" cap="none" dirty="0" smtClean="0">
                <a:solidFill>
                  <a:schemeClr val="tx1">
                    <a:lumMod val="50000"/>
                    <a:lumOff val="50000"/>
                  </a:schemeClr>
                </a:solidFill>
                <a:latin typeface="Calibri" pitchFamily="34" charset="0"/>
                <a:cs typeface="Calibri" pitchFamily="34" charset="0"/>
              </a:rPr>
              <a:t/>
            </a:r>
            <a:br>
              <a:rPr lang="en-US" sz="3600" b="1" i="1" cap="none" dirty="0" smtClean="0">
                <a:solidFill>
                  <a:schemeClr val="tx1">
                    <a:lumMod val="50000"/>
                    <a:lumOff val="50000"/>
                  </a:schemeClr>
                </a:solidFill>
                <a:latin typeface="Calibri" pitchFamily="34" charset="0"/>
                <a:cs typeface="Calibri" pitchFamily="34" charset="0"/>
              </a:rPr>
            </a:br>
            <a:r>
              <a:rPr lang="el-GR" sz="5000" dirty="0" smtClean="0"/>
              <a:t/>
            </a:r>
            <a:br>
              <a:rPr lang="el-GR" sz="5000" dirty="0" smtClean="0"/>
            </a:br>
            <a:endParaRPr lang="el-GR" sz="5000" dirty="0"/>
          </a:p>
        </p:txBody>
      </p:sp>
      <p:sp>
        <p:nvSpPr>
          <p:cNvPr id="4" name="2 - Υπότιτλος"/>
          <p:cNvSpPr txBox="1">
            <a:spLocks/>
          </p:cNvSpPr>
          <p:nvPr/>
        </p:nvSpPr>
        <p:spPr>
          <a:xfrm>
            <a:off x="5072066" y="642918"/>
            <a:ext cx="2928958" cy="1004886"/>
          </a:xfrm>
          <a:prstGeom prst="rect">
            <a:avLst/>
          </a:prstGeom>
        </p:spPr>
        <p:txBody>
          <a:bodyPr vert="horz" lIns="91440" tIns="45720" rIns="91440" bIns="45720" rtlCol="0" anchor="t">
            <a:normAutofit/>
          </a:bodyPr>
          <a:lstStyle/>
          <a:p>
            <a:pPr marL="0" marR="0" lvl="0" indent="0" algn="r" defTabSz="914400" rtl="0" eaLnBrk="1" fontAlgn="auto" latinLnBrk="0" hangingPunct="1">
              <a:lnSpc>
                <a:spcPct val="100000"/>
              </a:lnSpc>
              <a:spcBef>
                <a:spcPct val="20000"/>
              </a:spcBef>
              <a:spcAft>
                <a:spcPts val="0"/>
              </a:spcAft>
              <a:buClr>
                <a:schemeClr val="accent1"/>
              </a:buClr>
              <a:buSzTx/>
              <a:buFont typeface="Arial" pitchFamily="34" charset="0"/>
              <a:buNone/>
              <a:tabLst/>
              <a:defRPr/>
            </a:pPr>
            <a:r>
              <a:rPr lang="el-GR" sz="2800" b="1" dirty="0" smtClean="0">
                <a:solidFill>
                  <a:schemeClr val="accent5">
                    <a:lumMod val="50000"/>
                  </a:schemeClr>
                </a:solidFill>
              </a:rPr>
              <a:t>ΥΠΟΥΡΓΕΙΟ ΥΓΕΙΑΣ</a:t>
            </a:r>
            <a:endParaRPr kumimoji="0" lang="el-GR" sz="2800" b="1" i="0" u="none" strike="noStrike" kern="1200" cap="none" spc="0" normalizeH="0" baseline="0" noProof="0" dirty="0">
              <a:ln>
                <a:noFill/>
              </a:ln>
              <a:solidFill>
                <a:schemeClr val="accent5">
                  <a:lumMod val="50000"/>
                </a:schemeClr>
              </a:solidFill>
              <a:effectLst/>
              <a:uLnTx/>
              <a:uFillTx/>
              <a:latin typeface="+mn-lt"/>
              <a:ea typeface="+mn-ea"/>
              <a:cs typeface="+mn-cs"/>
            </a:endParaRPr>
          </a:p>
        </p:txBody>
      </p:sp>
      <p:sp>
        <p:nvSpPr>
          <p:cNvPr id="5" name="2 - Υπότιτλος"/>
          <p:cNvSpPr txBox="1">
            <a:spLocks/>
          </p:cNvSpPr>
          <p:nvPr/>
        </p:nvSpPr>
        <p:spPr>
          <a:xfrm>
            <a:off x="1571604" y="5429264"/>
            <a:ext cx="5429288" cy="1143008"/>
          </a:xfrm>
          <a:prstGeom prst="rect">
            <a:avLst/>
          </a:prstGeom>
        </p:spPr>
        <p:txBody>
          <a:bodyPr vert="horz" lIns="91440" tIns="45720" rIns="91440" bIns="45720" rtlCol="0" anchor="t">
            <a:normAutofit/>
          </a:bodyPr>
          <a:lstStyle/>
          <a:p>
            <a:pPr marL="0" marR="0" lvl="0" indent="0" algn="ctr" defTabSz="914400" rtl="0" eaLnBrk="1" fontAlgn="auto" latinLnBrk="0" hangingPunct="1">
              <a:lnSpc>
                <a:spcPct val="100000"/>
              </a:lnSpc>
              <a:spcBef>
                <a:spcPct val="20000"/>
              </a:spcBef>
              <a:spcAft>
                <a:spcPts val="0"/>
              </a:spcAft>
              <a:buClr>
                <a:schemeClr val="accent1"/>
              </a:buClr>
              <a:buSzTx/>
              <a:buFont typeface="Arial" pitchFamily="34" charset="0"/>
              <a:buNone/>
              <a:tabLst/>
              <a:defRPr/>
            </a:pPr>
            <a:r>
              <a:rPr lang="el-GR" sz="2800" b="1" dirty="0" smtClean="0">
                <a:solidFill>
                  <a:schemeClr val="tx1">
                    <a:tint val="75000"/>
                  </a:schemeClr>
                </a:solidFill>
              </a:rPr>
              <a:t>ΑΓΩΓΗ ΥΓΕΙΑΣ</a:t>
            </a:r>
          </a:p>
          <a:p>
            <a:pPr marL="0" marR="0" lvl="0" indent="0" algn="ctr" defTabSz="914400" rtl="0" eaLnBrk="1" fontAlgn="auto" latinLnBrk="0" hangingPunct="1">
              <a:lnSpc>
                <a:spcPct val="100000"/>
              </a:lnSpc>
              <a:spcBef>
                <a:spcPct val="20000"/>
              </a:spcBef>
              <a:spcAft>
                <a:spcPts val="0"/>
              </a:spcAft>
              <a:buClr>
                <a:schemeClr val="accent1"/>
              </a:buClr>
              <a:buSzTx/>
              <a:buFont typeface="Arial" pitchFamily="34" charset="0"/>
              <a:buNone/>
              <a:tabLst/>
              <a:defRPr/>
            </a:pPr>
            <a:r>
              <a:rPr lang="el-GR" sz="2800" b="1" dirty="0" smtClean="0">
                <a:solidFill>
                  <a:schemeClr val="tx1">
                    <a:tint val="75000"/>
                  </a:schemeClr>
                </a:solidFill>
              </a:rPr>
              <a:t>ΑΘΗΝΑ, 2020</a:t>
            </a:r>
            <a:endParaRPr kumimoji="0" lang="el-GR" sz="2800" b="1" i="0" u="none" strike="noStrike" kern="1200" cap="none" spc="0" normalizeH="0" baseline="0" noProof="0" dirty="0">
              <a:ln>
                <a:noFill/>
              </a:ln>
              <a:solidFill>
                <a:schemeClr val="tx1">
                  <a:tint val="75000"/>
                </a:schemeClr>
              </a:solidFill>
              <a:effectLst/>
              <a:uLnTx/>
              <a:uFillTx/>
              <a:latin typeface="+mn-lt"/>
              <a:ea typeface="+mn-ea"/>
              <a:cs typeface="+mn-cs"/>
            </a:endParaRPr>
          </a:p>
        </p:txBody>
      </p:sp>
      <p:pic>
        <p:nvPicPr>
          <p:cNvPr id="1026" name="Εικόνα 1"/>
          <p:cNvPicPr>
            <a:picLocks noChangeAspect="1" noChangeArrowheads="1"/>
          </p:cNvPicPr>
          <p:nvPr/>
        </p:nvPicPr>
        <p:blipFill>
          <a:blip r:embed="rId2"/>
          <a:srcRect/>
          <a:stretch>
            <a:fillRect/>
          </a:stretch>
        </p:blipFill>
        <p:spPr bwMode="auto">
          <a:xfrm>
            <a:off x="857224" y="357166"/>
            <a:ext cx="1771650" cy="1352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a:bodyPr>
          <a:lstStyle/>
          <a:p>
            <a:r>
              <a:rPr lang="el-GR" sz="2800" dirty="0" smtClean="0">
                <a:latin typeface="Calibri" pitchFamily="34" charset="0"/>
              </a:rPr>
              <a:t>ΣΥΓΧΡΟΝΟΣ ΤΡΟΠΟΣ ΖΩΗΣ</a:t>
            </a:r>
            <a:endParaRPr lang="el-GR" sz="2800" dirty="0">
              <a:latin typeface="Calibri" pitchFamily="34" charset="0"/>
            </a:endParaRPr>
          </a:p>
        </p:txBody>
      </p:sp>
      <p:sp>
        <p:nvSpPr>
          <p:cNvPr id="3" name="2 - Θέση περιεχομένου"/>
          <p:cNvSpPr>
            <a:spLocks noGrp="1"/>
          </p:cNvSpPr>
          <p:nvPr>
            <p:ph sz="quarter" idx="1"/>
          </p:nvPr>
        </p:nvSpPr>
        <p:spPr>
          <a:xfrm>
            <a:off x="457200" y="2071678"/>
            <a:ext cx="7467600" cy="4402274"/>
          </a:xfrm>
        </p:spPr>
        <p:txBody>
          <a:bodyPr>
            <a:normAutofit/>
          </a:bodyPr>
          <a:lstStyle/>
          <a:p>
            <a:pPr>
              <a:buFont typeface="Wingdings" pitchFamily="2" charset="2"/>
              <a:buChar char="Ø"/>
            </a:pPr>
            <a:r>
              <a:rPr lang="el-GR" sz="2000" dirty="0" smtClean="0">
                <a:latin typeface="Calibri" pitchFamily="34" charset="0"/>
              </a:rPr>
              <a:t>Καθιστικός τρόπος ζωής</a:t>
            </a:r>
          </a:p>
          <a:p>
            <a:pPr>
              <a:buFont typeface="Wingdings" pitchFamily="2" charset="2"/>
              <a:buChar char="Ø"/>
            </a:pPr>
            <a:r>
              <a:rPr lang="el-GR" sz="2000" dirty="0" smtClean="0">
                <a:latin typeface="Calibri" pitchFamily="34" charset="0"/>
              </a:rPr>
              <a:t>Υπερβολική χρήση διαδικτύου</a:t>
            </a:r>
            <a:endParaRPr lang="en-US" sz="2000" dirty="0" smtClean="0">
              <a:latin typeface="Calibri" pitchFamily="34" charset="0"/>
            </a:endParaRPr>
          </a:p>
          <a:p>
            <a:pPr>
              <a:buFont typeface="Wingdings" pitchFamily="2" charset="2"/>
              <a:buChar char="Ø"/>
            </a:pPr>
            <a:r>
              <a:rPr lang="el-GR" sz="2000" dirty="0" smtClean="0">
                <a:latin typeface="Calibri" pitchFamily="34" charset="0"/>
              </a:rPr>
              <a:t>Γρήγοροι ρυθμοί </a:t>
            </a:r>
            <a:r>
              <a:rPr lang="el-GR" sz="2000" dirty="0" smtClean="0">
                <a:latin typeface="Calibri" pitchFamily="34" charset="0"/>
                <a:sym typeface="Wingdings" pitchFamily="2" charset="2"/>
              </a:rPr>
              <a:t></a:t>
            </a:r>
            <a:r>
              <a:rPr lang="el-GR" sz="2000" dirty="0" smtClean="0">
                <a:latin typeface="Calibri" pitchFamily="34" charset="0"/>
              </a:rPr>
              <a:t> άγχος και στρες</a:t>
            </a:r>
            <a:endParaRPr lang="en-US" sz="2000" dirty="0" smtClean="0">
              <a:latin typeface="Calibri" pitchFamily="34" charset="0"/>
            </a:endParaRPr>
          </a:p>
          <a:p>
            <a:pPr>
              <a:buFont typeface="Wingdings" pitchFamily="2" charset="2"/>
              <a:buChar char="Ø"/>
            </a:pPr>
            <a:r>
              <a:rPr lang="en-US" sz="2000" dirty="0" smtClean="0">
                <a:latin typeface="Calibri" pitchFamily="34" charset="0"/>
              </a:rPr>
              <a:t>M</a:t>
            </a:r>
            <a:r>
              <a:rPr lang="el-GR" sz="2000" dirty="0" err="1" smtClean="0">
                <a:latin typeface="Calibri" pitchFamily="34" charset="0"/>
              </a:rPr>
              <a:t>είωση</a:t>
            </a:r>
            <a:r>
              <a:rPr lang="el-GR" sz="2000" dirty="0" smtClean="0">
                <a:latin typeface="Calibri" pitchFamily="34" charset="0"/>
              </a:rPr>
              <a:t> ελεύθερου χρόνου</a:t>
            </a:r>
            <a:endParaRPr lang="en-US" sz="2000" dirty="0" smtClean="0">
              <a:latin typeface="Calibri" pitchFamily="34" charset="0"/>
            </a:endParaRPr>
          </a:p>
          <a:p>
            <a:pPr>
              <a:buFont typeface="Wingdings" pitchFamily="2" charset="2"/>
              <a:buChar char="Ø"/>
            </a:pPr>
            <a:r>
              <a:rPr lang="el-GR" sz="2000" dirty="0" smtClean="0">
                <a:latin typeface="Calibri" pitchFamily="34" charset="0"/>
              </a:rPr>
              <a:t>Ανταγωνιστικότητα</a:t>
            </a:r>
          </a:p>
          <a:p>
            <a:pPr>
              <a:buFont typeface="Wingdings" pitchFamily="2" charset="2"/>
              <a:buChar char="Ø"/>
            </a:pPr>
            <a:r>
              <a:rPr lang="el-GR" sz="2000" dirty="0" smtClean="0">
                <a:latin typeface="Calibri" pitchFamily="34" charset="0"/>
              </a:rPr>
              <a:t>Διαφοροποίηση κοινωνικής συμμετοχής</a:t>
            </a:r>
          </a:p>
          <a:p>
            <a:pPr>
              <a:buNone/>
            </a:pPr>
            <a:endParaRPr lang="el-GR" sz="2000" dirty="0" smtClean="0">
              <a:latin typeface="Calibri" pitchFamily="34" charset="0"/>
            </a:endParaRPr>
          </a:p>
          <a:p>
            <a:pPr>
              <a:buFont typeface="Wingdings" pitchFamily="2" charset="2"/>
              <a:buChar char="Ø"/>
            </a:pPr>
            <a:endParaRPr lang="el-GR" sz="2000" dirty="0">
              <a:latin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85719" y="214290"/>
            <a:ext cx="3071835" cy="1888576"/>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a:srcRect/>
          <a:stretch>
            <a:fillRect/>
          </a:stretch>
        </p:blipFill>
        <p:spPr bwMode="auto">
          <a:xfrm>
            <a:off x="2285984" y="2285992"/>
            <a:ext cx="3974440" cy="2355890"/>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a:srcRect/>
          <a:stretch>
            <a:fillRect/>
          </a:stretch>
        </p:blipFill>
        <p:spPr bwMode="auto">
          <a:xfrm>
            <a:off x="285720" y="4929198"/>
            <a:ext cx="3284136" cy="1771649"/>
          </a:xfrm>
          <a:prstGeom prst="rect">
            <a:avLst/>
          </a:prstGeom>
          <a:noFill/>
          <a:ln w="9525">
            <a:noFill/>
            <a:miter lim="800000"/>
            <a:headEnd/>
            <a:tailEnd/>
          </a:ln>
          <a:effectLst/>
        </p:spPr>
      </p:pic>
      <p:pic>
        <p:nvPicPr>
          <p:cNvPr id="1030" name="Picture 6"/>
          <p:cNvPicPr>
            <a:picLocks noChangeAspect="1" noChangeArrowheads="1"/>
          </p:cNvPicPr>
          <p:nvPr/>
        </p:nvPicPr>
        <p:blipFill>
          <a:blip r:embed="rId5"/>
          <a:srcRect/>
          <a:stretch>
            <a:fillRect/>
          </a:stretch>
        </p:blipFill>
        <p:spPr bwMode="auto">
          <a:xfrm>
            <a:off x="5072066" y="4929198"/>
            <a:ext cx="3022750" cy="1928802"/>
          </a:xfrm>
          <a:prstGeom prst="rect">
            <a:avLst/>
          </a:prstGeom>
          <a:noFill/>
          <a:ln w="9525">
            <a:noFill/>
            <a:miter lim="800000"/>
            <a:headEnd/>
            <a:tailEnd/>
          </a:ln>
          <a:effectLst/>
        </p:spPr>
      </p:pic>
      <p:pic>
        <p:nvPicPr>
          <p:cNvPr id="7" name="6 - Εικόνα" descr="Οι γονείς αναρωτιούνται: Γιατί τα παιδιά έχουν τόσες εργασίες για ..."/>
          <p:cNvPicPr/>
          <p:nvPr/>
        </p:nvPicPr>
        <p:blipFill>
          <a:blip r:embed="rId6"/>
          <a:srcRect/>
          <a:stretch>
            <a:fillRect/>
          </a:stretch>
        </p:blipFill>
        <p:spPr bwMode="auto">
          <a:xfrm>
            <a:off x="4857752" y="357166"/>
            <a:ext cx="2714644" cy="18573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323528" y="0"/>
            <a:ext cx="7620000" cy="1143000"/>
          </a:xfrm>
        </p:spPr>
        <p:txBody>
          <a:bodyPr/>
          <a:lstStyle/>
          <a:p>
            <a:pPr algn="ctr"/>
            <a:r>
              <a:rPr lang="el-GR" sz="2400" b="1" dirty="0" smtClean="0">
                <a:solidFill>
                  <a:schemeClr val="tx1"/>
                </a:solidFill>
                <a:latin typeface="+mn-lt"/>
              </a:rPr>
              <a:t>Διάρκεια  και  τύποι Φυσικής Άσκησης σε Παιδιά και Νέους</a:t>
            </a:r>
            <a:endParaRPr lang="el-GR" sz="2400" b="1" dirty="0">
              <a:solidFill>
                <a:schemeClr val="tx1"/>
              </a:solidFill>
              <a:latin typeface="+mn-lt"/>
            </a:endParaRPr>
          </a:p>
        </p:txBody>
      </p:sp>
      <p:sp>
        <p:nvSpPr>
          <p:cNvPr id="3" name="Θέση περιεχομένου 2"/>
          <p:cNvSpPr>
            <a:spLocks noGrp="1"/>
          </p:cNvSpPr>
          <p:nvPr>
            <p:ph sz="half" idx="1"/>
          </p:nvPr>
        </p:nvSpPr>
        <p:spPr>
          <a:xfrm>
            <a:off x="35496" y="1517893"/>
            <a:ext cx="3222569" cy="5061160"/>
          </a:xfrm>
        </p:spPr>
        <p:txBody>
          <a:bodyPr>
            <a:normAutofit/>
          </a:bodyPr>
          <a:lstStyle/>
          <a:p>
            <a:pPr marL="114300" indent="0" algn="ctr">
              <a:buClrTx/>
              <a:buNone/>
            </a:pPr>
            <a:r>
              <a:rPr lang="el-GR" sz="1600" b="1" dirty="0" smtClean="0">
                <a:solidFill>
                  <a:srgbClr val="0070C0"/>
                </a:solidFill>
              </a:rPr>
              <a:t>Αερόβιες Ασκήσεις </a:t>
            </a:r>
            <a:endParaRPr lang="el-GR" sz="1600" b="1" dirty="0"/>
          </a:p>
          <a:p>
            <a:pPr marL="114300" indent="0">
              <a:buClrTx/>
              <a:buNone/>
            </a:pPr>
            <a:endParaRPr lang="el-GR" sz="1600" dirty="0" smtClean="0"/>
          </a:p>
          <a:p>
            <a:pPr marL="114300" indent="0">
              <a:buClrTx/>
              <a:buNone/>
            </a:pPr>
            <a:endParaRPr lang="el-GR" sz="1600" dirty="0"/>
          </a:p>
          <a:p>
            <a:pPr marL="114300" indent="0">
              <a:buClrTx/>
              <a:buNone/>
            </a:pPr>
            <a:endParaRPr lang="el-GR" sz="1600" dirty="0" smtClean="0"/>
          </a:p>
          <a:p>
            <a:pPr marL="457200" indent="-342900">
              <a:buClrTx/>
              <a:buFont typeface="+mj-lt"/>
              <a:buAutoNum type="arabicPeriod"/>
            </a:pPr>
            <a:endParaRPr lang="el-GR" sz="1600" b="1" dirty="0" smtClean="0"/>
          </a:p>
          <a:p>
            <a:pPr marL="114300" indent="0">
              <a:buClrTx/>
              <a:buNone/>
            </a:pPr>
            <a:endParaRPr lang="el-GR" sz="1600" b="1" dirty="0"/>
          </a:p>
          <a:p>
            <a:pPr marL="114300" indent="0">
              <a:buClrTx/>
              <a:buNone/>
            </a:pPr>
            <a:endParaRPr lang="el-GR" sz="1600" b="1" dirty="0" smtClean="0"/>
          </a:p>
          <a:p>
            <a:pPr marL="114300" indent="0">
              <a:buClrTx/>
              <a:buNone/>
            </a:pPr>
            <a:endParaRPr lang="el-GR" sz="1600" b="1" dirty="0"/>
          </a:p>
          <a:p>
            <a:pPr marL="114300" indent="0">
              <a:buClrTx/>
              <a:buNone/>
            </a:pPr>
            <a:endParaRPr lang="el-GR" sz="1600" b="1" dirty="0" smtClean="0"/>
          </a:p>
          <a:p>
            <a:pPr marL="114300" indent="0">
              <a:buClrTx/>
              <a:buNone/>
            </a:pPr>
            <a:endParaRPr lang="el-GR" sz="1600" b="1" dirty="0"/>
          </a:p>
          <a:p>
            <a:pPr marL="114300" indent="0">
              <a:buClrTx/>
              <a:buNone/>
            </a:pPr>
            <a:endParaRPr lang="el-GR" sz="1600" b="1" dirty="0" smtClean="0"/>
          </a:p>
          <a:p>
            <a:pPr marL="114300" indent="0">
              <a:buClrTx/>
              <a:buNone/>
            </a:pPr>
            <a:endParaRPr lang="el-GR" sz="1600" b="1" dirty="0" smtClean="0"/>
          </a:p>
          <a:p>
            <a:pPr marL="114300" indent="0">
              <a:buClrTx/>
              <a:buNone/>
            </a:pPr>
            <a:r>
              <a:rPr lang="el-GR" sz="1600" b="1" dirty="0" smtClean="0"/>
              <a:t/>
            </a:r>
            <a:br>
              <a:rPr lang="el-GR" sz="1600" b="1" dirty="0" smtClean="0"/>
            </a:br>
            <a:endParaRPr lang="el-GR" sz="1600" b="1" dirty="0" smtClean="0"/>
          </a:p>
          <a:p>
            <a:pPr marL="114300" indent="0">
              <a:buClrTx/>
              <a:buNone/>
            </a:pPr>
            <a:r>
              <a:rPr lang="el-GR" sz="1600" b="1" u="sng" dirty="0" smtClean="0"/>
              <a:t>Το μεγαλύτερο μέρος </a:t>
            </a:r>
            <a:r>
              <a:rPr lang="el-GR" sz="1600" b="1" dirty="0" smtClean="0"/>
              <a:t>των 60 λεπτών / 3 φορές την εβδομάδα</a:t>
            </a:r>
          </a:p>
          <a:p>
            <a:pPr marL="411480" lvl="1" indent="0">
              <a:buClrTx/>
              <a:buNone/>
            </a:pPr>
            <a:endParaRPr lang="el-GR" sz="1600" b="1" dirty="0" smtClean="0"/>
          </a:p>
          <a:p>
            <a:pPr marL="114300" indent="0">
              <a:buClrTx/>
              <a:buNone/>
            </a:pPr>
            <a:endParaRPr lang="el-GR" sz="1600" b="1" dirty="0" smtClean="0">
              <a:solidFill>
                <a:srgbClr val="00B050"/>
              </a:solidFill>
            </a:endParaRPr>
          </a:p>
          <a:p>
            <a:pPr marL="457200" indent="-342900">
              <a:buClrTx/>
              <a:buFont typeface="+mj-lt"/>
              <a:buAutoNum type="arabicPeriod"/>
            </a:pPr>
            <a:endParaRPr lang="el-GR" sz="1600" dirty="0"/>
          </a:p>
        </p:txBody>
      </p:sp>
      <p:sp>
        <p:nvSpPr>
          <p:cNvPr id="11" name="Θέση περιεχομένου 10"/>
          <p:cNvSpPr>
            <a:spLocks noGrp="1"/>
          </p:cNvSpPr>
          <p:nvPr>
            <p:ph sz="half" idx="2"/>
          </p:nvPr>
        </p:nvSpPr>
        <p:spPr>
          <a:xfrm>
            <a:off x="3000364" y="1357298"/>
            <a:ext cx="5429288" cy="4791388"/>
          </a:xfrm>
        </p:spPr>
        <p:txBody>
          <a:bodyPr>
            <a:normAutofit/>
          </a:bodyPr>
          <a:lstStyle/>
          <a:p>
            <a:pPr marL="114300" indent="0" algn="ctr">
              <a:buNone/>
            </a:pPr>
            <a:endParaRPr lang="el-GR" sz="1600" b="1" dirty="0" smtClean="0">
              <a:solidFill>
                <a:srgbClr val="00B050"/>
              </a:solidFill>
            </a:endParaRPr>
          </a:p>
          <a:p>
            <a:pPr marL="114300" indent="0" algn="ctr">
              <a:buNone/>
            </a:pPr>
            <a:r>
              <a:rPr lang="el-GR" sz="1600" b="1" dirty="0" smtClean="0">
                <a:solidFill>
                  <a:srgbClr val="00B050"/>
                </a:solidFill>
              </a:rPr>
              <a:t>Ασκήσεις Μυϊκής και Οστικής Ενδυνάμωσης</a:t>
            </a:r>
          </a:p>
          <a:p>
            <a:pPr marL="114300" indent="0" algn="ctr">
              <a:buNone/>
            </a:pPr>
            <a:endParaRPr lang="el-GR" sz="1600" b="1" dirty="0" smtClean="0">
              <a:solidFill>
                <a:srgbClr val="00B050"/>
              </a:solidFill>
            </a:endParaRPr>
          </a:p>
          <a:p>
            <a:pPr marL="114300" indent="0" algn="ctr">
              <a:buNone/>
            </a:pPr>
            <a:endParaRPr lang="el-GR" sz="1600" b="1" dirty="0">
              <a:solidFill>
                <a:srgbClr val="00B050"/>
              </a:solidFill>
            </a:endParaRPr>
          </a:p>
          <a:p>
            <a:pPr marL="114300" indent="0" algn="ctr">
              <a:buNone/>
            </a:pPr>
            <a:endParaRPr lang="el-GR" sz="1600" b="1" dirty="0" smtClean="0">
              <a:solidFill>
                <a:srgbClr val="00B050"/>
              </a:solidFill>
            </a:endParaRPr>
          </a:p>
          <a:p>
            <a:pPr marL="114300" indent="0" algn="ctr">
              <a:buNone/>
            </a:pPr>
            <a:endParaRPr lang="el-GR" sz="1600" b="1" dirty="0">
              <a:solidFill>
                <a:srgbClr val="00B050"/>
              </a:solidFill>
            </a:endParaRPr>
          </a:p>
          <a:p>
            <a:pPr marL="114300" indent="0" algn="ctr">
              <a:buNone/>
            </a:pPr>
            <a:endParaRPr lang="el-GR" sz="1600" dirty="0" smtClean="0">
              <a:solidFill>
                <a:srgbClr val="00B050"/>
              </a:solidFill>
            </a:endParaRPr>
          </a:p>
          <a:p>
            <a:pPr marL="114300" indent="0" algn="ctr">
              <a:buNone/>
            </a:pPr>
            <a:endParaRPr lang="el-GR" sz="1600" b="1" dirty="0">
              <a:solidFill>
                <a:srgbClr val="00B050"/>
              </a:solidFill>
            </a:endParaRPr>
          </a:p>
          <a:p>
            <a:pPr marL="114300" indent="0" algn="ctr">
              <a:buNone/>
            </a:pPr>
            <a:endParaRPr lang="el-GR" sz="1600" b="1" dirty="0" smtClean="0">
              <a:solidFill>
                <a:srgbClr val="00B050"/>
              </a:solidFill>
            </a:endParaRPr>
          </a:p>
          <a:p>
            <a:pPr marL="114300" indent="0" algn="ctr">
              <a:buNone/>
            </a:pPr>
            <a:endParaRPr lang="el-GR" sz="1600" b="1" dirty="0">
              <a:solidFill>
                <a:srgbClr val="00B050"/>
              </a:solidFill>
            </a:endParaRPr>
          </a:p>
          <a:p>
            <a:pPr marL="114300" indent="0" algn="ctr">
              <a:buNone/>
            </a:pPr>
            <a:endParaRPr lang="el-GR" sz="1600" b="1" dirty="0" smtClean="0">
              <a:solidFill>
                <a:srgbClr val="00B050"/>
              </a:solidFill>
            </a:endParaRPr>
          </a:p>
          <a:p>
            <a:pPr marL="114300" indent="0" algn="ctr">
              <a:buNone/>
            </a:pPr>
            <a:endParaRPr lang="el-GR" sz="1600" b="1" dirty="0">
              <a:solidFill>
                <a:srgbClr val="00B050"/>
              </a:solidFill>
            </a:endParaRPr>
          </a:p>
          <a:p>
            <a:pPr marL="114300" indent="0">
              <a:buNone/>
            </a:pPr>
            <a:endParaRPr lang="el-GR" sz="1600" b="1" dirty="0" smtClean="0"/>
          </a:p>
          <a:p>
            <a:pPr marL="114300" indent="0">
              <a:buNone/>
            </a:pPr>
            <a:endParaRPr lang="el-GR" sz="1600" b="1" dirty="0" smtClean="0"/>
          </a:p>
          <a:p>
            <a:pPr marL="114300" indent="0">
              <a:buNone/>
            </a:pPr>
            <a:r>
              <a:rPr lang="el-GR" sz="1600" b="1" dirty="0" smtClean="0"/>
              <a:t>   Μέρος των 60 λεπτών / </a:t>
            </a:r>
          </a:p>
          <a:p>
            <a:pPr marL="114300" indent="0">
              <a:buNone/>
            </a:pPr>
            <a:r>
              <a:rPr lang="el-GR" sz="1600" b="1" dirty="0" smtClean="0"/>
              <a:t>    3 φορές την εβδομάδα</a:t>
            </a:r>
            <a:endParaRPr lang="el-GR" sz="1600" b="1" dirty="0"/>
          </a:p>
          <a:p>
            <a:pPr marL="114300" indent="0">
              <a:buNone/>
            </a:pPr>
            <a:endParaRPr lang="el-GR" sz="1600" b="1" dirty="0">
              <a:solidFill>
                <a:srgbClr val="00B050"/>
              </a:solidFill>
            </a:endParaRPr>
          </a:p>
        </p:txBody>
      </p:sp>
      <p:sp>
        <p:nvSpPr>
          <p:cNvPr id="12" name="Ορθογώνιο 11"/>
          <p:cNvSpPr/>
          <p:nvPr/>
        </p:nvSpPr>
        <p:spPr>
          <a:xfrm>
            <a:off x="785786" y="857232"/>
            <a:ext cx="6643734" cy="55554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buClrTx/>
            </a:pPr>
            <a:r>
              <a:rPr lang="el-GR" sz="1600" b="1" dirty="0" smtClean="0">
                <a:solidFill>
                  <a:schemeClr val="tx1"/>
                </a:solidFill>
              </a:rPr>
              <a:t>      60 </a:t>
            </a:r>
            <a:r>
              <a:rPr lang="el-GR" sz="1600" b="1" dirty="0">
                <a:solidFill>
                  <a:schemeClr val="tx1"/>
                </a:solidFill>
              </a:rPr>
              <a:t>λεπτά μέτριας έως έντονης σωματικής δραστηριότητας καθημερινά.</a:t>
            </a:r>
          </a:p>
        </p:txBody>
      </p:sp>
      <p:pic>
        <p:nvPicPr>
          <p:cNvPr id="2056" name="Picture 8" descr="C:\Users\e.papachristou\AppData\Local\Microsoft\Windows\Temporary Internet Files\Content.IE5\WKIN24FZ\2017-04-26_122353[1].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1520" y="2060848"/>
            <a:ext cx="1080120" cy="1440160"/>
          </a:xfrm>
          <a:prstGeom prst="rect">
            <a:avLst/>
          </a:prstGeom>
          <a:noFill/>
          <a:extLst>
            <a:ext uri="{909E8E84-426E-40DD-AFC4-6F175D3DCCD1}">
              <a14:hiddenFill xmlns:a14="http://schemas.microsoft.com/office/drawing/2010/main" xmlns="">
                <a:solidFill>
                  <a:srgbClr val="FFFFFF"/>
                </a:solidFill>
              </a14:hiddenFill>
            </a:ext>
          </a:extLst>
        </p:spPr>
      </p:pic>
      <p:pic>
        <p:nvPicPr>
          <p:cNvPr id="20" name="Εικόνα 19" descr="C:\Users\e.papachristou\AppData\Local\Microsoft\Windows\Temporary Internet Files\Content.IE5\HBJ7AUED\podhlato-oneirokriths-36356345[1].jpg"/>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03648" y="1988840"/>
            <a:ext cx="1524000" cy="1417734"/>
          </a:xfrm>
          <a:prstGeom prst="rect">
            <a:avLst/>
          </a:prstGeom>
          <a:noFill/>
          <a:ln>
            <a:noFill/>
          </a:ln>
        </p:spPr>
      </p:pic>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79512" y="3861048"/>
            <a:ext cx="1152128" cy="15121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403648" y="3717032"/>
            <a:ext cx="1524000" cy="165618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cxnSp>
        <p:nvCxnSpPr>
          <p:cNvPr id="6" name="Ευθεία γραμμή σύνδεσης 5"/>
          <p:cNvCxnSpPr/>
          <p:nvPr/>
        </p:nvCxnSpPr>
        <p:spPr>
          <a:xfrm>
            <a:off x="2987824" y="1484784"/>
            <a:ext cx="0" cy="4608512"/>
          </a:xfrm>
          <a:prstGeom prst="line">
            <a:avLst/>
          </a:prstGeom>
        </p:spPr>
        <p:style>
          <a:lnRef idx="1">
            <a:schemeClr val="accent1"/>
          </a:lnRef>
          <a:fillRef idx="0">
            <a:schemeClr val="accent1"/>
          </a:fillRef>
          <a:effectRef idx="0">
            <a:schemeClr val="accent1"/>
          </a:effectRef>
          <a:fontRef idx="minor">
            <a:schemeClr val="tx1"/>
          </a:fontRef>
        </p:style>
      </p:cxnSp>
      <p:pic>
        <p:nvPicPr>
          <p:cNvPr id="1034" name="Picture 10"/>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5031455" y="2071678"/>
            <a:ext cx="1693938" cy="150361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cxnSp>
        <p:nvCxnSpPr>
          <p:cNvPr id="9" name="Ευθεία γραμμή σύνδεσης 8"/>
          <p:cNvCxnSpPr/>
          <p:nvPr/>
        </p:nvCxnSpPr>
        <p:spPr>
          <a:xfrm>
            <a:off x="8429652" y="1643050"/>
            <a:ext cx="0" cy="4608512"/>
          </a:xfrm>
          <a:prstGeom prst="line">
            <a:avLst/>
          </a:prstGeom>
        </p:spPr>
        <p:style>
          <a:lnRef idx="1">
            <a:schemeClr val="accent1"/>
          </a:lnRef>
          <a:fillRef idx="0">
            <a:schemeClr val="accent1"/>
          </a:fillRef>
          <a:effectRef idx="0">
            <a:schemeClr val="accent1"/>
          </a:effectRef>
          <a:fontRef idx="minor">
            <a:schemeClr val="tx1"/>
          </a:fontRef>
        </p:style>
      </p:cxnSp>
      <p:pic>
        <p:nvPicPr>
          <p:cNvPr id="2050" name="Picture 2" descr="Αποτέλεσμα εικόνας για Ασκήσεις ισορροπίας."/>
          <p:cNvPicPr>
            <a:picLocks noChangeAspect="1" noChangeArrowheads="1"/>
          </p:cNvPicPr>
          <p:nvPr/>
        </p:nvPicPr>
        <p:blipFill>
          <a:blip r:embed="rId7" cstate="print"/>
          <a:srcRect/>
          <a:stretch>
            <a:fillRect/>
          </a:stretch>
        </p:blipFill>
        <p:spPr bwMode="auto">
          <a:xfrm>
            <a:off x="7072330" y="2000240"/>
            <a:ext cx="1080120" cy="1500768"/>
          </a:xfrm>
          <a:prstGeom prst="rect">
            <a:avLst/>
          </a:prstGeom>
          <a:noFill/>
        </p:spPr>
      </p:pic>
      <p:pic>
        <p:nvPicPr>
          <p:cNvPr id="24" name="23 - Εικόνα" descr="Αποτέλεσμα εικόνας για Λειτουργικές ασκήσεις"/>
          <p:cNvPicPr/>
          <p:nvPr/>
        </p:nvPicPr>
        <p:blipFill>
          <a:blip r:embed="rId8" cstate="print"/>
          <a:srcRect/>
          <a:stretch>
            <a:fillRect/>
          </a:stretch>
        </p:blipFill>
        <p:spPr bwMode="auto">
          <a:xfrm>
            <a:off x="7164288" y="3776390"/>
            <a:ext cx="1215777" cy="1440160"/>
          </a:xfrm>
          <a:prstGeom prst="rect">
            <a:avLst/>
          </a:prstGeom>
          <a:noFill/>
          <a:ln w="9525">
            <a:noFill/>
            <a:miter lim="800000"/>
            <a:headEnd/>
            <a:tailEnd/>
          </a:ln>
        </p:spPr>
      </p:pic>
      <p:sp>
        <p:nvSpPr>
          <p:cNvPr id="25" name="24 - TextBox"/>
          <p:cNvSpPr txBox="1"/>
          <p:nvPr/>
        </p:nvSpPr>
        <p:spPr>
          <a:xfrm>
            <a:off x="5868144" y="5517232"/>
            <a:ext cx="2376264" cy="634020"/>
          </a:xfrm>
          <a:prstGeom prst="rect">
            <a:avLst/>
          </a:prstGeom>
          <a:noFill/>
        </p:spPr>
        <p:txBody>
          <a:bodyPr wrap="square" rtlCol="0">
            <a:spAutoFit/>
          </a:bodyPr>
          <a:lstStyle/>
          <a:p>
            <a:pPr marL="114300" lvl="0">
              <a:spcBef>
                <a:spcPct val="20000"/>
              </a:spcBef>
              <a:buClr>
                <a:srgbClr val="A9A57C"/>
              </a:buClr>
            </a:pPr>
            <a:r>
              <a:rPr lang="el-GR" sz="1600" b="1" dirty="0" smtClean="0">
                <a:solidFill>
                  <a:srgbClr val="2F2B20"/>
                </a:solidFill>
              </a:rPr>
              <a:t>Μέρος των 60 λεπτών / </a:t>
            </a:r>
          </a:p>
          <a:p>
            <a:pPr marL="114300" lvl="0">
              <a:spcBef>
                <a:spcPct val="20000"/>
              </a:spcBef>
              <a:buClr>
                <a:srgbClr val="A9A57C"/>
              </a:buClr>
            </a:pPr>
            <a:r>
              <a:rPr lang="el-GR" sz="1600" b="1" dirty="0" smtClean="0">
                <a:solidFill>
                  <a:srgbClr val="2F2B20"/>
                </a:solidFill>
              </a:rPr>
              <a:t>3 φορές την εβδομάδα</a:t>
            </a:r>
            <a:endParaRPr lang="el-GR" sz="1600" b="1" dirty="0">
              <a:solidFill>
                <a:srgbClr val="2F2B20"/>
              </a:solidFill>
            </a:endParaRPr>
          </a:p>
        </p:txBody>
      </p:sp>
      <p:pic>
        <p:nvPicPr>
          <p:cNvPr id="19" name="Εικόνα 18" descr="Αποτέλεσμα εικόνας για Kids fitness dumbbells"/>
          <p:cNvPicPr/>
          <p:nvPr/>
        </p:nvPicPr>
        <p:blipFill rotWithShape="1">
          <a:blip r:embed="rId9">
            <a:extLst>
              <a:ext uri="{28A0092B-C50C-407E-A947-70E740481C1C}">
                <a14:useLocalDpi xmlns:a14="http://schemas.microsoft.com/office/drawing/2010/main" xmlns="" val="0"/>
              </a:ext>
            </a:extLst>
          </a:blip>
          <a:srcRect b="14450"/>
          <a:stretch/>
        </p:blipFill>
        <p:spPr bwMode="auto">
          <a:xfrm>
            <a:off x="3190007" y="2230105"/>
            <a:ext cx="1667744" cy="1270903"/>
          </a:xfrm>
          <a:prstGeom prst="rect">
            <a:avLst/>
          </a:prstGeom>
          <a:noFill/>
          <a:ln>
            <a:noFill/>
          </a:ln>
          <a:extLst>
            <a:ext uri="{53640926-AAD7-44D8-BBD7-CCE9431645EC}">
              <a14:shadowObscured xmlns:a14="http://schemas.microsoft.com/office/drawing/2010/main" xmlns=""/>
            </a:ext>
          </a:extLst>
        </p:spPr>
      </p:pic>
      <p:pic>
        <p:nvPicPr>
          <p:cNvPr id="21" name="Εικόνα 20" descr="Αποτέλεσμα εικόνας για Muscle Strength Exercises for Kids"/>
          <p:cNvPicPr/>
          <p:nvPr/>
        </p:nvPicPr>
        <p:blipFill>
          <a:blip r:embed="rId10">
            <a:extLst>
              <a:ext uri="{28A0092B-C50C-407E-A947-70E740481C1C}">
                <a14:useLocalDpi xmlns:a14="http://schemas.microsoft.com/office/drawing/2010/main" xmlns="" val="0"/>
              </a:ext>
            </a:extLst>
          </a:blip>
          <a:srcRect/>
          <a:stretch>
            <a:fillRect/>
          </a:stretch>
        </p:blipFill>
        <p:spPr bwMode="auto">
          <a:xfrm>
            <a:off x="3211488" y="3789040"/>
            <a:ext cx="1646263" cy="1286510"/>
          </a:xfrm>
          <a:prstGeom prst="rect">
            <a:avLst/>
          </a:prstGeom>
          <a:noFill/>
          <a:ln>
            <a:noFill/>
          </a:ln>
        </p:spPr>
      </p:pic>
      <p:pic>
        <p:nvPicPr>
          <p:cNvPr id="22" name="Εικόνα 21" descr="Αποτέλεσμα εικόνας για Muscle Strength Exercises for Kids"/>
          <p:cNvPicPr/>
          <p:nvPr/>
        </p:nvPicPr>
        <p:blipFill>
          <a:blip r:embed="rId11">
            <a:extLst>
              <a:ext uri="{28A0092B-C50C-407E-A947-70E740481C1C}">
                <a14:useLocalDpi xmlns:a14="http://schemas.microsoft.com/office/drawing/2010/main" xmlns="" val="0"/>
              </a:ext>
            </a:extLst>
          </a:blip>
          <a:srcRect/>
          <a:stretch>
            <a:fillRect/>
          </a:stretch>
        </p:blipFill>
        <p:spPr bwMode="auto">
          <a:xfrm>
            <a:off x="5031455" y="3842084"/>
            <a:ext cx="1714498" cy="1299160"/>
          </a:xfrm>
          <a:prstGeom prst="rect">
            <a:avLst/>
          </a:prstGeom>
          <a:noFill/>
          <a:ln>
            <a:noFill/>
          </a:ln>
        </p:spPr>
      </p:pic>
    </p:spTree>
    <p:extLst>
      <p:ext uri="{BB962C8B-B14F-4D97-AF65-F5344CB8AC3E}">
        <p14:creationId xmlns:p14="http://schemas.microsoft.com/office/powerpoint/2010/main" xmlns="" val="42416111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142852"/>
            <a:ext cx="7620000" cy="714380"/>
          </a:xfrm>
        </p:spPr>
        <p:txBody>
          <a:bodyPr/>
          <a:lstStyle/>
          <a:p>
            <a:pPr algn="ctr"/>
            <a:r>
              <a:rPr lang="el-GR" sz="2400" b="1" dirty="0" smtClean="0">
                <a:solidFill>
                  <a:schemeClr val="tx1"/>
                </a:solidFill>
                <a:latin typeface="+mn-lt"/>
              </a:rPr>
              <a:t>Τα Οφέλη της Φυσικής Άσκησης σε Παιδιά και Εφήβους</a:t>
            </a:r>
            <a:endParaRPr lang="el-GR" sz="2400" b="1" dirty="0">
              <a:solidFill>
                <a:schemeClr val="tx1"/>
              </a:solidFill>
              <a:latin typeface="+mn-lt"/>
            </a:endParaRPr>
          </a:p>
        </p:txBody>
      </p:sp>
      <p:graphicFrame>
        <p:nvGraphicFramePr>
          <p:cNvPr id="4" name="Διάγραμμα 3"/>
          <p:cNvGraphicFramePr/>
          <p:nvPr>
            <p:extLst>
              <p:ext uri="{D42A27DB-BD31-4B8C-83A1-F6EECF244321}">
                <p14:modId xmlns:p14="http://schemas.microsoft.com/office/powerpoint/2010/main" xmlns="" val="4217877419"/>
              </p:ext>
            </p:extLst>
          </p:nvPr>
        </p:nvGraphicFramePr>
        <p:xfrm>
          <a:off x="214282" y="1000108"/>
          <a:ext cx="7920880" cy="568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19583774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Τίτλος 4"/>
          <p:cNvSpPr>
            <a:spLocks noGrp="1"/>
          </p:cNvSpPr>
          <p:nvPr>
            <p:ph type="title"/>
          </p:nvPr>
        </p:nvSpPr>
        <p:spPr>
          <a:xfrm>
            <a:off x="642910" y="214290"/>
            <a:ext cx="7620000" cy="576064"/>
          </a:xfrm>
        </p:spPr>
        <p:txBody>
          <a:bodyPr/>
          <a:lstStyle/>
          <a:p>
            <a:pPr algn="ctr"/>
            <a:r>
              <a:rPr lang="el-GR" sz="2400" b="1" dirty="0" smtClean="0">
                <a:solidFill>
                  <a:schemeClr val="tx1"/>
                </a:solidFill>
                <a:latin typeface="+mn-lt"/>
              </a:rPr>
              <a:t>Ασκούνται Επαρκώς τα Παιδιά και οι Έφηβοι στην Ελλάδα;</a:t>
            </a:r>
            <a:endParaRPr lang="el-GR" sz="2400" b="1" dirty="0">
              <a:solidFill>
                <a:schemeClr val="tx1"/>
              </a:solidFill>
              <a:latin typeface="+mn-lt"/>
            </a:endParaRPr>
          </a:p>
        </p:txBody>
      </p:sp>
      <p:sp>
        <p:nvSpPr>
          <p:cNvPr id="6" name="Θέση περιεχομένου 5"/>
          <p:cNvSpPr>
            <a:spLocks noGrp="1"/>
          </p:cNvSpPr>
          <p:nvPr>
            <p:ph idx="1"/>
          </p:nvPr>
        </p:nvSpPr>
        <p:spPr>
          <a:xfrm>
            <a:off x="107504" y="908720"/>
            <a:ext cx="8208912" cy="5616624"/>
          </a:xfrm>
        </p:spPr>
        <p:txBody>
          <a:bodyPr>
            <a:noAutofit/>
          </a:bodyPr>
          <a:lstStyle/>
          <a:p>
            <a:pPr marL="114300" indent="0">
              <a:buClr>
                <a:schemeClr val="tx1"/>
              </a:buClr>
              <a:buNone/>
            </a:pPr>
            <a:r>
              <a:rPr lang="en-US" sz="1600" b="1" dirty="0" smtClean="0"/>
              <a:t>                                 </a:t>
            </a:r>
            <a:endParaRPr lang="el-GR" sz="1600" b="1" dirty="0" smtClean="0"/>
          </a:p>
          <a:p>
            <a:pPr marL="114300" indent="0" algn="ctr">
              <a:buClr>
                <a:schemeClr val="tx1"/>
              </a:buClr>
              <a:buNone/>
            </a:pPr>
            <a:r>
              <a:rPr lang="el-GR" sz="1600" b="1" dirty="0" smtClean="0"/>
              <a:t>        </a:t>
            </a:r>
            <a:r>
              <a:rPr lang="el-GR" sz="1600" b="1" u="sng" dirty="0" smtClean="0"/>
              <a:t>Επαρκή Φυσική Άσκηση σε μαθητές (%) </a:t>
            </a:r>
          </a:p>
          <a:p>
            <a:pPr algn="ctr">
              <a:buClr>
                <a:schemeClr val="tx1"/>
              </a:buClr>
              <a:buNone/>
            </a:pPr>
            <a:r>
              <a:rPr lang="el-GR" sz="1600" b="1" dirty="0" smtClean="0"/>
              <a:t> </a:t>
            </a:r>
            <a:r>
              <a:rPr lang="el-GR" sz="1600" dirty="0" smtClean="0"/>
              <a:t>(</a:t>
            </a:r>
            <a:r>
              <a:rPr lang="el-GR" sz="1600" dirty="0"/>
              <a:t>60 λεπτά μέτρια προς έντονη </a:t>
            </a:r>
            <a:r>
              <a:rPr lang="el-GR" sz="1600" dirty="0" smtClean="0"/>
              <a:t>φυσική άσκηση την ημέρα)  </a:t>
            </a:r>
            <a:br>
              <a:rPr lang="el-GR" sz="1600" dirty="0" smtClean="0"/>
            </a:br>
            <a:r>
              <a:rPr lang="el-GR" sz="1600" dirty="0" smtClean="0"/>
              <a:t>                           </a:t>
            </a:r>
          </a:p>
          <a:p>
            <a:pPr>
              <a:buClr>
                <a:schemeClr val="tx1"/>
              </a:buClr>
              <a:buNone/>
            </a:pPr>
            <a:r>
              <a:rPr lang="el-GR" sz="1600" dirty="0" smtClean="0"/>
              <a:t>		           </a:t>
            </a:r>
            <a:r>
              <a:rPr lang="el-GR" sz="1600" b="1" dirty="0" smtClean="0"/>
              <a:t>ΕΛΛΗΝΙΚΑ ΔΕΔΟΜΕΝΑ</a:t>
            </a:r>
            <a:r>
              <a:rPr lang="el-GR" sz="1600" dirty="0" smtClean="0"/>
              <a:t>                                               </a:t>
            </a:r>
            <a:r>
              <a:rPr lang="el-GR" sz="1600" b="1" dirty="0" smtClean="0"/>
              <a:t>ΔΙΕΘΝΗ ΔΕΔΟΜΕΝΑ </a:t>
            </a:r>
            <a:endParaRPr lang="el-GR" sz="1600" b="1" i="1" dirty="0"/>
          </a:p>
          <a:p>
            <a:pPr marL="114300" indent="0">
              <a:buClr>
                <a:schemeClr val="tx1"/>
              </a:buClr>
              <a:buNone/>
            </a:pPr>
            <a:r>
              <a:rPr lang="el-GR" sz="1600" dirty="0" smtClean="0"/>
              <a:t>                                      11 ετών: </a:t>
            </a:r>
            <a:r>
              <a:rPr lang="el-GR" sz="1600" b="1" dirty="0" smtClean="0">
                <a:solidFill>
                  <a:srgbClr val="FF0000"/>
                </a:solidFill>
              </a:rPr>
              <a:t>16%                                                               </a:t>
            </a:r>
            <a:r>
              <a:rPr lang="el-GR" sz="1600" dirty="0" smtClean="0"/>
              <a:t>11 ετών: </a:t>
            </a:r>
            <a:r>
              <a:rPr lang="el-GR" sz="1600" b="1" dirty="0" smtClean="0">
                <a:solidFill>
                  <a:srgbClr val="FF0000"/>
                </a:solidFill>
              </a:rPr>
              <a:t>23%</a:t>
            </a:r>
          </a:p>
          <a:p>
            <a:pPr marL="114300" indent="0">
              <a:buClr>
                <a:schemeClr val="tx1"/>
              </a:buClr>
              <a:buNone/>
            </a:pPr>
            <a:r>
              <a:rPr lang="el-GR" sz="1600" dirty="0"/>
              <a:t> </a:t>
            </a:r>
            <a:r>
              <a:rPr lang="el-GR" sz="1600" dirty="0" smtClean="0"/>
              <a:t>                                     13 ετών: </a:t>
            </a:r>
            <a:r>
              <a:rPr lang="el-GR" sz="1600" b="1" dirty="0" smtClean="0">
                <a:solidFill>
                  <a:srgbClr val="7030A0"/>
                </a:solidFill>
              </a:rPr>
              <a:t>14%                                                               </a:t>
            </a:r>
            <a:r>
              <a:rPr lang="el-GR" sz="1600" dirty="0" smtClean="0"/>
              <a:t>13 ετών: </a:t>
            </a:r>
            <a:r>
              <a:rPr lang="el-GR" sz="1600" b="1" dirty="0" smtClean="0">
                <a:solidFill>
                  <a:srgbClr val="7030A0"/>
                </a:solidFill>
              </a:rPr>
              <a:t>19%</a:t>
            </a:r>
          </a:p>
          <a:p>
            <a:pPr marL="114300" indent="0">
              <a:buClr>
                <a:schemeClr val="tx1"/>
              </a:buClr>
              <a:buNone/>
            </a:pPr>
            <a:r>
              <a:rPr lang="el-GR" sz="1600" dirty="0"/>
              <a:t> </a:t>
            </a:r>
            <a:r>
              <a:rPr lang="el-GR" sz="1600" dirty="0" smtClean="0"/>
              <a:t>                                     15 ετών: </a:t>
            </a:r>
            <a:r>
              <a:rPr lang="el-GR" sz="1600" b="1" dirty="0" smtClean="0">
                <a:solidFill>
                  <a:srgbClr val="00B050"/>
                </a:solidFill>
              </a:rPr>
              <a:t>11%                                                               </a:t>
            </a:r>
            <a:r>
              <a:rPr lang="el-GR" sz="1600" dirty="0" smtClean="0"/>
              <a:t>15 ετών: </a:t>
            </a:r>
            <a:r>
              <a:rPr lang="el-GR" sz="1600" b="1" dirty="0" smtClean="0">
                <a:solidFill>
                  <a:srgbClr val="00B050"/>
                </a:solidFill>
              </a:rPr>
              <a:t>15%</a:t>
            </a:r>
            <a:r>
              <a:rPr lang="el-GR" sz="1600" dirty="0" smtClean="0">
                <a:solidFill>
                  <a:srgbClr val="00B050"/>
                </a:solidFill>
              </a:rPr>
              <a:t>                                                           </a:t>
            </a:r>
            <a:endParaRPr lang="el-GR" sz="1600" dirty="0">
              <a:solidFill>
                <a:srgbClr val="00B050"/>
              </a:solidFill>
            </a:endParaRPr>
          </a:p>
          <a:p>
            <a:pPr marL="114300" indent="0">
              <a:buClr>
                <a:schemeClr val="tx1"/>
              </a:buClr>
              <a:buNone/>
            </a:pPr>
            <a:r>
              <a:rPr lang="el-GR" sz="1600" dirty="0" smtClean="0"/>
              <a:t>                                      </a:t>
            </a:r>
          </a:p>
          <a:p>
            <a:pPr marL="114300" indent="0">
              <a:buClr>
                <a:schemeClr val="tx1"/>
              </a:buClr>
              <a:buNone/>
            </a:pPr>
            <a:r>
              <a:rPr lang="el-GR" sz="1600" dirty="0" smtClean="0"/>
              <a:t>                                      </a:t>
            </a:r>
          </a:p>
          <a:p>
            <a:pPr marL="114300" indent="0">
              <a:buClr>
                <a:schemeClr val="tx1"/>
              </a:buClr>
              <a:buNone/>
            </a:pPr>
            <a:r>
              <a:rPr lang="el-GR" sz="1600" dirty="0" smtClean="0"/>
              <a:t>	</a:t>
            </a:r>
            <a:r>
              <a:rPr lang="el-GR" sz="1600" b="1" dirty="0" smtClean="0">
                <a:solidFill>
                  <a:srgbClr val="0070C0"/>
                </a:solidFill>
              </a:rPr>
              <a:t/>
            </a:r>
            <a:br>
              <a:rPr lang="el-GR" sz="1600" b="1" dirty="0" smtClean="0">
                <a:solidFill>
                  <a:srgbClr val="0070C0"/>
                </a:solidFill>
              </a:rPr>
            </a:br>
            <a:endParaRPr lang="el-GR" sz="1600" b="1" dirty="0" smtClean="0">
              <a:solidFill>
                <a:srgbClr val="0070C0"/>
              </a:solidFill>
            </a:endParaRPr>
          </a:p>
          <a:p>
            <a:pPr marL="114300" indent="0" algn="ctr">
              <a:buClr>
                <a:schemeClr val="tx1"/>
              </a:buClr>
              <a:buNone/>
            </a:pPr>
            <a:r>
              <a:rPr lang="el-GR" sz="1600" dirty="0" smtClean="0"/>
              <a:t> </a:t>
            </a:r>
            <a:r>
              <a:rPr lang="el-GR" sz="1600" b="1" dirty="0" smtClean="0"/>
              <a:t>9 στους 10 μαθητές </a:t>
            </a:r>
            <a:r>
              <a:rPr lang="el-GR" sz="1600" dirty="0" smtClean="0"/>
              <a:t>11-17 ετών στην</a:t>
            </a:r>
            <a:r>
              <a:rPr lang="el-GR" sz="1600" b="1" dirty="0" smtClean="0"/>
              <a:t> Ελλάδα </a:t>
            </a:r>
          </a:p>
          <a:p>
            <a:pPr marL="114300" indent="0" algn="ctr">
              <a:buClr>
                <a:schemeClr val="tx1"/>
              </a:buClr>
              <a:buNone/>
            </a:pPr>
            <a:r>
              <a:rPr lang="el-GR" sz="1600" dirty="0" smtClean="0"/>
              <a:t>παρουσιάζουν </a:t>
            </a:r>
            <a:r>
              <a:rPr lang="el-GR" sz="1600" u="sng" dirty="0" smtClean="0"/>
              <a:t>ανεπαρκή φυσική άσκηση</a:t>
            </a:r>
            <a:r>
              <a:rPr lang="el-GR" sz="1100" dirty="0" smtClean="0"/>
              <a:t>(</a:t>
            </a:r>
            <a:r>
              <a:rPr lang="el-GR" sz="1100" b="1" dirty="0" smtClean="0"/>
              <a:t>&lt;</a:t>
            </a:r>
            <a:r>
              <a:rPr lang="el-GR" sz="1100" dirty="0" smtClean="0"/>
              <a:t>60 λεπτών μέτρια προς έντονη σωματική άσκηση).</a:t>
            </a:r>
            <a:endParaRPr lang="el-GR" sz="1600" dirty="0" smtClean="0"/>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42910" y="2285992"/>
            <a:ext cx="1049058" cy="92869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842432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Πίνακας 3"/>
          <p:cNvGraphicFramePr>
            <a:graphicFrameLocks noGrp="1"/>
          </p:cNvGraphicFramePr>
          <p:nvPr>
            <p:extLst>
              <p:ext uri="{D42A27DB-BD31-4B8C-83A1-F6EECF244321}">
                <p14:modId xmlns:p14="http://schemas.microsoft.com/office/powerpoint/2010/main" xmlns="" val="2295971780"/>
              </p:ext>
            </p:extLst>
          </p:nvPr>
        </p:nvGraphicFramePr>
        <p:xfrm>
          <a:off x="9236" y="44624"/>
          <a:ext cx="9144000" cy="6802218"/>
        </p:xfrm>
        <a:graphic>
          <a:graphicData uri="http://schemas.openxmlformats.org/drawingml/2006/table">
            <a:tbl>
              <a:tblPr firstRow="1" bandRow="1">
                <a:tableStyleId>{5C22544A-7EE6-4342-B048-85BDC9FD1C3A}</a:tableStyleId>
              </a:tblPr>
              <a:tblGrid>
                <a:gridCol w="3995936"/>
                <a:gridCol w="5148064"/>
              </a:tblGrid>
              <a:tr h="1074000">
                <a:tc gridSpan="2">
                  <a:txBody>
                    <a:bodyPr/>
                    <a:lstStyle/>
                    <a:p>
                      <a:r>
                        <a:rPr lang="en-US" dirty="0" smtClean="0"/>
                        <a:t>                          </a:t>
                      </a:r>
                      <a:r>
                        <a:rPr lang="el-GR" dirty="0" smtClean="0"/>
                        <a:t>ΦΥΣΙΚΗ</a:t>
                      </a:r>
                      <a:r>
                        <a:rPr lang="en-US" dirty="0" smtClean="0"/>
                        <a:t> </a:t>
                      </a:r>
                      <a:r>
                        <a:rPr lang="el-GR" dirty="0" smtClean="0"/>
                        <a:t>ΑΣΚΗΣΗ</a:t>
                      </a:r>
                      <a:r>
                        <a:rPr lang="el-GR" baseline="0" dirty="0" smtClean="0"/>
                        <a:t>                                                                   ΑΘΛΗΤΙΣΜΟΣ</a:t>
                      </a:r>
                      <a:endParaRPr lang="el-GR" dirty="0"/>
                    </a:p>
                  </a:txBody>
                  <a:tcPr/>
                </a:tc>
                <a:tc hMerge="1">
                  <a:txBody>
                    <a:bodyPr/>
                    <a:lstStyle/>
                    <a:p>
                      <a:endParaRPr lang="el-GR" dirty="0"/>
                    </a:p>
                  </a:txBody>
                  <a:tcPr/>
                </a:tc>
              </a:tr>
              <a:tr h="2310376">
                <a:tc>
                  <a:txBody>
                    <a:bodyPr/>
                    <a:lstStyle/>
                    <a:p>
                      <a:pPr algn="l"/>
                      <a:endParaRPr lang="en-US" b="1" dirty="0" smtClean="0"/>
                    </a:p>
                    <a:p>
                      <a:pPr marL="285750" indent="-285750" algn="l">
                        <a:buFont typeface="Arial" panose="020B0604020202020204" pitchFamily="34" charset="0"/>
                        <a:buChar char="•"/>
                      </a:pPr>
                      <a:r>
                        <a:rPr lang="el-GR" b="1" dirty="0" smtClean="0"/>
                        <a:t>Κάθε</a:t>
                      </a:r>
                      <a:r>
                        <a:rPr lang="el-GR" b="1" baseline="0" dirty="0" smtClean="0"/>
                        <a:t> κίνηση του σώματος και φυσική δραστηριότητα του ανθρώπου στην οποία συμμετέχουν συνήθως οι μεγάλες μυϊκές ομάδες.</a:t>
                      </a:r>
                      <a:endParaRPr lang="en-US" b="1" baseline="0" dirty="0" smtClean="0"/>
                    </a:p>
                    <a:p>
                      <a:pPr marL="0" indent="0" algn="l">
                        <a:buFont typeface="Arial" panose="020B0604020202020204" pitchFamily="34" charset="0"/>
                        <a:buNone/>
                      </a:pPr>
                      <a:endParaRPr lang="en-US" b="1"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l-GR" b="1" dirty="0" smtClean="0"/>
                        <a:t>Περπάτημα,</a:t>
                      </a:r>
                      <a:r>
                        <a:rPr lang="el-GR" b="1" baseline="0" dirty="0" smtClean="0"/>
                        <a:t> Τρέξιμο, Κολύμπι, Σχοινάκι.</a:t>
                      </a:r>
                      <a:endParaRPr lang="el-GR" b="1" dirty="0" smtClean="0"/>
                    </a:p>
                    <a:p>
                      <a:pPr marL="0" indent="0" algn="l">
                        <a:buFont typeface="Arial" panose="020B0604020202020204" pitchFamily="34" charset="0"/>
                        <a:buNone/>
                      </a:pPr>
                      <a:endParaRPr lang="el-GR" b="1" dirty="0"/>
                    </a:p>
                  </a:txBody>
                  <a:tcPr>
                    <a:solidFill>
                      <a:schemeClr val="accent1">
                        <a:lumMod val="60000"/>
                        <a:lumOff val="40000"/>
                      </a:schemeClr>
                    </a:solidFill>
                  </a:tcPr>
                </a:tc>
                <a:tc>
                  <a:txBody>
                    <a:bodyPr/>
                    <a:lstStyle/>
                    <a:p>
                      <a:endParaRPr lang="en-US" b="1" dirty="0" smtClean="0"/>
                    </a:p>
                    <a:p>
                      <a:pPr marL="285750" indent="-285750">
                        <a:buFont typeface="Arial" panose="020B0604020202020204" pitchFamily="34" charset="0"/>
                        <a:buChar char="•"/>
                      </a:pPr>
                      <a:r>
                        <a:rPr lang="el-GR" b="1" dirty="0" smtClean="0"/>
                        <a:t>Κάθε</a:t>
                      </a:r>
                      <a:r>
                        <a:rPr lang="el-GR" b="1" baseline="0" dirty="0" smtClean="0"/>
                        <a:t> α</a:t>
                      </a:r>
                      <a:r>
                        <a:rPr lang="el-GR" b="1" dirty="0" smtClean="0"/>
                        <a:t>υστηρά</a:t>
                      </a:r>
                      <a:r>
                        <a:rPr lang="el-GR" b="1" baseline="0" dirty="0" smtClean="0"/>
                        <a:t> δομημένη φυσική  δραστηριότητα,</a:t>
                      </a:r>
                      <a:r>
                        <a:rPr lang="en-US" b="1" baseline="0" dirty="0" smtClean="0"/>
                        <a:t> </a:t>
                      </a:r>
                      <a:r>
                        <a:rPr lang="el-GR" b="1" baseline="0" dirty="0" smtClean="0"/>
                        <a:t>με αυστηρούς κανόνες, υψηλό ανταγωνισμό,</a:t>
                      </a:r>
                      <a:r>
                        <a:rPr lang="en-US" b="1" baseline="0" dirty="0" smtClean="0"/>
                        <a:t> </a:t>
                      </a:r>
                      <a:r>
                        <a:rPr lang="el-GR" b="1" baseline="0" dirty="0" smtClean="0"/>
                        <a:t>εξειδίκευση, που έχει ως βασικό σκοπό τη μεγιστοποίηση της απόδοσης.</a:t>
                      </a:r>
                      <a:endParaRPr lang="en-US" b="1" baseline="0" dirty="0" smtClean="0"/>
                    </a:p>
                    <a:p>
                      <a:pPr marL="285750" indent="-285750">
                        <a:buFont typeface="Arial" panose="020B0604020202020204" pitchFamily="34" charset="0"/>
                        <a:buChar char="•"/>
                      </a:pPr>
                      <a:endParaRPr lang="en-US" b="1"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l-GR" b="1" dirty="0" smtClean="0"/>
                        <a:t>Ατομικά</a:t>
                      </a:r>
                      <a:r>
                        <a:rPr lang="el-GR" b="1" baseline="0" dirty="0" smtClean="0"/>
                        <a:t> και Ομαδικά Αθλήματα.</a:t>
                      </a:r>
                      <a:endParaRPr lang="el-GR" b="1" dirty="0" smtClean="0"/>
                    </a:p>
                    <a:p>
                      <a:pPr marL="0" indent="0">
                        <a:buFont typeface="Arial" panose="020B0604020202020204" pitchFamily="34" charset="0"/>
                        <a:buNone/>
                      </a:pPr>
                      <a:endParaRPr lang="el-GR" b="1" dirty="0"/>
                    </a:p>
                  </a:txBody>
                  <a:tcPr>
                    <a:solidFill>
                      <a:schemeClr val="accent1">
                        <a:lumMod val="60000"/>
                        <a:lumOff val="40000"/>
                      </a:schemeClr>
                    </a:solidFill>
                  </a:tcPr>
                </a:tc>
              </a:tr>
              <a:tr h="3167898">
                <a:tc>
                  <a:txBody>
                    <a:bodyPr/>
                    <a:lstStyle/>
                    <a:p>
                      <a:endParaRPr lang="en-US" b="1" dirty="0" smtClean="0"/>
                    </a:p>
                    <a:p>
                      <a:r>
                        <a:rPr lang="en-US" b="1" dirty="0" smtClean="0"/>
                        <a:t>                                  </a:t>
                      </a:r>
                    </a:p>
                  </a:txBody>
                  <a:tcPr>
                    <a:solidFill>
                      <a:schemeClr val="accent1">
                        <a:lumMod val="60000"/>
                        <a:lumOff val="40000"/>
                      </a:schemeClr>
                    </a:solidFill>
                  </a:tcPr>
                </a:tc>
                <a:tc>
                  <a:txBody>
                    <a:bodyPr/>
                    <a:lstStyle/>
                    <a:p>
                      <a:endParaRPr lang="en-US" b="1" dirty="0" smtClean="0"/>
                    </a:p>
                    <a:p>
                      <a:endParaRPr lang="en-US" b="1" dirty="0" smtClean="0"/>
                    </a:p>
                  </a:txBody>
                  <a:tcPr>
                    <a:solidFill>
                      <a:schemeClr val="accent1">
                        <a:lumMod val="60000"/>
                        <a:lumOff val="40000"/>
                      </a:schemeClr>
                    </a:solidFill>
                  </a:tcPr>
                </a:tc>
              </a:tr>
            </a:tbl>
          </a:graphicData>
        </a:graphic>
      </p:graphicFrame>
      <p:pic>
        <p:nvPicPr>
          <p:cNvPr id="9" name="8 - Εικόνα" descr="C:\Users\e.papachristou\AppData\Local\Microsoft\Windows\Temporary Internet Files\Content.IE5\0I65GVLN\Screen-Shot-2019-06-21-at-8.03.41-PM[1].png"/>
          <p:cNvPicPr/>
          <p:nvPr/>
        </p:nvPicPr>
        <p:blipFill>
          <a:blip r:embed="rId2" cstate="print"/>
          <a:srcRect/>
          <a:stretch>
            <a:fillRect/>
          </a:stretch>
        </p:blipFill>
        <p:spPr bwMode="auto">
          <a:xfrm>
            <a:off x="4071934" y="3786190"/>
            <a:ext cx="2477659" cy="2357454"/>
          </a:xfrm>
          <a:prstGeom prst="rect">
            <a:avLst/>
          </a:prstGeom>
          <a:noFill/>
          <a:ln w="9525">
            <a:noFill/>
            <a:miter lim="800000"/>
            <a:headEnd/>
            <a:tailEnd/>
          </a:ln>
        </p:spPr>
      </p:pic>
      <p:pic>
        <p:nvPicPr>
          <p:cNvPr id="10" name="9 - Εικόνα" descr="C:\Users\e.papachristou\AppData\Local\Microsoft\Windows\Temporary Internet Files\Content.IE5\7YRF018G\Youth-soccer-indiana[1].jpg"/>
          <p:cNvPicPr/>
          <p:nvPr/>
        </p:nvPicPr>
        <p:blipFill>
          <a:blip r:embed="rId3" cstate="print"/>
          <a:srcRect/>
          <a:stretch>
            <a:fillRect/>
          </a:stretch>
        </p:blipFill>
        <p:spPr bwMode="auto">
          <a:xfrm>
            <a:off x="500034" y="3786190"/>
            <a:ext cx="2550723" cy="1447137"/>
          </a:xfrm>
          <a:prstGeom prst="rect">
            <a:avLst/>
          </a:prstGeom>
          <a:noFill/>
          <a:ln w="9525">
            <a:noFill/>
            <a:miter lim="800000"/>
            <a:headEnd/>
            <a:tailEnd/>
          </a:ln>
        </p:spPr>
      </p:pic>
      <p:pic>
        <p:nvPicPr>
          <p:cNvPr id="13" name="12 - Εικόνα" descr="C:\Users\e.papachristou\AppData\Local\Microsoft\Windows\Temporary Internet Files\Content.IE5\R479YYJ0\3607614092_be01d40a77_o[1].jpg"/>
          <p:cNvPicPr/>
          <p:nvPr/>
        </p:nvPicPr>
        <p:blipFill>
          <a:blip r:embed="rId4" cstate="print"/>
          <a:srcRect/>
          <a:stretch>
            <a:fillRect/>
          </a:stretch>
        </p:blipFill>
        <p:spPr bwMode="auto">
          <a:xfrm>
            <a:off x="6786578" y="3786190"/>
            <a:ext cx="2215266" cy="2382340"/>
          </a:xfrm>
          <a:prstGeom prst="rect">
            <a:avLst/>
          </a:prstGeom>
          <a:noFill/>
          <a:ln w="9525">
            <a:noFill/>
            <a:miter lim="800000"/>
            <a:headEnd/>
            <a:tailEnd/>
          </a:ln>
        </p:spPr>
      </p:pic>
      <p:pic>
        <p:nvPicPr>
          <p:cNvPr id="7" name="6 - Εικόνα" descr="C:\Users\e.papachristou\Desktop\post_5095.jpg"/>
          <p:cNvPicPr/>
          <p:nvPr/>
        </p:nvPicPr>
        <p:blipFill>
          <a:blip r:embed="rId5"/>
          <a:srcRect/>
          <a:stretch>
            <a:fillRect/>
          </a:stretch>
        </p:blipFill>
        <p:spPr bwMode="auto">
          <a:xfrm>
            <a:off x="500034" y="5286388"/>
            <a:ext cx="2571768" cy="1285884"/>
          </a:xfrm>
          <a:prstGeom prst="rect">
            <a:avLst/>
          </a:prstGeom>
          <a:noFill/>
          <a:ln w="9525">
            <a:noFill/>
            <a:miter lim="800000"/>
            <a:headEnd/>
            <a:tailEnd/>
          </a:ln>
        </p:spPr>
      </p:pic>
    </p:spTree>
    <p:extLst>
      <p:ext uri="{BB962C8B-B14F-4D97-AF65-F5344CB8AC3E}">
        <p14:creationId xmlns:p14="http://schemas.microsoft.com/office/powerpoint/2010/main" xmlns="" val="6341002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xfrm>
            <a:off x="179512" y="0"/>
            <a:ext cx="7978080" cy="692696"/>
          </a:xfrm>
        </p:spPr>
        <p:txBody>
          <a:bodyPr/>
          <a:lstStyle/>
          <a:p>
            <a:pPr algn="ctr"/>
            <a:r>
              <a:rPr lang="el-GR" sz="2400" b="1" dirty="0" smtClean="0">
                <a:solidFill>
                  <a:schemeClr val="tx1"/>
                </a:solidFill>
                <a:latin typeface="+mn-lt"/>
              </a:rPr>
              <a:t>Χώρος και Χρόνος Κίνησης του Παιδιού</a:t>
            </a:r>
            <a:endParaRPr lang="el-GR" sz="2400" b="1" dirty="0">
              <a:solidFill>
                <a:schemeClr val="tx1"/>
              </a:solidFill>
              <a:latin typeface="+mn-lt"/>
            </a:endParaRPr>
          </a:p>
        </p:txBody>
      </p:sp>
      <p:sp>
        <p:nvSpPr>
          <p:cNvPr id="3" name="Υπότιτλος 2"/>
          <p:cNvSpPr>
            <a:spLocks noGrp="1"/>
          </p:cNvSpPr>
          <p:nvPr>
            <p:ph type="subTitle" idx="1"/>
          </p:nvPr>
        </p:nvSpPr>
        <p:spPr>
          <a:xfrm>
            <a:off x="179512" y="764704"/>
            <a:ext cx="7992888" cy="432048"/>
          </a:xfrm>
        </p:spPr>
        <p:txBody>
          <a:bodyPr>
            <a:normAutofit/>
          </a:bodyPr>
          <a:lstStyle/>
          <a:p>
            <a:pPr algn="ctr"/>
            <a:r>
              <a:rPr lang="el-GR" sz="1800" b="1" dirty="0">
                <a:solidFill>
                  <a:srgbClr val="0070C0"/>
                </a:solidFill>
              </a:rPr>
              <a:t>Π</a:t>
            </a:r>
            <a:r>
              <a:rPr lang="el-GR" sz="1800" b="1" dirty="0" smtClean="0">
                <a:solidFill>
                  <a:srgbClr val="0070C0"/>
                </a:solidFill>
              </a:rPr>
              <a:t>λαίσιο Καθημερινής Φυσικής Άσκησης Παιδιών/Εφήβων</a:t>
            </a:r>
            <a:endParaRPr lang="el-GR" sz="1800" b="1" dirty="0">
              <a:solidFill>
                <a:srgbClr val="0070C0"/>
              </a:solidFill>
            </a:endParaRPr>
          </a:p>
        </p:txBody>
      </p:sp>
      <p:graphicFrame>
        <p:nvGraphicFramePr>
          <p:cNvPr id="4" name="Διάγραμμα 3"/>
          <p:cNvGraphicFramePr/>
          <p:nvPr>
            <p:extLst>
              <p:ext uri="{D42A27DB-BD31-4B8C-83A1-F6EECF244321}">
                <p14:modId xmlns:p14="http://schemas.microsoft.com/office/powerpoint/2010/main" xmlns="" val="105855405"/>
              </p:ext>
            </p:extLst>
          </p:nvPr>
        </p:nvGraphicFramePr>
        <p:xfrm>
          <a:off x="251520" y="1340768"/>
          <a:ext cx="7776864"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1908837450"/>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graphicEl>
                                              <a:dgm id="{209E54F0-DB45-4BFE-A433-DE36817522BE}"/>
                                            </p:graphicEl>
                                          </p:spTgt>
                                        </p:tgtEl>
                                        <p:attrNameLst>
                                          <p:attrName>style.visibility</p:attrName>
                                        </p:attrNameLst>
                                      </p:cBhvr>
                                      <p:to>
                                        <p:strVal val="visible"/>
                                      </p:to>
                                    </p:set>
                                    <p:animEffect transition="in" filter="fade">
                                      <p:cBhvr>
                                        <p:cTn id="11" dur="500"/>
                                        <p:tgtEl>
                                          <p:spTgt spid="4">
                                            <p:graphicEl>
                                              <a:dgm id="{209E54F0-DB45-4BFE-A433-DE36817522BE}"/>
                                            </p:graphic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graphicEl>
                                              <a:dgm id="{4A583699-057D-4DF2-9662-6138CC959D1C}"/>
                                            </p:graphicEl>
                                          </p:spTgt>
                                        </p:tgtEl>
                                        <p:attrNameLst>
                                          <p:attrName>style.visibility</p:attrName>
                                        </p:attrNameLst>
                                      </p:cBhvr>
                                      <p:to>
                                        <p:strVal val="visible"/>
                                      </p:to>
                                    </p:set>
                                    <p:animEffect transition="in" filter="fade">
                                      <p:cBhvr>
                                        <p:cTn id="16" dur="500"/>
                                        <p:tgtEl>
                                          <p:spTgt spid="4">
                                            <p:graphicEl>
                                              <a:dgm id="{4A583699-057D-4DF2-9662-6138CC959D1C}"/>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
                                            <p:graphicEl>
                                              <a:dgm id="{99B4236F-84BB-43E0-8190-71C6E49199A6}"/>
                                            </p:graphicEl>
                                          </p:spTgt>
                                        </p:tgtEl>
                                        <p:attrNameLst>
                                          <p:attrName>style.visibility</p:attrName>
                                        </p:attrNameLst>
                                      </p:cBhvr>
                                      <p:to>
                                        <p:strVal val="visible"/>
                                      </p:to>
                                    </p:set>
                                    <p:animEffect transition="in" filter="fade">
                                      <p:cBhvr>
                                        <p:cTn id="21" dur="500"/>
                                        <p:tgtEl>
                                          <p:spTgt spid="4">
                                            <p:graphicEl>
                                              <a:dgm id="{99B4236F-84BB-43E0-8190-71C6E49199A6}"/>
                                            </p:graphic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
                                            <p:graphicEl>
                                              <a:dgm id="{F9163DCC-7CFC-422C-B4A8-A63D02218518}"/>
                                            </p:graphicEl>
                                          </p:spTgt>
                                        </p:tgtEl>
                                        <p:attrNameLst>
                                          <p:attrName>style.visibility</p:attrName>
                                        </p:attrNameLst>
                                      </p:cBhvr>
                                      <p:to>
                                        <p:strVal val="visible"/>
                                      </p:to>
                                    </p:set>
                                    <p:animEffect transition="in" filter="fade">
                                      <p:cBhvr>
                                        <p:cTn id="24" dur="500"/>
                                        <p:tgtEl>
                                          <p:spTgt spid="4">
                                            <p:graphicEl>
                                              <a:dgm id="{F9163DCC-7CFC-422C-B4A8-A63D02218518}"/>
                                            </p:graphic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
                                            <p:graphicEl>
                                              <a:dgm id="{A28D930F-107B-48FE-95D5-78BF72F70F68}"/>
                                            </p:graphicEl>
                                          </p:spTgt>
                                        </p:tgtEl>
                                        <p:attrNameLst>
                                          <p:attrName>style.visibility</p:attrName>
                                        </p:attrNameLst>
                                      </p:cBhvr>
                                      <p:to>
                                        <p:strVal val="visible"/>
                                      </p:to>
                                    </p:set>
                                    <p:animEffect transition="in" filter="fade">
                                      <p:cBhvr>
                                        <p:cTn id="29" dur="500"/>
                                        <p:tgtEl>
                                          <p:spTgt spid="4">
                                            <p:graphicEl>
                                              <a:dgm id="{A28D930F-107B-48FE-95D5-78BF72F70F68}"/>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
                                            <p:graphicEl>
                                              <a:dgm id="{DD08057B-8D6B-408B-B414-A98393C6C808}"/>
                                            </p:graphicEl>
                                          </p:spTgt>
                                        </p:tgtEl>
                                        <p:attrNameLst>
                                          <p:attrName>style.visibility</p:attrName>
                                        </p:attrNameLst>
                                      </p:cBhvr>
                                      <p:to>
                                        <p:strVal val="visible"/>
                                      </p:to>
                                    </p:set>
                                    <p:animEffect transition="in" filter="fade">
                                      <p:cBhvr>
                                        <p:cTn id="32" dur="500"/>
                                        <p:tgtEl>
                                          <p:spTgt spid="4">
                                            <p:graphicEl>
                                              <a:dgm id="{DD08057B-8D6B-408B-B414-A98393C6C80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graphicEl>
                                              <a:dgm id="{B8B10824-6D1E-4EC6-AEAA-E032958594D3}"/>
                                            </p:graphicEl>
                                          </p:spTgt>
                                        </p:tgtEl>
                                        <p:attrNameLst>
                                          <p:attrName>style.visibility</p:attrName>
                                        </p:attrNameLst>
                                      </p:cBhvr>
                                      <p:to>
                                        <p:strVal val="visible"/>
                                      </p:to>
                                    </p:set>
                                    <p:animEffect transition="in" filter="fade">
                                      <p:cBhvr>
                                        <p:cTn id="37" dur="500"/>
                                        <p:tgtEl>
                                          <p:spTgt spid="4">
                                            <p:graphicEl>
                                              <a:dgm id="{B8B10824-6D1E-4EC6-AEAA-E032958594D3}"/>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
                                            <p:graphicEl>
                                              <a:dgm id="{D1B58EB6-B1EF-4557-8076-E78F968EB481}"/>
                                            </p:graphicEl>
                                          </p:spTgt>
                                        </p:tgtEl>
                                        <p:attrNameLst>
                                          <p:attrName>style.visibility</p:attrName>
                                        </p:attrNameLst>
                                      </p:cBhvr>
                                      <p:to>
                                        <p:strVal val="visible"/>
                                      </p:to>
                                    </p:set>
                                    <p:animEffect transition="in" filter="fade">
                                      <p:cBhvr>
                                        <p:cTn id="40" dur="500"/>
                                        <p:tgtEl>
                                          <p:spTgt spid="4">
                                            <p:graphicEl>
                                              <a:dgm id="{D1B58EB6-B1EF-4557-8076-E78F968EB481}"/>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
                                            <p:graphicEl>
                                              <a:dgm id="{5DDEAA57-F082-48B5-96E9-E9B3F162157B}"/>
                                            </p:graphicEl>
                                          </p:spTgt>
                                        </p:tgtEl>
                                        <p:attrNameLst>
                                          <p:attrName>style.visibility</p:attrName>
                                        </p:attrNameLst>
                                      </p:cBhvr>
                                      <p:to>
                                        <p:strVal val="visible"/>
                                      </p:to>
                                    </p:set>
                                    <p:animEffect transition="in" filter="fade">
                                      <p:cBhvr>
                                        <p:cTn id="43" dur="500"/>
                                        <p:tgtEl>
                                          <p:spTgt spid="4">
                                            <p:graphicEl>
                                              <a:dgm id="{5DDEAA57-F082-48B5-96E9-E9B3F162157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4" grpId="0">
        <p:bldSub>
          <a:bldDgm bld="lvl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395536" y="548680"/>
            <a:ext cx="7620000" cy="5832648"/>
          </a:xfrm>
        </p:spPr>
        <p:txBody>
          <a:bodyPr/>
          <a:lstStyle/>
          <a:p>
            <a:pPr algn="ctr"/>
            <a:r>
              <a:rPr lang="el-GR"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Μάθημα</a:t>
            </a:r>
            <a:r>
              <a:rPr lang="el-GR" b="1" spc="0" dirty="0" smtClean="0">
                <a:ln w="12700">
                  <a:solidFill>
                    <a:schemeClr val="tx2">
                      <a:satMod val="155000"/>
                    </a:schemeClr>
                  </a:solidFill>
                  <a:prstDash val="solid"/>
                </a:ln>
                <a:solidFill>
                  <a:schemeClr val="tx1"/>
                </a:solidFill>
                <a:effectLst>
                  <a:outerShdw blurRad="38100" dist="38100" dir="2700000" algn="tl" rotWithShape="0">
                    <a:srgbClr val="000000">
                      <a:alpha val="43137"/>
                    </a:srgbClr>
                  </a:outerShdw>
                </a:effectLst>
                <a:latin typeface="+mn-lt"/>
              </a:rPr>
              <a:t> Φυσικής Αγωγής </a:t>
            </a:r>
            <a:br>
              <a:rPr lang="el-GR" b="1" spc="0" dirty="0" smtClean="0">
                <a:ln w="12700">
                  <a:solidFill>
                    <a:schemeClr val="tx2">
                      <a:satMod val="155000"/>
                    </a:schemeClr>
                  </a:solidFill>
                  <a:prstDash val="solid"/>
                </a:ln>
                <a:solidFill>
                  <a:schemeClr val="tx1"/>
                </a:solidFill>
                <a:effectLst>
                  <a:outerShdw blurRad="38100" dist="38100" dir="2700000" algn="tl" rotWithShape="0">
                    <a:srgbClr val="000000">
                      <a:alpha val="43137"/>
                    </a:srgbClr>
                  </a:outerShdw>
                </a:effectLst>
                <a:latin typeface="+mn-lt"/>
              </a:rPr>
            </a:br>
            <a:endParaRPr lang="el-GR" b="1" spc="0" dirty="0">
              <a:ln w="12700">
                <a:solidFill>
                  <a:schemeClr val="tx2">
                    <a:satMod val="155000"/>
                  </a:schemeClr>
                </a:solidFill>
                <a:prstDash val="solid"/>
              </a:ln>
              <a:solidFill>
                <a:schemeClr val="tx1"/>
              </a:solidFill>
              <a:effectLst>
                <a:outerShdw blurRad="38100" dist="38100" dir="2700000" algn="tl" rotWithShape="0">
                  <a:srgbClr val="000000">
                    <a:alpha val="43137"/>
                  </a:srgbClr>
                </a:outerShdw>
              </a:effectLst>
              <a:latin typeface="+mn-lt"/>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71600" y="404663"/>
            <a:ext cx="2736304" cy="204613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44758" y="3787873"/>
            <a:ext cx="2691138" cy="20173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9" name="Picture 5" descr="C:\Users\e.papachristou\AppData\Local\Microsoft\Windows\Temporary Internet Files\Content.IE5\WKIN24FZ\blogger-image--1488362820[1].jp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541862" y="3793584"/>
            <a:ext cx="2982466" cy="2016616"/>
          </a:xfrm>
          <a:prstGeom prst="rect">
            <a:avLst/>
          </a:prstGeom>
          <a:noFill/>
          <a:extLst>
            <a:ext uri="{909E8E84-426E-40DD-AFC4-6F175D3DCCD1}">
              <a14:hiddenFill xmlns:a14="http://schemas.microsoft.com/office/drawing/2010/main" xmlns="">
                <a:solidFill>
                  <a:srgbClr val="FFFFFF"/>
                </a:solidFill>
              </a14:hiddenFill>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355976" y="404662"/>
            <a:ext cx="3168352" cy="20461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8478700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323528" y="274638"/>
            <a:ext cx="7920880" cy="5746650"/>
          </a:xfrm>
        </p:spPr>
        <p:txBody>
          <a:bodyPr/>
          <a:lstStyle/>
          <a:p>
            <a:pPr algn="ctr"/>
            <a:r>
              <a:rPr lang="el-GR"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
            </a:r>
            <a:br>
              <a:rPr lang="el-GR"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br>
            <a:r>
              <a:rPr lang="el-GR"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Φυσική Άσκηση στη διάρκεια </a:t>
            </a:r>
            <a:r>
              <a:rPr lang="el-GR" b="1" spc="0" dirty="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του σχολικού χρόνου</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27584" y="533867"/>
            <a:ext cx="2863534" cy="21102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95062" y="4293096"/>
            <a:ext cx="2896056" cy="20530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716016" y="4366967"/>
            <a:ext cx="2957880" cy="190530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5" name="Picture 7"/>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716015" y="651685"/>
            <a:ext cx="2957879" cy="200293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6277134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1520" y="285728"/>
            <a:ext cx="7992888" cy="622991"/>
          </a:xfrm>
        </p:spPr>
        <p:txBody>
          <a:bodyPr/>
          <a:lstStyle/>
          <a:p>
            <a:pPr algn="ctr"/>
            <a:r>
              <a:rPr lang="el-GR" sz="2400" b="1" dirty="0" smtClean="0">
                <a:solidFill>
                  <a:schemeClr val="tx1"/>
                </a:solidFill>
                <a:latin typeface="+mn-lt"/>
              </a:rPr>
              <a:t>ΦΥΣΙΚΗ ΑΣΚΗΣΗ ΣΤΗ ΔΙΑΡΚΕΙΑ ΤΟΥ ΣΧΟΛΙΚΟΥ ΧΡΟΝΟΥ</a:t>
            </a:r>
            <a:endParaRPr lang="el-GR" sz="2400" b="1" dirty="0">
              <a:solidFill>
                <a:schemeClr val="tx1"/>
              </a:solidFill>
              <a:latin typeface="+mn-lt"/>
            </a:endParaRPr>
          </a:p>
        </p:txBody>
      </p:sp>
      <p:sp>
        <p:nvSpPr>
          <p:cNvPr id="3" name="Θέση περιεχομένου 2"/>
          <p:cNvSpPr>
            <a:spLocks noGrp="1"/>
          </p:cNvSpPr>
          <p:nvPr>
            <p:ph idx="1"/>
          </p:nvPr>
        </p:nvSpPr>
        <p:spPr>
          <a:xfrm>
            <a:off x="214282" y="1071546"/>
            <a:ext cx="4500594" cy="5214974"/>
          </a:xfrm>
        </p:spPr>
        <p:txBody>
          <a:bodyPr>
            <a:normAutofit/>
          </a:bodyPr>
          <a:lstStyle/>
          <a:p>
            <a:pPr>
              <a:buClr>
                <a:schemeClr val="tx1"/>
              </a:buClr>
              <a:buFont typeface="Wingdings" panose="05000000000000000000" pitchFamily="2" charset="2"/>
              <a:buChar char="Ø"/>
            </a:pPr>
            <a:r>
              <a:rPr lang="el-GR" sz="1600" dirty="0" smtClean="0"/>
              <a:t>Τέντωμα μυών 1 ή περισσότερες φορές κατά τη διάρκεια της σχολικής ημέρας</a:t>
            </a:r>
          </a:p>
          <a:p>
            <a:pPr>
              <a:buClr>
                <a:schemeClr val="tx1"/>
              </a:buClr>
              <a:buFont typeface="Wingdings" panose="05000000000000000000" pitchFamily="2" charset="2"/>
              <a:buChar char="Ø"/>
            </a:pPr>
            <a:r>
              <a:rPr lang="el-GR" sz="1600" dirty="0" smtClean="0"/>
              <a:t>Περίπατος στο προαύλιο του σχολείου στα διαλείμματα</a:t>
            </a:r>
          </a:p>
          <a:p>
            <a:pPr>
              <a:buClr>
                <a:schemeClr val="tx1"/>
              </a:buClr>
              <a:buFont typeface="Wingdings" panose="05000000000000000000" pitchFamily="2" charset="2"/>
              <a:buChar char="Ø"/>
            </a:pPr>
            <a:r>
              <a:rPr lang="el-GR" sz="1600" dirty="0" smtClean="0"/>
              <a:t>Ανάπτυξη ομαδικών δραστηριοτήτων (που προϋποθέτουν φυσική άσκηση) στον χώρο του σχολείου</a:t>
            </a:r>
          </a:p>
          <a:p>
            <a:pPr>
              <a:buClr>
                <a:schemeClr val="tx1"/>
              </a:buClr>
              <a:buFont typeface="Wingdings" panose="05000000000000000000" pitchFamily="2" charset="2"/>
              <a:buChar char="Ø"/>
            </a:pPr>
            <a:r>
              <a:rPr lang="el-GR" sz="1600" dirty="0" smtClean="0"/>
              <a:t>Συμμετοχή σε σχολικούς αγώνες</a:t>
            </a:r>
          </a:p>
          <a:p>
            <a:pPr>
              <a:buClr>
                <a:schemeClr val="tx1"/>
              </a:buClr>
              <a:buFont typeface="Wingdings" panose="05000000000000000000" pitchFamily="2" charset="2"/>
              <a:buChar char="Ø"/>
            </a:pPr>
            <a:r>
              <a:rPr lang="el-GR" sz="1600" dirty="0" smtClean="0"/>
              <a:t>Φυσική άσκηση στο πλαίσιο του προγράμματος του ολοήμερου σχολείου</a:t>
            </a:r>
          </a:p>
          <a:p>
            <a:pPr>
              <a:buClr>
                <a:schemeClr val="tx1"/>
              </a:buClr>
              <a:buNone/>
            </a:pPr>
            <a:endParaRPr lang="el-GR" sz="1600" dirty="0" smtClean="0"/>
          </a:p>
          <a:p>
            <a:pPr>
              <a:buClr>
                <a:schemeClr val="tx1"/>
              </a:buClr>
              <a:buFont typeface="Wingdings" panose="05000000000000000000" pitchFamily="2" charset="2"/>
              <a:buChar char="Ø"/>
            </a:pPr>
            <a:endParaRPr lang="el-GR" sz="1600" dirty="0" smtClean="0"/>
          </a:p>
          <a:p>
            <a:pPr marL="114300" indent="0">
              <a:buClr>
                <a:schemeClr val="tx1"/>
              </a:buClr>
              <a:buNone/>
            </a:pPr>
            <a:endParaRPr lang="el-GR" sz="1600" dirty="0" smtClean="0"/>
          </a:p>
          <a:p>
            <a:pPr marL="114300" indent="0">
              <a:buClr>
                <a:schemeClr val="tx1"/>
              </a:buClr>
              <a:buNone/>
            </a:pPr>
            <a:endParaRPr lang="el-GR" sz="1600" b="1" dirty="0">
              <a:solidFill>
                <a:srgbClr val="7030A0"/>
              </a:solidFill>
            </a:endParaRPr>
          </a:p>
        </p:txBody>
      </p:sp>
      <p:pic>
        <p:nvPicPr>
          <p:cNvPr id="3076" name="Picture 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786446" y="4500570"/>
            <a:ext cx="2309656" cy="13235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7410" name="Picture 2"/>
          <p:cNvPicPr>
            <a:picLocks noChangeAspect="1" noChangeArrowheads="1"/>
          </p:cNvPicPr>
          <p:nvPr/>
        </p:nvPicPr>
        <p:blipFill>
          <a:blip r:embed="rId3"/>
          <a:srcRect/>
          <a:stretch>
            <a:fillRect/>
          </a:stretch>
        </p:blipFill>
        <p:spPr bwMode="auto">
          <a:xfrm>
            <a:off x="5929322" y="928670"/>
            <a:ext cx="1857388" cy="1622606"/>
          </a:xfrm>
          <a:prstGeom prst="rect">
            <a:avLst/>
          </a:prstGeom>
          <a:noFill/>
          <a:ln w="9525">
            <a:noFill/>
            <a:miter lim="800000"/>
            <a:headEnd/>
            <a:tailEnd/>
          </a:ln>
          <a:effectLst/>
        </p:spPr>
      </p:pic>
      <p:sp>
        <p:nvSpPr>
          <p:cNvPr id="8" name="7 - Ορθογώνιο"/>
          <p:cNvSpPr/>
          <p:nvPr/>
        </p:nvSpPr>
        <p:spPr>
          <a:xfrm>
            <a:off x="5143504" y="2714620"/>
            <a:ext cx="3286148" cy="1015663"/>
          </a:xfrm>
          <a:prstGeom prst="rect">
            <a:avLst/>
          </a:prstGeom>
        </p:spPr>
        <p:txBody>
          <a:bodyPr wrap="square">
            <a:spAutoFit/>
          </a:bodyPr>
          <a:lstStyle/>
          <a:p>
            <a:pPr>
              <a:buFont typeface="Wingdings" pitchFamily="2" charset="2"/>
              <a:buChar char="ü"/>
            </a:pPr>
            <a:r>
              <a:rPr lang="el-GR" sz="1000" i="1" dirty="0" smtClean="0"/>
              <a:t>Κάθισε, με τα χέρια πάνω στους μηρούς. Σκύψε αργά, φτάνοντας τα χέρια σου μέχρι τα πέλματα, ενώ ταυτόχρονα βγάλε τον αέρα μετρώντας αργά μέχρι το 4. </a:t>
            </a:r>
          </a:p>
          <a:p>
            <a:pPr>
              <a:buFont typeface="Wingdings" pitchFamily="2" charset="2"/>
              <a:buChar char="ü"/>
            </a:pPr>
            <a:r>
              <a:rPr lang="el-GR" sz="1000" i="1" dirty="0" smtClean="0"/>
              <a:t>Ανέβα πάνω στην αρχική θέση, μετρώντας ξανά μέχρι το 4, ενώ ταυτόχρονα κάνε εισπνοή. </a:t>
            </a:r>
          </a:p>
          <a:p>
            <a:pPr>
              <a:buFont typeface="Wingdings" pitchFamily="2" charset="2"/>
              <a:buChar char="ü"/>
            </a:pPr>
            <a:r>
              <a:rPr lang="el-GR" sz="1000" i="1" dirty="0" smtClean="0"/>
              <a:t>Μείνε εκεί για λίγο και επανάλαβε ξανά, 5 έως 7 φορές. </a:t>
            </a:r>
            <a:endParaRPr lang="el-GR" sz="1000" i="1" dirty="0"/>
          </a:p>
        </p:txBody>
      </p:sp>
      <p:sp>
        <p:nvSpPr>
          <p:cNvPr id="9" name="8 - Δεξιό βέλος"/>
          <p:cNvSpPr/>
          <p:nvPr/>
        </p:nvSpPr>
        <p:spPr>
          <a:xfrm>
            <a:off x="4857752" y="1285860"/>
            <a:ext cx="714380"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xmlns="" val="2804439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076"/>
                                        </p:tgtEl>
                                        <p:attrNameLst>
                                          <p:attrName>style.visibility</p:attrName>
                                        </p:attrNameLst>
                                      </p:cBhvr>
                                      <p:to>
                                        <p:strVal val="visible"/>
                                      </p:to>
                                    </p:set>
                                    <p:animEffect transition="in" filter="fade">
                                      <p:cBhvr>
                                        <p:cTn id="26"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274638"/>
            <a:ext cx="7620000" cy="5890666"/>
          </a:xfrm>
        </p:spPr>
        <p:txBody>
          <a:bodyPr/>
          <a:lstStyle/>
          <a:p>
            <a:pPr algn="ctr"/>
            <a:r>
              <a:rPr lang="el-GR"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Φυσική Άσκηση</a:t>
            </a:r>
            <a:br>
              <a:rPr lang="el-GR"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br>
            <a:r>
              <a:rPr lang="el-GR" b="1" spc="0" dirty="0" smtClean="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rPr>
              <a:t>πριν και  μετά το Σχολείο</a:t>
            </a:r>
            <a:endParaRPr lang="el-GR" b="1" spc="0" dirty="0">
              <a:ln w="12700">
                <a:solidFill>
                  <a:schemeClr val="tx2">
                    <a:satMod val="155000"/>
                  </a:schemeClr>
                </a:solidFill>
                <a:prstDash val="solid"/>
              </a:ln>
              <a:solidFill>
                <a:schemeClr val="tx1"/>
              </a:solidFill>
              <a:effectLst>
                <a:outerShdw blurRad="38100" dist="38100" dir="2700000" algn="tl">
                  <a:srgbClr val="000000">
                    <a:alpha val="43137"/>
                  </a:srgbClr>
                </a:outerShdw>
              </a:effectLst>
              <a:latin typeface="+mn-lt"/>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83568" y="476673"/>
            <a:ext cx="2959738" cy="198837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16015" y="476673"/>
            <a:ext cx="3101029" cy="19521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6 - Ορθογώνιο"/>
          <p:cNvSpPr/>
          <p:nvPr/>
        </p:nvSpPr>
        <p:spPr>
          <a:xfrm>
            <a:off x="642910" y="4429133"/>
            <a:ext cx="7358114" cy="1661993"/>
          </a:xfrm>
          <a:prstGeom prst="rect">
            <a:avLst/>
          </a:prstGeom>
        </p:spPr>
        <p:txBody>
          <a:bodyPr wrap="square">
            <a:spAutoFit/>
          </a:bodyPr>
          <a:lstStyle/>
          <a:p>
            <a:pPr>
              <a:buClr>
                <a:schemeClr val="tx1"/>
              </a:buClr>
              <a:buFont typeface="Wingdings" pitchFamily="2" charset="2"/>
              <a:buChar char="ü"/>
            </a:pPr>
            <a:r>
              <a:rPr lang="el-GR" sz="2000" dirty="0" smtClean="0"/>
              <a:t>Περπάτημα ή ποδήλατο προς και από το σχολείο </a:t>
            </a:r>
            <a:endParaRPr lang="en-US" sz="2000" dirty="0" smtClean="0"/>
          </a:p>
          <a:p>
            <a:pPr>
              <a:buClr>
                <a:schemeClr val="tx1"/>
              </a:buClr>
            </a:pPr>
            <a:r>
              <a:rPr lang="en-US" sz="2000" dirty="0" smtClean="0"/>
              <a:t>      </a:t>
            </a:r>
            <a:r>
              <a:rPr lang="el-GR" sz="1600" dirty="0" smtClean="0"/>
              <a:t>(τηρήστε πάντα τους κανόνες ασφαλείας)</a:t>
            </a:r>
          </a:p>
          <a:p>
            <a:pPr>
              <a:lnSpc>
                <a:spcPct val="150000"/>
              </a:lnSpc>
              <a:spcAft>
                <a:spcPts val="600"/>
              </a:spcAft>
              <a:buClr>
                <a:schemeClr val="tx1"/>
              </a:buClr>
              <a:buFont typeface="Wingdings" panose="05000000000000000000" pitchFamily="2" charset="2"/>
              <a:buChar char="ü"/>
            </a:pPr>
            <a:r>
              <a:rPr lang="el-GR" sz="2000" dirty="0" smtClean="0"/>
              <a:t>Χρησιμοποιήστε τις σκάλες αντί για ανελκυστήρα</a:t>
            </a:r>
            <a:endParaRPr lang="en-US" sz="2000" dirty="0" smtClean="0"/>
          </a:p>
          <a:p>
            <a:pPr>
              <a:lnSpc>
                <a:spcPct val="150000"/>
              </a:lnSpc>
              <a:spcAft>
                <a:spcPts val="600"/>
              </a:spcAft>
              <a:buClr>
                <a:schemeClr val="tx1"/>
              </a:buClr>
            </a:pPr>
            <a:r>
              <a:rPr lang="en-US" dirty="0" smtClean="0"/>
              <a:t> </a:t>
            </a:r>
            <a:endParaRPr lang="el-GR" dirty="0" smtClean="0"/>
          </a:p>
        </p:txBody>
      </p:sp>
    </p:spTree>
    <p:extLst>
      <p:ext uri="{BB962C8B-B14F-4D97-AF65-F5344CB8AC3E}">
        <p14:creationId xmlns:p14="http://schemas.microsoft.com/office/powerpoint/2010/main" xmlns="" val="27524585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1520" y="1052736"/>
            <a:ext cx="8064896" cy="4378498"/>
          </a:xfrm>
        </p:spPr>
        <p:txBody>
          <a:bodyPr/>
          <a:lstStyle/>
          <a:p>
            <a:pPr algn="ctr"/>
            <a:r>
              <a:rPr lang="en-US" sz="44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
            </a:r>
            <a:br>
              <a:rPr lang="en-US" sz="44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br>
            <a:r>
              <a:rPr lang="el-GR" sz="44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Φυσική Άσκηση</a:t>
            </a:r>
            <a:r>
              <a:rPr lang="el-GR" sz="4400" b="1" spc="0" dirty="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
            </a:r>
            <a:br>
              <a:rPr lang="el-GR" sz="4400" b="1" spc="0" dirty="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br>
            <a:r>
              <a:rPr lang="el-GR" sz="44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στο Πλαίσιο της Οικογένειας </a:t>
            </a:r>
            <a:br>
              <a:rPr lang="el-GR" sz="44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br>
            <a:r>
              <a:rPr lang="el-GR" sz="4400" b="1" spc="0" dirty="0" smtClean="0">
                <a:ln w="12700">
                  <a:solidFill>
                    <a:srgbClr val="675E47">
                      <a:satMod val="155000"/>
                    </a:srgbClr>
                  </a:solidFill>
                  <a:prstDash val="solid"/>
                </a:ln>
                <a:solidFill>
                  <a:srgbClr val="2F2B20"/>
                </a:solidFill>
                <a:effectLst>
                  <a:outerShdw blurRad="38100" dist="38100" dir="2700000" algn="tl">
                    <a:srgbClr val="000000">
                      <a:alpha val="43137"/>
                    </a:srgbClr>
                  </a:outerShdw>
                </a:effectLst>
                <a:latin typeface="Calibri"/>
              </a:rPr>
              <a:t>και  της Κοινότητας</a:t>
            </a:r>
            <a:endParaRPr lang="el-GR" sz="4400" dirty="0"/>
          </a:p>
        </p:txBody>
      </p:sp>
      <p:pic>
        <p:nvPicPr>
          <p:cNvPr id="3" name="Εικόνα 2" descr="C:\Users\e.papachristou\Desktop\download.jpg"/>
          <p:cNvPicPr/>
          <p:nvPr/>
        </p:nvPicPr>
        <p:blipFill>
          <a:blip r:embed="rId2">
            <a:extLst>
              <a:ext uri="{28A0092B-C50C-407E-A947-70E740481C1C}">
                <a14:useLocalDpi xmlns:a14="http://schemas.microsoft.com/office/drawing/2010/main" xmlns="" val="0"/>
              </a:ext>
            </a:extLst>
          </a:blip>
          <a:srcRect/>
          <a:stretch>
            <a:fillRect/>
          </a:stretch>
        </p:blipFill>
        <p:spPr bwMode="auto">
          <a:xfrm>
            <a:off x="251520" y="404664"/>
            <a:ext cx="3600400" cy="2016224"/>
          </a:xfrm>
          <a:prstGeom prst="rect">
            <a:avLst/>
          </a:prstGeom>
          <a:noFill/>
          <a:ln>
            <a:noFill/>
          </a:ln>
        </p:spPr>
      </p:pic>
      <p:pic>
        <p:nvPicPr>
          <p:cNvPr id="4" name="Εικόνα 3" descr="C:\Users\e.papachristou\Desktop\download.jpg"/>
          <p:cNvPicPr/>
          <p:nvPr/>
        </p:nvPicPr>
        <p:blipFill>
          <a:blip r:embed="rId3">
            <a:extLst>
              <a:ext uri="{28A0092B-C50C-407E-A947-70E740481C1C}">
                <a14:useLocalDpi xmlns:a14="http://schemas.microsoft.com/office/drawing/2010/main" xmlns="" val="0"/>
              </a:ext>
            </a:extLst>
          </a:blip>
          <a:srcRect/>
          <a:stretch>
            <a:fillRect/>
          </a:stretch>
        </p:blipFill>
        <p:spPr bwMode="auto">
          <a:xfrm>
            <a:off x="4644008" y="404664"/>
            <a:ext cx="3456384" cy="2016224"/>
          </a:xfrm>
          <a:prstGeom prst="rect">
            <a:avLst/>
          </a:prstGeom>
          <a:noFill/>
          <a:ln>
            <a:noFill/>
          </a:ln>
        </p:spPr>
      </p:pic>
      <p:pic>
        <p:nvPicPr>
          <p:cNvPr id="6" name="Εικόνα 5" descr="Αποτέλεσμα εικόνας για community street running and children"/>
          <p:cNvPicPr/>
          <p:nvPr/>
        </p:nvPicPr>
        <p:blipFill>
          <a:blip r:embed="rId4">
            <a:extLst>
              <a:ext uri="{28A0092B-C50C-407E-A947-70E740481C1C}">
                <a14:useLocalDpi xmlns:a14="http://schemas.microsoft.com/office/drawing/2010/main" xmlns="" val="0"/>
              </a:ext>
            </a:extLst>
          </a:blip>
          <a:srcRect/>
          <a:stretch>
            <a:fillRect/>
          </a:stretch>
        </p:blipFill>
        <p:spPr bwMode="auto">
          <a:xfrm>
            <a:off x="251520" y="4725144"/>
            <a:ext cx="3600400" cy="1924357"/>
          </a:xfrm>
          <a:prstGeom prst="rect">
            <a:avLst/>
          </a:prstGeom>
          <a:noFill/>
          <a:ln>
            <a:noFill/>
          </a:ln>
        </p:spPr>
      </p:pic>
      <p:pic>
        <p:nvPicPr>
          <p:cNvPr id="7" name="Εικόνα 6" descr="Αποτέλεσμα εικόνας για community physical activity and children"/>
          <p:cNvPicPr/>
          <p:nvPr/>
        </p:nvPicPr>
        <p:blipFill>
          <a:blip r:embed="rId5">
            <a:extLst>
              <a:ext uri="{28A0092B-C50C-407E-A947-70E740481C1C}">
                <a14:useLocalDpi xmlns:a14="http://schemas.microsoft.com/office/drawing/2010/main" xmlns="" val="0"/>
              </a:ext>
            </a:extLst>
          </a:blip>
          <a:srcRect/>
          <a:stretch>
            <a:fillRect/>
          </a:stretch>
        </p:blipFill>
        <p:spPr bwMode="auto">
          <a:xfrm>
            <a:off x="4644009" y="4725144"/>
            <a:ext cx="3456384" cy="1972398"/>
          </a:xfrm>
          <a:prstGeom prst="rect">
            <a:avLst/>
          </a:prstGeom>
          <a:noFill/>
          <a:ln>
            <a:noFill/>
          </a:ln>
        </p:spPr>
      </p:pic>
    </p:spTree>
    <p:extLst>
      <p:ext uri="{BB962C8B-B14F-4D97-AF65-F5344CB8AC3E}">
        <p14:creationId xmlns:p14="http://schemas.microsoft.com/office/powerpoint/2010/main" xmlns="" val="2407346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1520" y="7707"/>
            <a:ext cx="7848872" cy="922114"/>
          </a:xfrm>
        </p:spPr>
        <p:txBody>
          <a:bodyPr/>
          <a:lstStyle/>
          <a:p>
            <a:pPr algn="ctr"/>
            <a:r>
              <a:rPr lang="el-GR" sz="2400" b="1" dirty="0" smtClean="0">
                <a:solidFill>
                  <a:schemeClr val="tx1"/>
                </a:solidFill>
                <a:latin typeface="+mn-lt"/>
              </a:rPr>
              <a:t>ΦΥΣΙΚΗ ΑΣΚΗΣΗ ΣΤΟ ΠΛΑΙΣΙΟ ΤΗΣ ΟΙΚΟΓΕΝΕΙΑΣ </a:t>
            </a:r>
            <a:br>
              <a:rPr lang="el-GR" sz="2400" b="1" dirty="0" smtClean="0">
                <a:solidFill>
                  <a:schemeClr val="tx1"/>
                </a:solidFill>
                <a:latin typeface="+mn-lt"/>
              </a:rPr>
            </a:br>
            <a:endParaRPr lang="el-GR" sz="2400" b="1" dirty="0">
              <a:solidFill>
                <a:schemeClr val="tx1"/>
              </a:solidFill>
              <a:latin typeface="+mn-lt"/>
            </a:endParaRPr>
          </a:p>
        </p:txBody>
      </p:sp>
      <p:sp>
        <p:nvSpPr>
          <p:cNvPr id="3" name="Θέση περιεχομένου 2"/>
          <p:cNvSpPr>
            <a:spLocks noGrp="1"/>
          </p:cNvSpPr>
          <p:nvPr>
            <p:ph idx="1"/>
          </p:nvPr>
        </p:nvSpPr>
        <p:spPr>
          <a:xfrm>
            <a:off x="395536" y="2357430"/>
            <a:ext cx="7681664" cy="4095906"/>
          </a:xfrm>
        </p:spPr>
        <p:txBody>
          <a:bodyPr>
            <a:normAutofit/>
          </a:bodyPr>
          <a:lstStyle/>
          <a:p>
            <a:pPr>
              <a:buClr>
                <a:schemeClr val="tx1"/>
              </a:buClr>
              <a:buFont typeface="Wingdings" panose="05000000000000000000" pitchFamily="2" charset="2"/>
              <a:buChar char="ü"/>
            </a:pPr>
            <a:r>
              <a:rPr lang="el-GR" sz="1800" dirty="0" smtClean="0"/>
              <a:t>Μειώστε το χρόνο που περνάτε μπροστά στον υπολογιστή, κινητό, τηλεόραση, κ.α.</a:t>
            </a:r>
          </a:p>
          <a:p>
            <a:pPr>
              <a:buClr>
                <a:schemeClr val="tx1"/>
              </a:buClr>
              <a:buFont typeface="Wingdings" panose="05000000000000000000" pitchFamily="2" charset="2"/>
              <a:buChar char="ü"/>
            </a:pPr>
            <a:r>
              <a:rPr lang="el-GR" sz="1800" dirty="0" smtClean="0"/>
              <a:t>Ζητήστε από τους γονείς σας να σας υποστηρίξουν για τη συμμετοχή σας σε σωματικές δραστηριότητες και αθλήματα της αρεσκείας σας.</a:t>
            </a:r>
          </a:p>
          <a:p>
            <a:pPr>
              <a:buClr>
                <a:schemeClr val="tx1"/>
              </a:buClr>
              <a:buFont typeface="Wingdings" panose="05000000000000000000" pitchFamily="2" charset="2"/>
              <a:buChar char="ü"/>
            </a:pPr>
            <a:r>
              <a:rPr lang="el-GR" sz="1800" dirty="0" smtClean="0"/>
              <a:t>Ζητήστε από τους γονείς σας να δραστηριοποιήστε σε εξωτερικούς χώρους και να συμμετέχετε σε αθλητικές δραστηριότητες με φίλους και γείτονες.</a:t>
            </a:r>
          </a:p>
          <a:p>
            <a:pPr>
              <a:buClr>
                <a:schemeClr val="tx1"/>
              </a:buClr>
              <a:buFont typeface="Wingdings" panose="05000000000000000000" pitchFamily="2" charset="2"/>
              <a:buChar char="ü"/>
            </a:pPr>
            <a:r>
              <a:rPr lang="el-GR" sz="1800" dirty="0" smtClean="0"/>
              <a:t>Προτείνετε και οργανώστε δράσεις ευχάριστες για όλη την οικογένεια και παροτρύνετε γονείς και φίλους να σας ακολουθήσουν. </a:t>
            </a:r>
          </a:p>
          <a:p>
            <a:pPr>
              <a:buClr>
                <a:schemeClr val="tx1"/>
              </a:buClr>
              <a:buFont typeface="Wingdings" panose="05000000000000000000" pitchFamily="2" charset="2"/>
              <a:buChar char="ü"/>
            </a:pPr>
            <a:r>
              <a:rPr lang="el-GR" sz="1800" dirty="0" smtClean="0"/>
              <a:t>Συμμετέχετε στις δουλειές του σπιτιού και στη βόλτα του κατοικίδιου σας.</a:t>
            </a:r>
          </a:p>
          <a:p>
            <a:pPr marL="114300" indent="0">
              <a:lnSpc>
                <a:spcPct val="150000"/>
              </a:lnSpc>
              <a:buClr>
                <a:schemeClr val="tx1"/>
              </a:buClr>
              <a:buNone/>
            </a:pPr>
            <a:endParaRPr lang="el-GR" sz="1600" dirty="0" smtClean="0"/>
          </a:p>
          <a:p>
            <a:pPr marL="114300" indent="0">
              <a:lnSpc>
                <a:spcPct val="150000"/>
              </a:lnSpc>
              <a:buClr>
                <a:schemeClr val="tx1"/>
              </a:buClr>
              <a:buNone/>
            </a:pPr>
            <a:endParaRPr lang="el-GR" sz="1600" dirty="0" smtClean="0"/>
          </a:p>
          <a:p>
            <a:pPr>
              <a:lnSpc>
                <a:spcPct val="150000"/>
              </a:lnSpc>
              <a:buClr>
                <a:schemeClr val="tx1"/>
              </a:buClr>
              <a:buFont typeface="Wingdings" panose="05000000000000000000" pitchFamily="2" charset="2"/>
              <a:buChar char="ü"/>
            </a:pPr>
            <a:endParaRPr lang="en-US" sz="1600" dirty="0" smtClean="0"/>
          </a:p>
          <a:p>
            <a:pPr>
              <a:lnSpc>
                <a:spcPct val="150000"/>
              </a:lnSpc>
              <a:buClr>
                <a:schemeClr val="tx1"/>
              </a:buClr>
              <a:buFont typeface="Wingdings" panose="05000000000000000000" pitchFamily="2" charset="2"/>
              <a:buChar char="ü"/>
            </a:pPr>
            <a:endParaRPr lang="el-GR" sz="1600" dirty="0" smtClean="0"/>
          </a:p>
          <a:p>
            <a:pPr>
              <a:lnSpc>
                <a:spcPct val="150000"/>
              </a:lnSpc>
              <a:buClr>
                <a:schemeClr val="tx1"/>
              </a:buClr>
              <a:buFont typeface="Wingdings" panose="05000000000000000000" pitchFamily="2" charset="2"/>
              <a:buChar char="ü"/>
            </a:pPr>
            <a:endParaRPr lang="el-GR" sz="1600" dirty="0" smtClean="0"/>
          </a:p>
          <a:p>
            <a:pPr marL="114300" indent="0">
              <a:lnSpc>
                <a:spcPct val="150000"/>
              </a:lnSpc>
              <a:buClr>
                <a:schemeClr val="tx1"/>
              </a:buClr>
              <a:buNone/>
            </a:pPr>
            <a:endParaRPr lang="el-GR" sz="1600" dirty="0"/>
          </a:p>
          <a:p>
            <a:pPr marL="114300" indent="0">
              <a:buClr>
                <a:schemeClr val="tx1"/>
              </a:buClr>
              <a:buNone/>
            </a:pPr>
            <a:endParaRPr lang="el-GR" sz="1800" b="1" dirty="0"/>
          </a:p>
        </p:txBody>
      </p:sp>
      <p:pic>
        <p:nvPicPr>
          <p:cNvPr id="6" name="Εικόνα 5" descr="C:\Users\e.papachristou\AppData\Local\Microsoft\Windows\Temporary Internet Files\Content.IE5\F2XP6RDS\imagex300x200[1].jpg"/>
          <p:cNvPicPr/>
          <p:nvPr/>
        </p:nvPicPr>
        <p:blipFill>
          <a:blip r:embed="rId2">
            <a:extLst>
              <a:ext uri="{28A0092B-C50C-407E-A947-70E740481C1C}">
                <a14:useLocalDpi xmlns:a14="http://schemas.microsoft.com/office/drawing/2010/main" xmlns="" val="0"/>
              </a:ext>
            </a:extLst>
          </a:blip>
          <a:srcRect/>
          <a:stretch>
            <a:fillRect/>
          </a:stretch>
        </p:blipFill>
        <p:spPr bwMode="auto">
          <a:xfrm>
            <a:off x="5857884" y="571480"/>
            <a:ext cx="2143140" cy="1571636"/>
          </a:xfrm>
          <a:prstGeom prst="rect">
            <a:avLst/>
          </a:prstGeom>
          <a:noFill/>
          <a:ln>
            <a:noFill/>
          </a:ln>
        </p:spPr>
      </p:pic>
    </p:spTree>
    <p:extLst>
      <p:ext uri="{BB962C8B-B14F-4D97-AF65-F5344CB8AC3E}">
        <p14:creationId xmlns:p14="http://schemas.microsoft.com/office/powerpoint/2010/main" xmlns="" val="30652788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1520" y="7707"/>
            <a:ext cx="7848872" cy="922114"/>
          </a:xfrm>
        </p:spPr>
        <p:txBody>
          <a:bodyPr/>
          <a:lstStyle/>
          <a:p>
            <a:pPr algn="ctr"/>
            <a:r>
              <a:rPr lang="el-GR" sz="2400" b="1" dirty="0" smtClean="0">
                <a:solidFill>
                  <a:schemeClr val="tx1"/>
                </a:solidFill>
                <a:latin typeface="+mn-lt"/>
              </a:rPr>
              <a:t>ΦΥΣΙΚΗ ΑΣΚΗΣΗ ΣΤΟ ΠΛΑΙΣΙΟ ΤΗΣ ΚΟΙΝΟΤΗΤΑΣ </a:t>
            </a:r>
            <a:endParaRPr lang="el-GR" sz="2400" b="1" dirty="0">
              <a:solidFill>
                <a:schemeClr val="tx1"/>
              </a:solidFill>
              <a:latin typeface="+mn-lt"/>
            </a:endParaRPr>
          </a:p>
        </p:txBody>
      </p:sp>
      <p:sp>
        <p:nvSpPr>
          <p:cNvPr id="3" name="Θέση περιεχομένου 2"/>
          <p:cNvSpPr>
            <a:spLocks noGrp="1"/>
          </p:cNvSpPr>
          <p:nvPr>
            <p:ph idx="1"/>
          </p:nvPr>
        </p:nvSpPr>
        <p:spPr>
          <a:xfrm>
            <a:off x="395536" y="2214554"/>
            <a:ext cx="7681664" cy="4238782"/>
          </a:xfrm>
        </p:spPr>
        <p:txBody>
          <a:bodyPr>
            <a:normAutofit lnSpcReduction="10000"/>
          </a:bodyPr>
          <a:lstStyle/>
          <a:p>
            <a:pPr>
              <a:buClr>
                <a:srgbClr val="0070C0"/>
              </a:buClr>
              <a:buNone/>
            </a:pPr>
            <a:endParaRPr lang="el-GR" sz="1600" dirty="0" smtClean="0"/>
          </a:p>
          <a:p>
            <a:pPr>
              <a:buClr>
                <a:schemeClr val="tx1"/>
              </a:buClr>
              <a:buFont typeface="Wingdings" pitchFamily="2" charset="2"/>
              <a:buChar char="ü"/>
            </a:pPr>
            <a:r>
              <a:rPr lang="el-GR" sz="1800" dirty="0" smtClean="0"/>
              <a:t>Χρησιμοποιείστε τους κατάλληλους ποδηλατοδρόμους και πεζοδρόμους (όταν αυτό είναι εφικτό) και ασκηθείτε ευχάριστα</a:t>
            </a:r>
            <a:r>
              <a:rPr lang="en-US" sz="1800" dirty="0" smtClean="0"/>
              <a:t>.</a:t>
            </a:r>
            <a:endParaRPr lang="el-GR" sz="1800" dirty="0" smtClean="0"/>
          </a:p>
          <a:p>
            <a:pPr>
              <a:buClr>
                <a:schemeClr val="tx1"/>
              </a:buClr>
              <a:buFont typeface="Wingdings" pitchFamily="2" charset="2"/>
              <a:buChar char="ü"/>
            </a:pPr>
            <a:r>
              <a:rPr lang="el-GR" sz="1800" dirty="0" smtClean="0"/>
              <a:t>Οργανώστε περιπάτους στο πάρκο της γειτονιάς </a:t>
            </a:r>
            <a:r>
              <a:rPr lang="el-GR" sz="1800" smtClean="0"/>
              <a:t>και δασύλια </a:t>
            </a:r>
            <a:r>
              <a:rPr lang="el-GR" sz="1800" dirty="0" smtClean="0"/>
              <a:t>της περιοχής σας.</a:t>
            </a:r>
          </a:p>
          <a:p>
            <a:pPr>
              <a:buClr>
                <a:schemeClr val="tx1"/>
              </a:buClr>
              <a:buFont typeface="Wingdings" pitchFamily="2" charset="2"/>
              <a:buChar char="ü"/>
            </a:pPr>
            <a:r>
              <a:rPr lang="el-GR" sz="1800" dirty="0" smtClean="0"/>
              <a:t>Ζητήστε και αξιοποιήστε την ελεύθερη πρόσβασή σας στις αθλητικές εγκαταστάσεις της κοινότητας (γήπεδα, κ.α.)</a:t>
            </a:r>
            <a:r>
              <a:rPr lang="en-US" sz="1800" dirty="0" smtClean="0"/>
              <a:t>.</a:t>
            </a:r>
            <a:endParaRPr lang="el-GR" sz="1800" dirty="0" smtClean="0"/>
          </a:p>
          <a:p>
            <a:pPr>
              <a:buClr>
                <a:schemeClr val="tx1"/>
              </a:buClr>
              <a:buFont typeface="Wingdings" pitchFamily="2" charset="2"/>
              <a:buChar char="ü"/>
            </a:pPr>
            <a:r>
              <a:rPr lang="el-GR" sz="1800" dirty="0" smtClean="0"/>
              <a:t> Ζητήστε την πολύτιμη εθελοντική συμβολή των γονέων και των δασκάλων σας για την οργάνωση αθλητικών δραστηριοτήτων στη γειτονιά σας και την ένταξη σας σε αυτά.</a:t>
            </a:r>
          </a:p>
          <a:p>
            <a:pPr>
              <a:buClr>
                <a:schemeClr val="tx1"/>
              </a:buClr>
              <a:buFont typeface="Wingdings" pitchFamily="2" charset="2"/>
              <a:buChar char="ü"/>
            </a:pPr>
            <a:r>
              <a:rPr lang="el-GR" sz="1800" dirty="0" smtClean="0"/>
              <a:t>Ενημερωθείτε από το σχολείο ή το δήμο σας σχετικά με την ύπαρξη προγραμμάτων φυσικής άσκησης και τις προϋποθέσεις συμμετοχής σας στα προγράμματα αυτά. </a:t>
            </a:r>
          </a:p>
          <a:p>
            <a:pPr lvl="0">
              <a:buClr>
                <a:schemeClr val="tx1"/>
              </a:buClr>
              <a:buFont typeface="Wingdings" pitchFamily="2" charset="2"/>
              <a:buChar char="ü"/>
            </a:pPr>
            <a:r>
              <a:rPr lang="el-GR" sz="1800" dirty="0" smtClean="0">
                <a:cs typeface="Arial" pitchFamily="34" charset="0"/>
              </a:rPr>
              <a:t>Γνωρίστε τους αθλητικούς συλλόγους της περιοχής σας. Ενημερωθείτε για τις επιλογές άσκησης</a:t>
            </a:r>
            <a:r>
              <a:rPr lang="en-US" sz="1800" dirty="0" smtClean="0">
                <a:cs typeface="Arial" pitchFamily="34" charset="0"/>
              </a:rPr>
              <a:t>.</a:t>
            </a:r>
            <a:endParaRPr lang="el-GR" sz="1800" dirty="0" smtClean="0">
              <a:cs typeface="Arial" pitchFamily="34" charset="0"/>
            </a:endParaRPr>
          </a:p>
          <a:p>
            <a:pPr>
              <a:buClr>
                <a:schemeClr val="tx1"/>
              </a:buClr>
              <a:buFont typeface="Wingdings" pitchFamily="2" charset="2"/>
              <a:buChar char="ü"/>
            </a:pPr>
            <a:endParaRPr lang="el-GR" sz="1800" dirty="0" smtClean="0"/>
          </a:p>
          <a:p>
            <a:pPr marL="114300" indent="0">
              <a:lnSpc>
                <a:spcPct val="150000"/>
              </a:lnSpc>
              <a:buClr>
                <a:schemeClr val="tx1"/>
              </a:buClr>
              <a:buNone/>
            </a:pPr>
            <a:endParaRPr lang="el-GR" sz="1600" dirty="0" smtClean="0"/>
          </a:p>
          <a:p>
            <a:pPr marL="114300" indent="0">
              <a:lnSpc>
                <a:spcPct val="150000"/>
              </a:lnSpc>
              <a:buClr>
                <a:schemeClr val="tx1"/>
              </a:buClr>
              <a:buNone/>
            </a:pPr>
            <a:endParaRPr lang="el-GR" sz="1600" dirty="0" smtClean="0"/>
          </a:p>
          <a:p>
            <a:pPr>
              <a:lnSpc>
                <a:spcPct val="150000"/>
              </a:lnSpc>
              <a:buClr>
                <a:schemeClr val="tx1"/>
              </a:buClr>
              <a:buFont typeface="Wingdings" panose="05000000000000000000" pitchFamily="2" charset="2"/>
              <a:buChar char="ü"/>
            </a:pPr>
            <a:endParaRPr lang="en-US" sz="1600" dirty="0" smtClean="0"/>
          </a:p>
          <a:p>
            <a:pPr>
              <a:lnSpc>
                <a:spcPct val="150000"/>
              </a:lnSpc>
              <a:buClr>
                <a:schemeClr val="tx1"/>
              </a:buClr>
              <a:buFont typeface="Wingdings" panose="05000000000000000000" pitchFamily="2" charset="2"/>
              <a:buChar char="ü"/>
            </a:pPr>
            <a:endParaRPr lang="el-GR" sz="1600" dirty="0" smtClean="0"/>
          </a:p>
          <a:p>
            <a:pPr>
              <a:lnSpc>
                <a:spcPct val="150000"/>
              </a:lnSpc>
              <a:buClr>
                <a:schemeClr val="tx1"/>
              </a:buClr>
              <a:buFont typeface="Wingdings" panose="05000000000000000000" pitchFamily="2" charset="2"/>
              <a:buChar char="ü"/>
            </a:pPr>
            <a:endParaRPr lang="el-GR" sz="1600" dirty="0" smtClean="0"/>
          </a:p>
          <a:p>
            <a:pPr marL="114300" indent="0">
              <a:lnSpc>
                <a:spcPct val="150000"/>
              </a:lnSpc>
              <a:buClr>
                <a:schemeClr val="tx1"/>
              </a:buClr>
              <a:buNone/>
            </a:pPr>
            <a:endParaRPr lang="el-GR" sz="1600" dirty="0"/>
          </a:p>
          <a:p>
            <a:pPr marL="114300" indent="0">
              <a:buClr>
                <a:schemeClr val="tx1"/>
              </a:buClr>
              <a:buNone/>
            </a:pPr>
            <a:endParaRPr lang="el-GR" sz="1800" b="1" dirty="0"/>
          </a:p>
        </p:txBody>
      </p:sp>
      <p:pic>
        <p:nvPicPr>
          <p:cNvPr id="5" name="Εικόνα 4" descr="C:\Users\e.papachristou\AppData\Local\Microsoft\Windows\Temporary Internet Files\Content.IE5\HBJ7AUED\8468616278_6e54e58770_b[1].jp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572132" y="714356"/>
            <a:ext cx="2520280" cy="1370260"/>
          </a:xfrm>
          <a:prstGeom prst="rect">
            <a:avLst/>
          </a:prstGeom>
          <a:noFill/>
          <a:ln>
            <a:noFill/>
          </a:ln>
        </p:spPr>
      </p:pic>
    </p:spTree>
    <p:extLst>
      <p:ext uri="{BB962C8B-B14F-4D97-AF65-F5344CB8AC3E}">
        <p14:creationId xmlns:p14="http://schemas.microsoft.com/office/powerpoint/2010/main" xmlns="" val="30652788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Τίτλος 1"/>
          <p:cNvSpPr>
            <a:spLocks noGrp="1" noChangeArrowheads="1"/>
          </p:cNvSpPr>
          <p:nvPr>
            <p:ph type="title"/>
          </p:nvPr>
        </p:nvSpPr>
        <p:spPr>
          <a:xfrm>
            <a:off x="457200" y="214290"/>
            <a:ext cx="7467600" cy="857256"/>
          </a:xfrm>
        </p:spPr>
        <p:txBody>
          <a:bodyPr/>
          <a:lstStyle/>
          <a:p>
            <a:pPr eaLnBrk="1" hangingPunct="1"/>
            <a:r>
              <a:rPr lang="el-GR" sz="2800" dirty="0" smtClean="0">
                <a:solidFill>
                  <a:srgbClr val="9E0000"/>
                </a:solidFill>
                <a:latin typeface="Calibri" pitchFamily="34" charset="0"/>
                <a:ea typeface="Calibri" pitchFamily="34" charset="0"/>
                <a:cs typeface="Calibri" pitchFamily="34" charset="0"/>
              </a:rPr>
              <a:t>Ο 10λογος της διατροφής</a:t>
            </a:r>
          </a:p>
        </p:txBody>
      </p:sp>
      <p:sp>
        <p:nvSpPr>
          <p:cNvPr id="3" name="Θέση περιεχομένου 2"/>
          <p:cNvSpPr>
            <a:spLocks noGrp="1"/>
          </p:cNvSpPr>
          <p:nvPr>
            <p:ph idx="1"/>
          </p:nvPr>
        </p:nvSpPr>
        <p:spPr>
          <a:xfrm>
            <a:off x="457200" y="1071546"/>
            <a:ext cx="7901014" cy="5054617"/>
          </a:xfrm>
        </p:spPr>
        <p:txBody>
          <a:bodyPr numCol="2">
            <a:noAutofit/>
          </a:bodyPr>
          <a:lstStyle/>
          <a:p>
            <a:pPr marL="582930" indent="-514350">
              <a:buClr>
                <a:srgbClr val="FFC000"/>
              </a:buClr>
              <a:buFont typeface="+mj-lt"/>
              <a:buAutoNum type="arabicPeriod"/>
              <a:defRPr/>
            </a:pPr>
            <a:r>
              <a:rPr lang="el-GR" sz="2400" b="1" dirty="0" smtClean="0">
                <a:solidFill>
                  <a:schemeClr val="tx2"/>
                </a:solidFill>
                <a:cs typeface="Calibri" pitchFamily="34" charset="0"/>
              </a:rPr>
              <a:t>Απόλαυση</a:t>
            </a:r>
            <a:r>
              <a:rPr lang="el-GR" sz="1600" dirty="0" smtClean="0">
                <a:solidFill>
                  <a:schemeClr val="tx2"/>
                </a:solidFill>
                <a:cs typeface="Calibri" pitchFamily="34" charset="0"/>
              </a:rPr>
              <a:t>,</a:t>
            </a:r>
            <a:r>
              <a:rPr lang="el-GR" sz="2400" b="1" dirty="0" smtClean="0">
                <a:solidFill>
                  <a:schemeClr val="tx2"/>
                </a:solidFill>
                <a:cs typeface="Calibri" pitchFamily="34" charset="0"/>
              </a:rPr>
              <a:t> </a:t>
            </a:r>
            <a:r>
              <a:rPr lang="el-GR" sz="1600" dirty="0" smtClean="0"/>
              <a:t>ΔΕΝ υπάρχουν απαγορευμένες τροφές! Στην υγιεινή ισορροπημένη απολαυστική διατροφή περιλαμβάνονται όλες οι τροφές</a:t>
            </a:r>
            <a:endParaRPr lang="el-GR" sz="1600" b="1" dirty="0">
              <a:solidFill>
                <a:schemeClr val="tx2"/>
              </a:solidFill>
              <a:cs typeface="Calibri" pitchFamily="34" charset="0"/>
            </a:endParaRPr>
          </a:p>
          <a:p>
            <a:pPr marL="582930" indent="-514350">
              <a:buClr>
                <a:srgbClr val="FFC000"/>
              </a:buClr>
              <a:buFont typeface="+mj-lt"/>
              <a:buAutoNum type="arabicPeriod"/>
              <a:defRPr/>
            </a:pPr>
            <a:r>
              <a:rPr lang="el-GR" sz="2400" b="1" dirty="0" smtClean="0">
                <a:solidFill>
                  <a:schemeClr val="tx2"/>
                </a:solidFill>
                <a:latin typeface="Calibri" pitchFamily="34" charset="0"/>
                <a:cs typeface="Calibri" pitchFamily="34" charset="0"/>
              </a:rPr>
              <a:t>Πρωινό</a:t>
            </a:r>
            <a:r>
              <a:rPr lang="el-GR" sz="1600" b="1" dirty="0" smtClean="0">
                <a:solidFill>
                  <a:schemeClr val="tx2"/>
                </a:solidFill>
                <a:latin typeface="Calibri" pitchFamily="34" charset="0"/>
                <a:cs typeface="Calibri" pitchFamily="34" charset="0"/>
              </a:rPr>
              <a:t>,</a:t>
            </a:r>
            <a:r>
              <a:rPr lang="el-GR" sz="1600" dirty="0" smtClean="0">
                <a:solidFill>
                  <a:schemeClr val="tx2"/>
                </a:solidFill>
                <a:latin typeface="Calibri" pitchFamily="34" charset="0"/>
                <a:cs typeface="Calibri" pitchFamily="34" charset="0"/>
              </a:rPr>
              <a:t> </a:t>
            </a:r>
            <a:r>
              <a:rPr lang="el-GR" sz="1600" dirty="0" smtClean="0"/>
              <a:t>κάθε μέρα και καλό είναι να περιλαμβάνει τουλάχιστον 3 ομάδες τροφίμων</a:t>
            </a:r>
            <a:endParaRPr lang="el-GR" sz="1600" b="1" dirty="0">
              <a:solidFill>
                <a:schemeClr val="tx2"/>
              </a:solidFill>
              <a:latin typeface="Calibri" pitchFamily="34" charset="0"/>
              <a:cs typeface="Calibri" pitchFamily="34" charset="0"/>
            </a:endParaRPr>
          </a:p>
          <a:p>
            <a:pPr marL="582930" indent="-514350">
              <a:buClr>
                <a:srgbClr val="FFC000"/>
              </a:buClr>
              <a:buFont typeface="+mj-lt"/>
              <a:buAutoNum type="arabicPeriod"/>
              <a:defRPr/>
            </a:pPr>
            <a:r>
              <a:rPr lang="el-GR" sz="2400" b="1" dirty="0">
                <a:solidFill>
                  <a:schemeClr val="tx2"/>
                </a:solidFill>
                <a:latin typeface="Calibri" pitchFamily="34" charset="0"/>
                <a:cs typeface="Calibri" pitchFamily="34" charset="0"/>
              </a:rPr>
              <a:t>Ποικιλία </a:t>
            </a:r>
            <a:r>
              <a:rPr lang="el-GR" sz="1600" dirty="0" smtClean="0"/>
              <a:t>τροφών, με διαφορετικούς εκπροσώπους των ομάδων τροφίμων</a:t>
            </a:r>
            <a:endParaRPr lang="el-GR" sz="1600" b="1" dirty="0">
              <a:solidFill>
                <a:schemeClr val="tx2"/>
              </a:solidFill>
              <a:latin typeface="Calibri" pitchFamily="34" charset="0"/>
              <a:cs typeface="Calibri" pitchFamily="34" charset="0"/>
            </a:endParaRPr>
          </a:p>
          <a:p>
            <a:pPr marL="582930" indent="-514350">
              <a:buClr>
                <a:srgbClr val="FFC000"/>
              </a:buClr>
              <a:buFont typeface="+mj-lt"/>
              <a:buAutoNum type="arabicPeriod"/>
              <a:defRPr/>
            </a:pPr>
            <a:r>
              <a:rPr lang="el-GR" sz="2400" b="1" dirty="0" smtClean="0">
                <a:solidFill>
                  <a:schemeClr val="tx2"/>
                </a:solidFill>
                <a:latin typeface="Calibri" pitchFamily="34" charset="0"/>
                <a:cs typeface="Calibri" pitchFamily="34" charset="0"/>
              </a:rPr>
              <a:t>Υδατάνθρακες</a:t>
            </a:r>
            <a:r>
              <a:rPr lang="el-GR" sz="1600" dirty="0" smtClean="0">
                <a:solidFill>
                  <a:schemeClr val="tx2"/>
                </a:solidFill>
                <a:latin typeface="Calibri" pitchFamily="34" charset="0"/>
                <a:cs typeface="Calibri" pitchFamily="34" charset="0"/>
              </a:rPr>
              <a:t>,</a:t>
            </a:r>
            <a:r>
              <a:rPr lang="el-GR" sz="1600" b="1" dirty="0" smtClean="0">
                <a:solidFill>
                  <a:schemeClr val="tx2"/>
                </a:solidFill>
                <a:latin typeface="Calibri" pitchFamily="34" charset="0"/>
                <a:cs typeface="Calibri" pitchFamily="34" charset="0"/>
              </a:rPr>
              <a:t> </a:t>
            </a:r>
            <a:r>
              <a:rPr lang="el-GR" sz="1600" dirty="0" smtClean="0"/>
              <a:t>σε κάθε σας γεύμα και σνακ! Προτιμήστε τα ολικής άλεσης προϊόντα</a:t>
            </a:r>
            <a:endParaRPr lang="el-GR" sz="1600" b="1" dirty="0">
              <a:solidFill>
                <a:schemeClr val="tx2"/>
              </a:solidFill>
              <a:latin typeface="Calibri" pitchFamily="34" charset="0"/>
              <a:cs typeface="Calibri" pitchFamily="34" charset="0"/>
            </a:endParaRPr>
          </a:p>
          <a:p>
            <a:pPr marL="582930" indent="-514350">
              <a:buClr>
                <a:srgbClr val="FFC000"/>
              </a:buClr>
              <a:buFont typeface="+mj-lt"/>
              <a:buAutoNum type="arabicPeriod"/>
              <a:defRPr/>
            </a:pPr>
            <a:r>
              <a:rPr lang="el-GR" sz="2400" b="1" dirty="0" smtClean="0">
                <a:solidFill>
                  <a:schemeClr val="tx2"/>
                </a:solidFill>
                <a:latin typeface="Calibri" pitchFamily="34" charset="0"/>
                <a:cs typeface="Calibri" pitchFamily="34" charset="0"/>
              </a:rPr>
              <a:t>Φρούτα-λαχανικά</a:t>
            </a:r>
            <a:r>
              <a:rPr lang="el-GR" sz="1600" dirty="0" smtClean="0">
                <a:solidFill>
                  <a:schemeClr val="tx2"/>
                </a:solidFill>
                <a:latin typeface="Calibri" pitchFamily="34" charset="0"/>
                <a:cs typeface="Calibri" pitchFamily="34" charset="0"/>
              </a:rPr>
              <a:t>,</a:t>
            </a:r>
            <a:r>
              <a:rPr lang="el-GR" sz="2400" b="1" dirty="0" smtClean="0">
                <a:solidFill>
                  <a:schemeClr val="tx2"/>
                </a:solidFill>
                <a:latin typeface="Calibri" pitchFamily="34" charset="0"/>
                <a:cs typeface="Calibri" pitchFamily="34" charset="0"/>
              </a:rPr>
              <a:t> </a:t>
            </a:r>
            <a:r>
              <a:rPr lang="el-GR" sz="1600" dirty="0" smtClean="0"/>
              <a:t>επιλέξτε εποχής για την μέγιστη θρεπτικότητα και γεύση</a:t>
            </a:r>
            <a:endParaRPr lang="el-GR" sz="1600" b="1" dirty="0">
              <a:solidFill>
                <a:schemeClr val="tx2"/>
              </a:solidFill>
              <a:latin typeface="Calibri" pitchFamily="34" charset="0"/>
              <a:cs typeface="Calibri" pitchFamily="34" charset="0"/>
            </a:endParaRPr>
          </a:p>
          <a:p>
            <a:pPr marL="582930" indent="-514350">
              <a:buClr>
                <a:srgbClr val="FFC000"/>
              </a:buClr>
              <a:buFont typeface="+mj-lt"/>
              <a:buAutoNum type="arabicPeriod"/>
              <a:defRPr/>
            </a:pPr>
            <a:r>
              <a:rPr lang="el-GR" sz="2400" b="1" dirty="0" smtClean="0">
                <a:solidFill>
                  <a:schemeClr val="tx2"/>
                </a:solidFill>
                <a:latin typeface="Calibri" pitchFamily="34" charset="0"/>
                <a:cs typeface="Calibri" pitchFamily="34" charset="0"/>
              </a:rPr>
              <a:t>Λίπη</a:t>
            </a:r>
            <a:r>
              <a:rPr lang="el-GR" sz="1600" dirty="0" smtClean="0">
                <a:solidFill>
                  <a:schemeClr val="tx2"/>
                </a:solidFill>
                <a:latin typeface="Calibri" pitchFamily="34" charset="0"/>
                <a:cs typeface="Calibri" pitchFamily="34" charset="0"/>
              </a:rPr>
              <a:t>,</a:t>
            </a:r>
            <a:r>
              <a:rPr lang="el-GR" sz="2400" b="1" dirty="0" smtClean="0">
                <a:solidFill>
                  <a:schemeClr val="tx2"/>
                </a:solidFill>
                <a:latin typeface="Calibri" pitchFamily="34" charset="0"/>
                <a:cs typeface="Calibri" pitchFamily="34" charset="0"/>
              </a:rPr>
              <a:t> </a:t>
            </a:r>
            <a:r>
              <a:rPr lang="el-GR" sz="1600" dirty="0" smtClean="0"/>
              <a:t>Προτιμήστε το ελαιόλαδο και τα φυτικής πηγής έλαια και ξηρούς καρπούς. Κρατήστε σε χαμηλά επίπεδα τα ζωικής προέλευσης λιπαρά </a:t>
            </a:r>
            <a:endParaRPr lang="el-GR" sz="1600" b="1" dirty="0">
              <a:solidFill>
                <a:schemeClr val="tx2"/>
              </a:solidFill>
              <a:latin typeface="Calibri" pitchFamily="34" charset="0"/>
              <a:cs typeface="Calibri" pitchFamily="34" charset="0"/>
            </a:endParaRPr>
          </a:p>
          <a:p>
            <a:pPr marL="582930" indent="-514350">
              <a:buClr>
                <a:srgbClr val="FFC000"/>
              </a:buClr>
              <a:buFont typeface="+mj-lt"/>
              <a:buAutoNum type="arabicPeriod"/>
              <a:defRPr/>
            </a:pPr>
            <a:r>
              <a:rPr lang="el-GR" sz="2400" b="1" dirty="0" smtClean="0">
                <a:solidFill>
                  <a:schemeClr val="tx2"/>
                </a:solidFill>
                <a:latin typeface="Calibri" pitchFamily="34" charset="0"/>
                <a:cs typeface="Calibri" pitchFamily="34" charset="0"/>
              </a:rPr>
              <a:t>Σνακ</a:t>
            </a:r>
            <a:r>
              <a:rPr lang="el-GR" sz="1600" dirty="0" smtClean="0">
                <a:solidFill>
                  <a:schemeClr val="tx2"/>
                </a:solidFill>
                <a:latin typeface="Calibri" pitchFamily="34" charset="0"/>
                <a:cs typeface="Calibri" pitchFamily="34" charset="0"/>
              </a:rPr>
              <a:t>,</a:t>
            </a:r>
            <a:r>
              <a:rPr lang="el-GR" sz="2400" b="1" dirty="0" smtClean="0">
                <a:solidFill>
                  <a:schemeClr val="tx2"/>
                </a:solidFill>
                <a:latin typeface="Calibri" pitchFamily="34" charset="0"/>
                <a:cs typeface="Calibri" pitchFamily="34" charset="0"/>
              </a:rPr>
              <a:t> </a:t>
            </a:r>
            <a:r>
              <a:rPr lang="el-GR" sz="1600" dirty="0" smtClean="0"/>
              <a:t>Ιδανικά κάθε 3-4 ώρες και προτιμήστε θρεπτικές επιλογές!</a:t>
            </a:r>
            <a:endParaRPr lang="el-GR" sz="1600" b="1" dirty="0">
              <a:solidFill>
                <a:schemeClr val="tx2"/>
              </a:solidFill>
              <a:latin typeface="Calibri" pitchFamily="34" charset="0"/>
              <a:cs typeface="Calibri" pitchFamily="34" charset="0"/>
            </a:endParaRPr>
          </a:p>
          <a:p>
            <a:pPr marL="582930" indent="-514350" eaLnBrk="1" fontAlgn="auto" hangingPunct="1">
              <a:spcAft>
                <a:spcPts val="0"/>
              </a:spcAft>
              <a:buClr>
                <a:srgbClr val="FFC000"/>
              </a:buClr>
              <a:buFont typeface="+mj-lt"/>
              <a:buAutoNum type="arabicPeriod"/>
              <a:defRPr/>
            </a:pPr>
            <a:r>
              <a:rPr lang="el-GR" sz="2400" b="1" dirty="0">
                <a:solidFill>
                  <a:schemeClr val="tx2"/>
                </a:solidFill>
                <a:latin typeface="Calibri" pitchFamily="34" charset="0"/>
                <a:cs typeface="Calibri" pitchFamily="34" charset="0"/>
              </a:rPr>
              <a:t>Δίψα &amp; ενυδάτωση</a:t>
            </a:r>
          </a:p>
          <a:p>
            <a:pPr marL="582930" indent="-514350">
              <a:buClr>
                <a:srgbClr val="FFC000"/>
              </a:buClr>
              <a:buFont typeface="+mj-lt"/>
              <a:buAutoNum type="arabicPeriod"/>
              <a:defRPr/>
            </a:pPr>
            <a:r>
              <a:rPr lang="el-GR" sz="2400" b="1" dirty="0">
                <a:solidFill>
                  <a:schemeClr val="tx2"/>
                </a:solidFill>
                <a:latin typeface="Calibri" pitchFamily="34" charset="0"/>
                <a:cs typeface="Calibri" pitchFamily="34" charset="0"/>
              </a:rPr>
              <a:t>Οδοντική </a:t>
            </a:r>
            <a:r>
              <a:rPr lang="el-GR" sz="2400" b="1" dirty="0" smtClean="0">
                <a:solidFill>
                  <a:schemeClr val="tx2"/>
                </a:solidFill>
                <a:latin typeface="Calibri" pitchFamily="34" charset="0"/>
                <a:cs typeface="Calibri" pitchFamily="34" charset="0"/>
              </a:rPr>
              <a:t>υγεία</a:t>
            </a:r>
            <a:r>
              <a:rPr lang="el-GR" sz="1600" dirty="0" smtClean="0">
                <a:solidFill>
                  <a:schemeClr val="tx2"/>
                </a:solidFill>
                <a:latin typeface="Calibri" pitchFamily="34" charset="0"/>
                <a:cs typeface="Calibri" pitchFamily="34" charset="0"/>
              </a:rPr>
              <a:t>,</a:t>
            </a:r>
            <a:r>
              <a:rPr lang="el-GR" sz="2400" b="1" dirty="0" smtClean="0">
                <a:solidFill>
                  <a:schemeClr val="tx2"/>
                </a:solidFill>
                <a:latin typeface="Calibri" pitchFamily="34" charset="0"/>
                <a:cs typeface="Calibri" pitchFamily="34" charset="0"/>
              </a:rPr>
              <a:t> </a:t>
            </a:r>
            <a:r>
              <a:rPr lang="el-GR" sz="1600" dirty="0" smtClean="0"/>
              <a:t>μπορεί να μην τρώγεται, αλλά είναι σύμμαχος στην υγιεινή ισορροπημένη διατροφή</a:t>
            </a:r>
            <a:endParaRPr lang="el-GR" sz="1600" b="1" dirty="0">
              <a:solidFill>
                <a:schemeClr val="tx2"/>
              </a:solidFill>
              <a:latin typeface="Calibri" pitchFamily="34" charset="0"/>
              <a:cs typeface="Calibri" pitchFamily="34" charset="0"/>
            </a:endParaRPr>
          </a:p>
          <a:p>
            <a:pPr marL="582930" indent="-514350" eaLnBrk="1" fontAlgn="auto" hangingPunct="1">
              <a:spcAft>
                <a:spcPts val="0"/>
              </a:spcAft>
              <a:buClr>
                <a:srgbClr val="FFC000"/>
              </a:buClr>
              <a:buFont typeface="+mj-lt"/>
              <a:buAutoNum type="arabicPeriod"/>
              <a:defRPr/>
            </a:pPr>
            <a:r>
              <a:rPr lang="el-GR" sz="2400" b="1" dirty="0">
                <a:solidFill>
                  <a:schemeClr val="tx2"/>
                </a:solidFill>
                <a:latin typeface="Calibri" pitchFamily="34" charset="0"/>
                <a:cs typeface="Calibri" pitchFamily="34" charset="0"/>
              </a:rPr>
              <a:t>Κίνηση</a:t>
            </a:r>
            <a:r>
              <a:rPr lang="el-GR" sz="2400" b="1" dirty="0" smtClean="0">
                <a:solidFill>
                  <a:schemeClr val="tx2"/>
                </a:solidFill>
                <a:latin typeface="Calibri" pitchFamily="34" charset="0"/>
                <a:cs typeface="Calibri" pitchFamily="34" charset="0"/>
              </a:rPr>
              <a:t>!</a:t>
            </a:r>
            <a:endParaRPr lang="el-GR" sz="2400" b="1" dirty="0">
              <a:solidFill>
                <a:schemeClr val="tx2"/>
              </a:solidFill>
              <a:latin typeface="Calibri" pitchFamily="34" charset="0"/>
              <a:cs typeface="Calibri" pitchFamily="34" charset="0"/>
            </a:endParaRPr>
          </a:p>
          <a:p>
            <a:pPr marL="582930" indent="-514350" eaLnBrk="1" fontAlgn="auto" hangingPunct="1">
              <a:spcAft>
                <a:spcPts val="0"/>
              </a:spcAft>
              <a:buClr>
                <a:srgbClr val="FFC000"/>
              </a:buClr>
              <a:buFont typeface="+mj-lt"/>
              <a:buAutoNum type="arabicPeriod"/>
              <a:defRPr/>
            </a:pPr>
            <a:r>
              <a:rPr lang="el-GR" sz="2400" b="1" dirty="0" smtClean="0">
                <a:solidFill>
                  <a:schemeClr val="tx2"/>
                </a:solidFill>
                <a:latin typeface="Calibri" pitchFamily="34" charset="0"/>
                <a:cs typeface="Calibri" pitchFamily="34" charset="0"/>
              </a:rPr>
              <a:t>+ </a:t>
            </a:r>
            <a:r>
              <a:rPr lang="el-GR" sz="2400" b="1" dirty="0">
                <a:solidFill>
                  <a:schemeClr val="tx2"/>
                </a:solidFill>
                <a:latin typeface="Calibri" pitchFamily="34" charset="0"/>
                <a:cs typeface="Calibri" pitchFamily="34" charset="0"/>
              </a:rPr>
              <a:t>Ύπνος!!!</a:t>
            </a:r>
            <a:endParaRPr lang="el-GR" sz="2400" dirty="0">
              <a:solidFill>
                <a:schemeClr val="tx2"/>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Τίτλος 1"/>
          <p:cNvSpPr>
            <a:spLocks noGrp="1" noChangeArrowheads="1"/>
          </p:cNvSpPr>
          <p:nvPr>
            <p:ph type="title"/>
          </p:nvPr>
        </p:nvSpPr>
        <p:spPr>
          <a:xfrm>
            <a:off x="468313" y="260350"/>
            <a:ext cx="7467600" cy="1143000"/>
          </a:xfrm>
        </p:spPr>
        <p:txBody>
          <a:bodyPr/>
          <a:lstStyle/>
          <a:p>
            <a:pPr eaLnBrk="1" hangingPunct="1"/>
            <a:r>
              <a:rPr lang="el-GR" sz="2800" dirty="0" smtClean="0">
                <a:solidFill>
                  <a:srgbClr val="9E0000"/>
                </a:solidFill>
                <a:latin typeface="Calibri" pitchFamily="34" charset="0"/>
                <a:ea typeface="Calibri" pitchFamily="34" charset="0"/>
                <a:cs typeface="Calibri" pitchFamily="34" charset="0"/>
              </a:rPr>
              <a:t>Ενυδάτωση</a:t>
            </a:r>
          </a:p>
        </p:txBody>
      </p:sp>
      <p:sp>
        <p:nvSpPr>
          <p:cNvPr id="6147" name="Θέση περιεχομένου 2"/>
          <p:cNvSpPr>
            <a:spLocks noGrp="1"/>
          </p:cNvSpPr>
          <p:nvPr>
            <p:ph idx="1"/>
          </p:nvPr>
        </p:nvSpPr>
        <p:spPr>
          <a:xfrm>
            <a:off x="250825" y="1557338"/>
            <a:ext cx="7673975" cy="4568825"/>
          </a:xfrm>
        </p:spPr>
        <p:txBody>
          <a:bodyPr/>
          <a:lstStyle/>
          <a:p>
            <a:pPr marL="342900" indent="-342900" eaLnBrk="1" hangingPunct="1">
              <a:lnSpc>
                <a:spcPct val="80000"/>
              </a:lnSpc>
              <a:buClr>
                <a:srgbClr val="FFC000"/>
              </a:buClr>
              <a:buFont typeface="Wingdings" pitchFamily="2" charset="2"/>
              <a:buChar char="ü"/>
            </a:pPr>
            <a:r>
              <a:rPr lang="el-GR" sz="2000" b="1" dirty="0" smtClean="0">
                <a:solidFill>
                  <a:schemeClr val="bg1"/>
                </a:solidFill>
                <a:latin typeface="Calibri" pitchFamily="34" charset="0"/>
                <a:ea typeface="Calibri" pitchFamily="34" charset="0"/>
                <a:cs typeface="Calibri" pitchFamily="34" charset="0"/>
              </a:rPr>
              <a:t>#</a:t>
            </a:r>
            <a:r>
              <a:rPr lang="el-GR" sz="2000" b="1" dirty="0" smtClean="0">
                <a:solidFill>
                  <a:schemeClr val="tx2"/>
                </a:solidFill>
                <a:latin typeface="Calibri" pitchFamily="34" charset="0"/>
                <a:ea typeface="Calibri" pitchFamily="34" charset="0"/>
                <a:cs typeface="Calibri" pitchFamily="34" charset="0"/>
              </a:rPr>
              <a:t>1η επιλογή = το ΝΕΡΟ</a:t>
            </a:r>
            <a:r>
              <a:rPr lang="el-GR" sz="2000" dirty="0" smtClean="0">
                <a:solidFill>
                  <a:schemeClr val="tx2"/>
                </a:solidFill>
                <a:latin typeface="Calibri" pitchFamily="34" charset="0"/>
                <a:ea typeface="Calibri" pitchFamily="34" charset="0"/>
                <a:cs typeface="Calibri" pitchFamily="34" charset="0"/>
              </a:rPr>
              <a:t>!</a:t>
            </a:r>
          </a:p>
          <a:p>
            <a:pPr marL="342900" indent="-342900" eaLnBrk="1" hangingPunct="1">
              <a:lnSpc>
                <a:spcPct val="80000"/>
              </a:lnSpc>
              <a:buClr>
                <a:srgbClr val="FFC000"/>
              </a:buClr>
              <a:buFont typeface="Wingdings" pitchFamily="2" charset="2"/>
              <a:buChar char="ü"/>
            </a:pPr>
            <a:endParaRPr lang="el-GR" sz="2000" dirty="0" smtClean="0">
              <a:solidFill>
                <a:schemeClr val="tx2"/>
              </a:solidFill>
              <a:latin typeface="Calibri" pitchFamily="34" charset="0"/>
              <a:ea typeface="Calibri" pitchFamily="34" charset="0"/>
              <a:cs typeface="Calibri" pitchFamily="34" charset="0"/>
            </a:endParaRPr>
          </a:p>
          <a:p>
            <a:pPr marL="342900" indent="-342900" eaLnBrk="1" hangingPunct="1">
              <a:lnSpc>
                <a:spcPct val="80000"/>
              </a:lnSpc>
              <a:buClr>
                <a:srgbClr val="FFC000"/>
              </a:buClr>
              <a:buFont typeface="Wingdings" pitchFamily="2" charset="2"/>
              <a:buChar char="ü"/>
            </a:pPr>
            <a:r>
              <a:rPr lang="el-GR" sz="2000" dirty="0" smtClean="0">
                <a:solidFill>
                  <a:schemeClr val="tx2"/>
                </a:solidFill>
                <a:latin typeface="Calibri" pitchFamily="34" charset="0"/>
                <a:ea typeface="Calibri" pitchFamily="34" charset="0"/>
                <a:cs typeface="Calibri" pitchFamily="34" charset="0"/>
              </a:rPr>
              <a:t>10-12 ποτήρια υγρών </a:t>
            </a:r>
            <a:r>
              <a:rPr lang="el-GR" sz="2000" dirty="0" smtClean="0">
                <a:solidFill>
                  <a:schemeClr val="tx2"/>
                </a:solidFill>
                <a:latin typeface="Calibri" pitchFamily="34" charset="0"/>
                <a:ea typeface="Calibri" pitchFamily="34" charset="0"/>
                <a:cs typeface="Calibri" pitchFamily="34" charset="0"/>
                <a:sym typeface="Wingdings" pitchFamily="2" charset="2"/>
              </a:rPr>
              <a:t> 8-10 νερού </a:t>
            </a:r>
          </a:p>
          <a:p>
            <a:pPr marL="342900" indent="-342900" eaLnBrk="1" hangingPunct="1">
              <a:lnSpc>
                <a:spcPct val="80000"/>
              </a:lnSpc>
              <a:buClr>
                <a:srgbClr val="FFC000"/>
              </a:buClr>
              <a:buFont typeface="Wingdings" pitchFamily="2" charset="2"/>
              <a:buChar char="ü"/>
            </a:pPr>
            <a:endParaRPr lang="el-GR" sz="2000" dirty="0" smtClean="0">
              <a:solidFill>
                <a:schemeClr val="tx2"/>
              </a:solidFill>
              <a:latin typeface="Calibri" pitchFamily="34" charset="0"/>
              <a:ea typeface="Calibri" pitchFamily="34" charset="0"/>
              <a:cs typeface="Calibri" pitchFamily="34" charset="0"/>
            </a:endParaRPr>
          </a:p>
          <a:p>
            <a:pPr marL="342900" indent="-342900" eaLnBrk="1" hangingPunct="1">
              <a:lnSpc>
                <a:spcPct val="80000"/>
              </a:lnSpc>
              <a:buClr>
                <a:srgbClr val="FFC000"/>
              </a:buClr>
              <a:buFont typeface="Wingdings" pitchFamily="2" charset="2"/>
              <a:buChar char="ü"/>
            </a:pPr>
            <a:r>
              <a:rPr lang="el-GR" sz="2000" dirty="0" smtClean="0">
                <a:solidFill>
                  <a:schemeClr val="tx2"/>
                </a:solidFill>
                <a:latin typeface="Calibri" pitchFamily="34" charset="0"/>
                <a:ea typeface="Calibri" pitchFamily="34" charset="0"/>
                <a:cs typeface="Calibri" pitchFamily="34" charset="0"/>
              </a:rPr>
              <a:t>Σε αθλήματα μεγάλης διάρκειας, πέραν του νερού, χρήσιμη κι η χρήση των </a:t>
            </a:r>
            <a:r>
              <a:rPr lang="el-GR" sz="2000" i="1" dirty="0" smtClean="0">
                <a:solidFill>
                  <a:schemeClr val="tx2"/>
                </a:solidFill>
                <a:latin typeface="Calibri" pitchFamily="34" charset="0"/>
                <a:ea typeface="Calibri" pitchFamily="34" charset="0"/>
                <a:cs typeface="Calibri" pitchFamily="34" charset="0"/>
              </a:rPr>
              <a:t>αθλητικών-ισοτονικών</a:t>
            </a:r>
            <a:r>
              <a:rPr lang="el-GR" sz="2000" dirty="0" smtClean="0">
                <a:solidFill>
                  <a:schemeClr val="tx2"/>
                </a:solidFill>
                <a:latin typeface="Calibri" pitchFamily="34" charset="0"/>
                <a:ea typeface="Calibri" pitchFamily="34" charset="0"/>
                <a:cs typeface="Calibri" pitchFamily="34" charset="0"/>
              </a:rPr>
              <a:t> ποτών κατά τη διάρκεια του αγώνα. </a:t>
            </a:r>
          </a:p>
          <a:p>
            <a:pPr marL="342900" indent="-342900" eaLnBrk="1" hangingPunct="1">
              <a:lnSpc>
                <a:spcPct val="80000"/>
              </a:lnSpc>
              <a:buClr>
                <a:srgbClr val="FFC000"/>
              </a:buClr>
              <a:buFont typeface="Wingdings" pitchFamily="2" charset="2"/>
              <a:buChar char="ü"/>
            </a:pPr>
            <a:endParaRPr lang="el-GR" sz="2000" dirty="0" smtClean="0">
              <a:solidFill>
                <a:schemeClr val="tx2"/>
              </a:solidFill>
              <a:latin typeface="Calibri" pitchFamily="34" charset="0"/>
              <a:ea typeface="Calibri" pitchFamily="34" charset="0"/>
              <a:cs typeface="Calibri" pitchFamily="34" charset="0"/>
            </a:endParaRPr>
          </a:p>
          <a:p>
            <a:pPr marL="342900" indent="-342900" eaLnBrk="1" hangingPunct="1">
              <a:lnSpc>
                <a:spcPct val="80000"/>
              </a:lnSpc>
              <a:buClr>
                <a:srgbClr val="FFC000"/>
              </a:buClr>
              <a:buFont typeface="Wingdings" pitchFamily="2" charset="2"/>
              <a:buChar char="ü"/>
            </a:pPr>
            <a:r>
              <a:rPr lang="el-GR" sz="2000" dirty="0" smtClean="0">
                <a:solidFill>
                  <a:schemeClr val="tx2"/>
                </a:solidFill>
                <a:latin typeface="Calibri" pitchFamily="34" charset="0"/>
                <a:ea typeface="Calibri" pitchFamily="34" charset="0"/>
                <a:cs typeface="Calibri" pitchFamily="34" charset="0"/>
                <a:sym typeface="Wingdings" pitchFamily="2" charset="2"/>
              </a:rPr>
              <a:t>Μετά την άσκηση,  το γάλα χαμηλών λιπαρών μπορεί να βοηθήσει στην αποκατάσταση των αποθεμάτων των μυών (μυϊκό γλυκογόνο – μυϊκές ίνες) αλλά και των υγρών (πχ. ιδρώτας) που χάθηκαν κατά τη διάρκεια της προπόνησης </a:t>
            </a:r>
          </a:p>
          <a:p>
            <a:pPr marL="342900" indent="-342900" eaLnBrk="1" hangingPunct="1">
              <a:lnSpc>
                <a:spcPct val="80000"/>
              </a:lnSpc>
              <a:buClr>
                <a:srgbClr val="FFC000"/>
              </a:buClr>
              <a:buFont typeface="Wingdings" pitchFamily="2" charset="2"/>
              <a:buChar char="ü"/>
            </a:pPr>
            <a:endParaRPr lang="el-GR" sz="2000" dirty="0" smtClean="0">
              <a:solidFill>
                <a:schemeClr val="tx2"/>
              </a:solidFill>
              <a:latin typeface="Calibri" pitchFamily="34" charset="0"/>
              <a:ea typeface="Calibri" pitchFamily="34" charset="0"/>
              <a:cs typeface="Calibri" pitchFamily="34" charset="0"/>
            </a:endParaRPr>
          </a:p>
          <a:p>
            <a:pPr marL="342900" indent="-342900" eaLnBrk="1" hangingPunct="1">
              <a:lnSpc>
                <a:spcPct val="80000"/>
              </a:lnSpc>
              <a:buClr>
                <a:srgbClr val="4C0000"/>
              </a:buClr>
            </a:pPr>
            <a:endParaRPr lang="el-GR" sz="2300" dirty="0" smtClean="0"/>
          </a:p>
        </p:txBody>
      </p:sp>
      <p:sp>
        <p:nvSpPr>
          <p:cNvPr id="4" name="3 - Ελλειψοειδής επεξήγηση"/>
          <p:cNvSpPr/>
          <p:nvPr/>
        </p:nvSpPr>
        <p:spPr>
          <a:xfrm>
            <a:off x="5429256" y="428604"/>
            <a:ext cx="2928958" cy="1357322"/>
          </a:xfrm>
          <a:prstGeom prst="wedgeEllipseCallout">
            <a:avLst>
              <a:gd name="adj1" fmla="val -72682"/>
              <a:gd name="adj2" fmla="val 772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80000"/>
              </a:lnSpc>
              <a:buClr>
                <a:srgbClr val="FFC000"/>
              </a:buClr>
            </a:pPr>
            <a:r>
              <a:rPr lang="el-GR" sz="1600" b="1" dirty="0" smtClean="0">
                <a:solidFill>
                  <a:schemeClr val="tx2"/>
                </a:solidFill>
                <a:latin typeface="Calibri" pitchFamily="34" charset="0"/>
                <a:ea typeface="Calibri" pitchFamily="34" charset="0"/>
                <a:cs typeface="Calibri" pitchFamily="34" charset="0"/>
              </a:rPr>
              <a:t>Αποφύγετε τα </a:t>
            </a:r>
            <a:r>
              <a:rPr lang="el-GR" sz="1600" dirty="0" smtClean="0">
                <a:solidFill>
                  <a:schemeClr val="tx2"/>
                </a:solidFill>
                <a:latin typeface="Calibri" pitchFamily="34" charset="0"/>
                <a:ea typeface="Calibri" pitchFamily="34" charset="0"/>
                <a:cs typeface="Calibri" pitchFamily="34" charset="0"/>
              </a:rPr>
              <a:t>ενεργειακά ποτά και τα ροφήματα με καφεΐνη και ζάχαρη</a:t>
            </a:r>
            <a:endParaRPr lang="el-GR" sz="1600" dirty="0" smtClean="0">
              <a:solidFill>
                <a:schemeClr val="tx2"/>
              </a:solidFill>
              <a:latin typeface="Calibri" pitchFamily="34" charset="0"/>
              <a:ea typeface="Calibri" pitchFamily="34" charset="0"/>
              <a:cs typeface="Calibri" pitchFamily="34" charset="0"/>
              <a:sym typeface="Wingdings" pitchFamily="2" charset="2"/>
            </a:endParaRPr>
          </a:p>
        </p:txBody>
      </p:sp>
      <p:sp>
        <p:nvSpPr>
          <p:cNvPr id="5" name="4 - Ελλειψοειδής επεξήγηση"/>
          <p:cNvSpPr/>
          <p:nvPr/>
        </p:nvSpPr>
        <p:spPr>
          <a:xfrm>
            <a:off x="3071802" y="214290"/>
            <a:ext cx="2357454" cy="1214422"/>
          </a:xfrm>
          <a:prstGeom prst="wedgeEllipseCallout">
            <a:avLst>
              <a:gd name="adj1" fmla="val -12773"/>
              <a:gd name="adj2" fmla="val 9965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80000"/>
              </a:lnSpc>
              <a:buClr>
                <a:srgbClr val="FFC000"/>
              </a:buClr>
            </a:pPr>
            <a:r>
              <a:rPr lang="el-GR" sz="1600" b="1" dirty="0" smtClean="0">
                <a:solidFill>
                  <a:schemeClr val="tx2"/>
                </a:solidFill>
                <a:latin typeface="Calibri" pitchFamily="34" charset="0"/>
                <a:ea typeface="Calibri" pitchFamily="34" charset="0"/>
                <a:cs typeface="Calibri" pitchFamily="34" charset="0"/>
              </a:rPr>
              <a:t>Προσοχή </a:t>
            </a:r>
            <a:r>
              <a:rPr lang="el-GR" sz="1600" dirty="0" smtClean="0">
                <a:solidFill>
                  <a:schemeClr val="tx2"/>
                </a:solidFill>
                <a:latin typeface="Calibri" pitchFamily="34" charset="0"/>
                <a:ea typeface="Calibri" pitchFamily="34" charset="0"/>
                <a:cs typeface="Calibri" pitchFamily="34" charset="0"/>
              </a:rPr>
              <a:t>ειδικά σε ζεστό περιβάλλον</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Τίτλος 1"/>
          <p:cNvSpPr>
            <a:spLocks noGrp="1" noChangeArrowheads="1"/>
          </p:cNvSpPr>
          <p:nvPr>
            <p:ph type="title"/>
          </p:nvPr>
        </p:nvSpPr>
        <p:spPr/>
        <p:txBody>
          <a:bodyPr/>
          <a:lstStyle/>
          <a:p>
            <a:pPr eaLnBrk="1" hangingPunct="1"/>
            <a:r>
              <a:rPr lang="el-GR" sz="2800" dirty="0" smtClean="0">
                <a:solidFill>
                  <a:srgbClr val="9E0000"/>
                </a:solidFill>
                <a:latin typeface="Calibri" pitchFamily="34" charset="0"/>
                <a:ea typeface="Calibri" pitchFamily="34" charset="0"/>
                <a:cs typeface="Calibri" pitchFamily="34" charset="0"/>
              </a:rPr>
              <a:t>Πριν και μετά την σωματική δραστηριότητα</a:t>
            </a:r>
          </a:p>
        </p:txBody>
      </p:sp>
      <p:sp>
        <p:nvSpPr>
          <p:cNvPr id="7171" name="Θέση κειμένου 3"/>
          <p:cNvSpPr>
            <a:spLocks noGrp="1" noChangeArrowheads="1"/>
          </p:cNvSpPr>
          <p:nvPr>
            <p:ph type="body" idx="1"/>
          </p:nvPr>
        </p:nvSpPr>
        <p:spPr>
          <a:xfrm>
            <a:off x="468313" y="1484313"/>
            <a:ext cx="4040187" cy="406400"/>
          </a:xfrm>
        </p:spPr>
        <p:txBody>
          <a:bodyPr/>
          <a:lstStyle/>
          <a:p>
            <a:pPr eaLnBrk="1" hangingPunct="1"/>
            <a:r>
              <a:rPr lang="el-GR" sz="2600" b="0" u="sng" dirty="0" smtClean="0">
                <a:solidFill>
                  <a:schemeClr val="accent1"/>
                </a:solidFill>
                <a:latin typeface="Calibri" pitchFamily="34" charset="0"/>
                <a:ea typeface="Calibri" pitchFamily="34" charset="0"/>
                <a:cs typeface="Calibri" pitchFamily="34" charset="0"/>
              </a:rPr>
              <a:t>Προετοιμασία </a:t>
            </a:r>
            <a:r>
              <a:rPr lang="el-GR" sz="2600" b="0" dirty="0" smtClean="0">
                <a:solidFill>
                  <a:schemeClr val="accent1"/>
                </a:solidFill>
                <a:latin typeface="Calibri" pitchFamily="34" charset="0"/>
                <a:ea typeface="Calibri" pitchFamily="34" charset="0"/>
                <a:cs typeface="Calibri" pitchFamily="34" charset="0"/>
              </a:rPr>
              <a:t>(ΠΡΙΝ)</a:t>
            </a:r>
          </a:p>
        </p:txBody>
      </p:sp>
      <p:sp>
        <p:nvSpPr>
          <p:cNvPr id="7172" name="Θέση περιεχομένου 4"/>
          <p:cNvSpPr>
            <a:spLocks noGrp="1"/>
          </p:cNvSpPr>
          <p:nvPr>
            <p:ph sz="half" idx="2"/>
          </p:nvPr>
        </p:nvSpPr>
        <p:spPr>
          <a:xfrm>
            <a:off x="250825" y="2205038"/>
            <a:ext cx="3744913" cy="4103687"/>
          </a:xfrm>
        </p:spPr>
        <p:txBody>
          <a:bodyPr/>
          <a:lstStyle/>
          <a:p>
            <a:pPr eaLnBrk="1" hangingPunct="1">
              <a:lnSpc>
                <a:spcPct val="90000"/>
              </a:lnSpc>
              <a:buClr>
                <a:srgbClr val="F2B800"/>
              </a:buClr>
              <a:buFont typeface="Wingdings" pitchFamily="2" charset="2"/>
              <a:buChar char="Ø"/>
            </a:pPr>
            <a:r>
              <a:rPr lang="el-GR" sz="2200" dirty="0" smtClean="0">
                <a:solidFill>
                  <a:schemeClr val="tx2"/>
                </a:solidFill>
                <a:latin typeface="Calibri" pitchFamily="34" charset="0"/>
                <a:ea typeface="Calibri" pitchFamily="34" charset="0"/>
                <a:cs typeface="Calibri" pitchFamily="34" charset="0"/>
              </a:rPr>
              <a:t>Ξεκίνησε καλά ενυδατωμένος/η</a:t>
            </a:r>
          </a:p>
          <a:p>
            <a:pPr eaLnBrk="1" hangingPunct="1">
              <a:lnSpc>
                <a:spcPct val="90000"/>
              </a:lnSpc>
              <a:buClr>
                <a:srgbClr val="F2B800"/>
              </a:buClr>
              <a:buFont typeface="Wingdings" pitchFamily="2" charset="2"/>
              <a:buChar char="Ø"/>
            </a:pPr>
            <a:r>
              <a:rPr lang="el-GR" sz="2200" dirty="0" smtClean="0">
                <a:solidFill>
                  <a:schemeClr val="tx2"/>
                </a:solidFill>
                <a:latin typeface="Calibri" pitchFamily="34" charset="0"/>
                <a:ea typeface="Calibri" pitchFamily="34" charset="0"/>
                <a:cs typeface="Calibri" pitchFamily="34" charset="0"/>
              </a:rPr>
              <a:t>Η καλή ημέρα φαίνεται από το πρωί: προσπάθησε να εντάξεις </a:t>
            </a:r>
            <a:r>
              <a:rPr lang="el-GR" sz="2200" b="1" i="1" u="sng" dirty="0" smtClean="0">
                <a:solidFill>
                  <a:schemeClr val="tx2"/>
                </a:solidFill>
                <a:latin typeface="Calibri" pitchFamily="34" charset="0"/>
                <a:ea typeface="Calibri" pitchFamily="34" charset="0"/>
                <a:cs typeface="Calibri" pitchFamily="34" charset="0"/>
              </a:rPr>
              <a:t>πρωινό </a:t>
            </a:r>
          </a:p>
          <a:p>
            <a:pPr eaLnBrk="1" hangingPunct="1">
              <a:lnSpc>
                <a:spcPct val="90000"/>
              </a:lnSpc>
              <a:buFont typeface="Wingdings 2" pitchFamily="18" charset="2"/>
              <a:buNone/>
            </a:pPr>
            <a:endParaRPr lang="el-GR" sz="2200" dirty="0" smtClean="0">
              <a:latin typeface="Times New Roman" pitchFamily="18" charset="0"/>
              <a:cs typeface="Times New Roman" pitchFamily="18" charset="0"/>
            </a:endParaRPr>
          </a:p>
          <a:p>
            <a:pPr eaLnBrk="1" hangingPunct="1">
              <a:lnSpc>
                <a:spcPct val="90000"/>
              </a:lnSpc>
              <a:buFont typeface="Wingdings 2" pitchFamily="18" charset="2"/>
              <a:buNone/>
            </a:pPr>
            <a:r>
              <a:rPr lang="el-GR" sz="2200" i="1" u="sng" dirty="0" smtClean="0">
                <a:latin typeface="Calibri" pitchFamily="34" charset="0"/>
                <a:ea typeface="Calibri" pitchFamily="34" charset="0"/>
                <a:cs typeface="Calibri" pitchFamily="34" charset="0"/>
              </a:rPr>
              <a:t>Έφηβος αθλητής/</a:t>
            </a:r>
            <a:r>
              <a:rPr lang="el-GR" sz="2200" i="1" u="sng" dirty="0" err="1" smtClean="0">
                <a:latin typeface="Calibri" pitchFamily="34" charset="0"/>
                <a:ea typeface="Calibri" pitchFamily="34" charset="0"/>
                <a:cs typeface="Calibri" pitchFamily="34" charset="0"/>
              </a:rPr>
              <a:t>τρια:</a:t>
            </a:r>
            <a:endParaRPr lang="el-GR" sz="2200" i="1" u="sng" dirty="0" smtClean="0">
              <a:latin typeface="Calibri" pitchFamily="34" charset="0"/>
              <a:ea typeface="Calibri" pitchFamily="34" charset="0"/>
              <a:cs typeface="Calibri" pitchFamily="34" charset="0"/>
            </a:endParaRPr>
          </a:p>
          <a:p>
            <a:pPr eaLnBrk="1" hangingPunct="1">
              <a:lnSpc>
                <a:spcPct val="90000"/>
              </a:lnSpc>
              <a:buClr>
                <a:srgbClr val="FFC000"/>
              </a:buClr>
              <a:buFont typeface="Wingdings" pitchFamily="2" charset="2"/>
              <a:buChar char="Ø"/>
            </a:pPr>
            <a:r>
              <a:rPr lang="el-GR" sz="2200" dirty="0" smtClean="0">
                <a:solidFill>
                  <a:schemeClr val="tx2"/>
                </a:solidFill>
                <a:latin typeface="Calibri" pitchFamily="34" charset="0"/>
                <a:ea typeface="Calibri" pitchFamily="34" charset="0"/>
                <a:cs typeface="Calibri" pitchFamily="34" charset="0"/>
              </a:rPr>
              <a:t>Πλήρες γεύμα 2 ώρες πριν </a:t>
            </a:r>
            <a:br>
              <a:rPr lang="el-GR" sz="2200" dirty="0" smtClean="0">
                <a:solidFill>
                  <a:schemeClr val="tx2"/>
                </a:solidFill>
                <a:latin typeface="Calibri" pitchFamily="34" charset="0"/>
                <a:ea typeface="Calibri" pitchFamily="34" charset="0"/>
                <a:cs typeface="Calibri" pitchFamily="34" charset="0"/>
              </a:rPr>
            </a:br>
            <a:r>
              <a:rPr lang="el-GR" sz="2200" dirty="0" smtClean="0">
                <a:solidFill>
                  <a:schemeClr val="tx2"/>
                </a:solidFill>
                <a:latin typeface="Calibri" pitchFamily="34" charset="0"/>
                <a:ea typeface="Calibri" pitchFamily="34" charset="0"/>
                <a:cs typeface="Calibri" pitchFamily="34" charset="0"/>
              </a:rPr>
              <a:t>ή σνακ 1 ώρα πριν</a:t>
            </a:r>
          </a:p>
          <a:p>
            <a:pPr eaLnBrk="1" hangingPunct="1">
              <a:lnSpc>
                <a:spcPct val="90000"/>
              </a:lnSpc>
              <a:buClr>
                <a:srgbClr val="FFC000"/>
              </a:buClr>
              <a:buFont typeface="Wingdings" pitchFamily="2" charset="2"/>
              <a:buChar char="Ø"/>
            </a:pPr>
            <a:r>
              <a:rPr lang="en-US" sz="2200" dirty="0" smtClean="0">
                <a:solidFill>
                  <a:schemeClr val="tx2"/>
                </a:solidFill>
                <a:latin typeface="Calibri" pitchFamily="34" charset="0"/>
                <a:ea typeface="Calibri" pitchFamily="34" charset="0"/>
                <a:cs typeface="Calibri" pitchFamily="34" charset="0"/>
              </a:rPr>
              <a:t>&amp; </a:t>
            </a:r>
            <a:r>
              <a:rPr lang="el-GR" sz="2200" dirty="0" smtClean="0">
                <a:solidFill>
                  <a:schemeClr val="tx2"/>
                </a:solidFill>
                <a:latin typeface="Calibri" pitchFamily="34" charset="0"/>
                <a:ea typeface="Calibri" pitchFamily="34" charset="0"/>
                <a:cs typeface="Calibri" pitchFamily="34" charset="0"/>
              </a:rPr>
              <a:t>νερό σε κάθε γεύμα/σνακ</a:t>
            </a:r>
          </a:p>
          <a:p>
            <a:pPr eaLnBrk="1" hangingPunct="1">
              <a:lnSpc>
                <a:spcPct val="90000"/>
              </a:lnSpc>
            </a:pPr>
            <a:endParaRPr lang="el-GR" dirty="0" smtClean="0">
              <a:solidFill>
                <a:schemeClr val="tx2"/>
              </a:solidFill>
            </a:endParaRPr>
          </a:p>
        </p:txBody>
      </p:sp>
      <p:sp>
        <p:nvSpPr>
          <p:cNvPr id="7173" name="Θέση κειμένου 5"/>
          <p:cNvSpPr>
            <a:spLocks noGrp="1" noChangeArrowheads="1"/>
          </p:cNvSpPr>
          <p:nvPr>
            <p:ph type="body" sz="quarter" idx="3"/>
          </p:nvPr>
        </p:nvSpPr>
        <p:spPr>
          <a:xfrm>
            <a:off x="4645025" y="1484313"/>
            <a:ext cx="4041775" cy="431800"/>
          </a:xfrm>
        </p:spPr>
        <p:txBody>
          <a:bodyPr/>
          <a:lstStyle/>
          <a:p>
            <a:pPr eaLnBrk="1" hangingPunct="1"/>
            <a:r>
              <a:rPr lang="el-GR" sz="2600" b="0" u="sng" dirty="0" smtClean="0">
                <a:solidFill>
                  <a:schemeClr val="accent1"/>
                </a:solidFill>
                <a:latin typeface="Calibri" pitchFamily="34" charset="0"/>
                <a:ea typeface="Calibri" pitchFamily="34" charset="0"/>
                <a:cs typeface="Calibri" pitchFamily="34" charset="0"/>
              </a:rPr>
              <a:t>Αποκατάσταση </a:t>
            </a:r>
            <a:r>
              <a:rPr lang="el-GR" sz="2600" b="0" dirty="0" smtClean="0">
                <a:solidFill>
                  <a:schemeClr val="accent1"/>
                </a:solidFill>
                <a:latin typeface="Calibri" pitchFamily="34" charset="0"/>
                <a:ea typeface="Calibri" pitchFamily="34" charset="0"/>
                <a:cs typeface="Calibri" pitchFamily="34" charset="0"/>
              </a:rPr>
              <a:t>(ΜΕΤΑ)</a:t>
            </a:r>
          </a:p>
        </p:txBody>
      </p:sp>
      <p:sp>
        <p:nvSpPr>
          <p:cNvPr id="7174" name="Θέση περιεχομένου 6"/>
          <p:cNvSpPr>
            <a:spLocks noGrp="1"/>
          </p:cNvSpPr>
          <p:nvPr>
            <p:ph sz="quarter" idx="4"/>
          </p:nvPr>
        </p:nvSpPr>
        <p:spPr>
          <a:xfrm>
            <a:off x="4572000" y="2205038"/>
            <a:ext cx="4248150" cy="4319587"/>
          </a:xfrm>
        </p:spPr>
        <p:txBody>
          <a:bodyPr/>
          <a:lstStyle/>
          <a:p>
            <a:pPr marL="0" indent="0" eaLnBrk="1" hangingPunct="1">
              <a:lnSpc>
                <a:spcPct val="90000"/>
              </a:lnSpc>
              <a:buClr>
                <a:srgbClr val="FFC000"/>
              </a:buClr>
              <a:buFont typeface="Wingdings" pitchFamily="2" charset="2"/>
              <a:buChar char="Ø"/>
            </a:pPr>
            <a:r>
              <a:rPr lang="el-GR" sz="2200" dirty="0" smtClean="0">
                <a:solidFill>
                  <a:srgbClr val="A20000"/>
                </a:solidFill>
                <a:latin typeface="Calibri" pitchFamily="34" charset="0"/>
                <a:ea typeface="Calibri" pitchFamily="34" charset="0"/>
                <a:cs typeface="Calibri" pitchFamily="34" charset="0"/>
              </a:rPr>
              <a:t>Χρόνος γεύματος</a:t>
            </a:r>
            <a:r>
              <a:rPr lang="en-US" sz="2200" dirty="0" smtClean="0">
                <a:solidFill>
                  <a:srgbClr val="A20000"/>
                </a:solidFill>
                <a:latin typeface="Calibri" pitchFamily="34" charset="0"/>
                <a:ea typeface="Calibri" pitchFamily="34" charset="0"/>
                <a:cs typeface="Calibri" pitchFamily="34" charset="0"/>
              </a:rPr>
              <a:t>:</a:t>
            </a:r>
            <a:r>
              <a:rPr lang="el-GR" sz="2200" dirty="0" smtClean="0">
                <a:solidFill>
                  <a:srgbClr val="A20000"/>
                </a:solidFill>
                <a:latin typeface="Calibri" pitchFamily="34" charset="0"/>
                <a:ea typeface="Calibri" pitchFamily="34" charset="0"/>
                <a:cs typeface="Calibri" pitchFamily="34" charset="0"/>
              </a:rPr>
              <a:t> 30-60 λεπτά μετά </a:t>
            </a:r>
            <a:r>
              <a:rPr lang="el-GR" sz="2000" dirty="0" smtClean="0">
                <a:solidFill>
                  <a:srgbClr val="A20000"/>
                </a:solidFill>
                <a:latin typeface="Calibri" pitchFamily="34" charset="0"/>
                <a:ea typeface="Calibri" pitchFamily="34" charset="0"/>
                <a:cs typeface="Calibri" pitchFamily="34" charset="0"/>
              </a:rPr>
              <a:t> </a:t>
            </a:r>
          </a:p>
          <a:p>
            <a:pPr marL="858838" lvl="3" indent="0" eaLnBrk="1" hangingPunct="1">
              <a:lnSpc>
                <a:spcPct val="90000"/>
              </a:lnSpc>
              <a:buClr>
                <a:srgbClr val="FFC000"/>
              </a:buClr>
              <a:buFont typeface="Wingdings" pitchFamily="2" charset="2"/>
              <a:buChar char="v"/>
            </a:pPr>
            <a:r>
              <a:rPr lang="el-GR" sz="2000" dirty="0" smtClean="0">
                <a:latin typeface="Calibri" pitchFamily="34" charset="0"/>
                <a:ea typeface="Calibri" pitchFamily="34" charset="0"/>
                <a:cs typeface="Calibri" pitchFamily="34" charset="0"/>
              </a:rPr>
              <a:t>σ</a:t>
            </a:r>
            <a:r>
              <a:rPr lang="el-GR" sz="2000" dirty="0" smtClean="0">
                <a:latin typeface="Calibri" pitchFamily="34" charset="0"/>
                <a:ea typeface="Calibri" pitchFamily="34" charset="0"/>
                <a:cs typeface="Calibri" pitchFamily="34" charset="0"/>
                <a:sym typeface="Wingdings" pitchFamily="2" charset="2"/>
              </a:rPr>
              <a:t>ύσταση: βασικά υδατάνθρακες με λίγη πρωτεΐνη</a:t>
            </a:r>
          </a:p>
          <a:p>
            <a:pPr marL="0" indent="0" eaLnBrk="1" hangingPunct="1">
              <a:lnSpc>
                <a:spcPct val="90000"/>
              </a:lnSpc>
              <a:buClr>
                <a:srgbClr val="FFC000"/>
              </a:buClr>
              <a:buFont typeface="Wingdings" pitchFamily="2" charset="2"/>
              <a:buChar char="Ø"/>
            </a:pPr>
            <a:r>
              <a:rPr lang="el-GR" sz="2200" dirty="0" smtClean="0">
                <a:solidFill>
                  <a:srgbClr val="A20000"/>
                </a:solidFill>
                <a:latin typeface="Calibri" pitchFamily="34" charset="0"/>
                <a:ea typeface="Calibri" pitchFamily="34" charset="0"/>
                <a:cs typeface="Calibri" pitchFamily="34" charset="0"/>
                <a:sym typeface="Wingdings" pitchFamily="2" charset="2"/>
              </a:rPr>
              <a:t>Ιδέες:</a:t>
            </a:r>
          </a:p>
          <a:p>
            <a:pPr marL="1082675" lvl="2" indent="-342900" eaLnBrk="1" hangingPunct="1">
              <a:lnSpc>
                <a:spcPct val="90000"/>
              </a:lnSpc>
              <a:buClr>
                <a:srgbClr val="FFC000"/>
              </a:buClr>
              <a:buFont typeface="Wingdings" pitchFamily="2" charset="2"/>
              <a:buChar char="v"/>
            </a:pPr>
            <a:r>
              <a:rPr lang="el-GR" sz="2000" dirty="0" smtClean="0">
                <a:latin typeface="Calibri" pitchFamily="34" charset="0"/>
                <a:ea typeface="Calibri" pitchFamily="34" charset="0"/>
                <a:cs typeface="Calibri" pitchFamily="34" charset="0"/>
                <a:sym typeface="Wingdings" pitchFamily="2" charset="2"/>
              </a:rPr>
              <a:t>Γιαούρτι/γάλα &amp; φρούτο</a:t>
            </a:r>
          </a:p>
          <a:p>
            <a:pPr marL="1082675" lvl="2" indent="-342900" eaLnBrk="1" hangingPunct="1">
              <a:lnSpc>
                <a:spcPct val="90000"/>
              </a:lnSpc>
              <a:buClr>
                <a:srgbClr val="FFC000"/>
              </a:buClr>
              <a:buFont typeface="Wingdings" pitchFamily="2" charset="2"/>
              <a:buChar char="v"/>
            </a:pPr>
            <a:r>
              <a:rPr lang="el-GR" sz="2000" dirty="0" smtClean="0">
                <a:latin typeface="Calibri" pitchFamily="34" charset="0"/>
                <a:ea typeface="Calibri" pitchFamily="34" charset="0"/>
                <a:cs typeface="Calibri" pitchFamily="34" charset="0"/>
                <a:sym typeface="Wingdings" pitchFamily="2" charset="2"/>
              </a:rPr>
              <a:t>Τοστ και νερό</a:t>
            </a:r>
          </a:p>
          <a:p>
            <a:pPr marL="1082675" lvl="2" indent="-342900" eaLnBrk="1" hangingPunct="1">
              <a:lnSpc>
                <a:spcPct val="90000"/>
              </a:lnSpc>
              <a:buClr>
                <a:srgbClr val="FFC000"/>
              </a:buClr>
              <a:buFont typeface="Wingdings" pitchFamily="2" charset="2"/>
              <a:buChar char="v"/>
            </a:pPr>
            <a:r>
              <a:rPr lang="el-GR" sz="2000" dirty="0" smtClean="0">
                <a:latin typeface="Calibri" pitchFamily="34" charset="0"/>
                <a:ea typeface="Calibri" pitchFamily="34" charset="0"/>
                <a:cs typeface="Calibri" pitchFamily="34" charset="0"/>
                <a:sym typeface="Wingdings" pitchFamily="2" charset="2"/>
              </a:rPr>
              <a:t>Γιαούρτι/γάλα/&amp; δημητριακά (ή μπάρα δημητριακών)</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Τίτλος 1"/>
          <p:cNvSpPr>
            <a:spLocks noGrp="1" noChangeArrowheads="1"/>
          </p:cNvSpPr>
          <p:nvPr>
            <p:ph type="title"/>
          </p:nvPr>
        </p:nvSpPr>
        <p:spPr/>
        <p:txBody>
          <a:bodyPr/>
          <a:lstStyle/>
          <a:p>
            <a:pPr eaLnBrk="1" hangingPunct="1"/>
            <a:r>
              <a:rPr lang="el-GR" sz="2800" dirty="0" smtClean="0">
                <a:solidFill>
                  <a:srgbClr val="9E0000"/>
                </a:solidFill>
                <a:latin typeface="Calibri" pitchFamily="34" charset="0"/>
                <a:ea typeface="Calibri" pitchFamily="34" charset="0"/>
                <a:cs typeface="Calibri" pitchFamily="34" charset="0"/>
              </a:rPr>
              <a:t>Συμπληρώματα βιταμινών/μετάλλων</a:t>
            </a:r>
          </a:p>
        </p:txBody>
      </p:sp>
      <p:sp>
        <p:nvSpPr>
          <p:cNvPr id="8195" name="Θέση κειμένου 5"/>
          <p:cNvSpPr>
            <a:spLocks noGrp="1" noChangeArrowheads="1"/>
          </p:cNvSpPr>
          <p:nvPr>
            <p:ph type="body" idx="1"/>
          </p:nvPr>
        </p:nvSpPr>
        <p:spPr>
          <a:xfrm>
            <a:off x="500034" y="1357298"/>
            <a:ext cx="3868737" cy="823912"/>
          </a:xfrm>
        </p:spPr>
        <p:txBody>
          <a:bodyPr/>
          <a:lstStyle/>
          <a:p>
            <a:pPr eaLnBrk="1" hangingPunct="1"/>
            <a:r>
              <a:rPr lang="el-GR" sz="2600" b="0" u="sng" dirty="0" smtClean="0">
                <a:solidFill>
                  <a:srgbClr val="A20000"/>
                </a:solidFill>
                <a:latin typeface="Calibri" pitchFamily="34" charset="0"/>
                <a:ea typeface="Calibri" pitchFamily="34" charset="0"/>
                <a:cs typeface="Calibri" pitchFamily="34" charset="0"/>
              </a:rPr>
              <a:t>Κράτα κατά νου:</a:t>
            </a:r>
          </a:p>
        </p:txBody>
      </p:sp>
      <p:sp>
        <p:nvSpPr>
          <p:cNvPr id="8196" name="Θέση περιεχομένου 6"/>
          <p:cNvSpPr>
            <a:spLocks noGrp="1"/>
          </p:cNvSpPr>
          <p:nvPr>
            <p:ph sz="half" idx="2"/>
          </p:nvPr>
        </p:nvSpPr>
        <p:spPr>
          <a:xfrm>
            <a:off x="142844" y="2205038"/>
            <a:ext cx="3929090" cy="4389437"/>
          </a:xfrm>
        </p:spPr>
        <p:txBody>
          <a:bodyPr>
            <a:normAutofit/>
          </a:bodyPr>
          <a:lstStyle/>
          <a:p>
            <a:pPr marL="342900" indent="-342900" eaLnBrk="1" hangingPunct="1">
              <a:buClr>
                <a:srgbClr val="FFC000"/>
              </a:buClr>
              <a:buFont typeface="Wingdings" pitchFamily="2" charset="2"/>
              <a:buChar char="Ø"/>
            </a:pPr>
            <a:r>
              <a:rPr lang="el-GR" sz="2200" dirty="0" smtClean="0">
                <a:solidFill>
                  <a:schemeClr val="tx2"/>
                </a:solidFill>
                <a:latin typeface="Calibri" pitchFamily="34" charset="0"/>
                <a:ea typeface="Calibri" pitchFamily="34" charset="0"/>
                <a:cs typeface="Calibri" pitchFamily="34" charset="0"/>
              </a:rPr>
              <a:t>Είναι απαραίτητα </a:t>
            </a:r>
            <a:r>
              <a:rPr lang="el-GR" sz="2200" i="1" dirty="0" smtClean="0">
                <a:solidFill>
                  <a:schemeClr val="tx2"/>
                </a:solidFill>
                <a:latin typeface="Calibri" pitchFamily="34" charset="0"/>
                <a:ea typeface="Calibri" pitchFamily="34" charset="0"/>
                <a:cs typeface="Calibri" pitchFamily="34" charset="0"/>
              </a:rPr>
              <a:t>ΜΟΝΟ</a:t>
            </a:r>
            <a:r>
              <a:rPr lang="el-GR" sz="2200" dirty="0" smtClean="0">
                <a:solidFill>
                  <a:schemeClr val="tx2"/>
                </a:solidFill>
                <a:latin typeface="Calibri" pitchFamily="34" charset="0"/>
                <a:ea typeface="Calibri" pitchFamily="34" charset="0"/>
                <a:cs typeface="Calibri" pitchFamily="34" charset="0"/>
              </a:rPr>
              <a:t> όταν προορίζονται για την κάλυψη διαγνωσμένων ανεπαρκειών και εφόσον τα έχει συστήσει ειδικός επιστήμονας</a:t>
            </a:r>
          </a:p>
          <a:p>
            <a:pPr marL="342900" indent="-342900" eaLnBrk="1" hangingPunct="1">
              <a:buClr>
                <a:srgbClr val="FFC000"/>
              </a:buClr>
              <a:buFont typeface="Wingdings" pitchFamily="2" charset="2"/>
              <a:buChar char="Ø"/>
            </a:pPr>
            <a:r>
              <a:rPr lang="el-GR" sz="2200" dirty="0" smtClean="0">
                <a:solidFill>
                  <a:schemeClr val="tx2"/>
                </a:solidFill>
                <a:latin typeface="Calibri" pitchFamily="34" charset="0"/>
                <a:ea typeface="Calibri" pitchFamily="34" charset="0"/>
                <a:cs typeface="Calibri" pitchFamily="34" charset="0"/>
              </a:rPr>
              <a:t>Η βέλτιστη απόδοση έρχεται με:</a:t>
            </a:r>
          </a:p>
          <a:p>
            <a:pPr marL="342900" indent="-342900" eaLnBrk="1" hangingPunct="1">
              <a:buClr>
                <a:srgbClr val="FFC000"/>
              </a:buClr>
              <a:buFont typeface="Wingdings 2" pitchFamily="18" charset="2"/>
              <a:buNone/>
            </a:pPr>
            <a:r>
              <a:rPr lang="el-GR" sz="2200" dirty="0" smtClean="0">
                <a:solidFill>
                  <a:schemeClr val="tx2"/>
                </a:solidFill>
                <a:latin typeface="Calibri" pitchFamily="34" charset="0"/>
                <a:ea typeface="Calibri" pitchFamily="34" charset="0"/>
                <a:cs typeface="Calibri" pitchFamily="34" charset="0"/>
              </a:rPr>
              <a:t>	*Προπόνηση</a:t>
            </a:r>
          </a:p>
          <a:p>
            <a:pPr marL="342900" indent="-342900" eaLnBrk="1" hangingPunct="1">
              <a:buClr>
                <a:srgbClr val="FFC000"/>
              </a:buClr>
              <a:buFont typeface="Wingdings 2" pitchFamily="18" charset="2"/>
              <a:buNone/>
            </a:pPr>
            <a:r>
              <a:rPr lang="el-GR" sz="2200" dirty="0" smtClean="0">
                <a:solidFill>
                  <a:schemeClr val="tx2"/>
                </a:solidFill>
                <a:latin typeface="Calibri" pitchFamily="34" charset="0"/>
                <a:ea typeface="Calibri" pitchFamily="34" charset="0"/>
                <a:cs typeface="Calibri" pitchFamily="34" charset="0"/>
              </a:rPr>
              <a:t>	*Διατροφή</a:t>
            </a:r>
          </a:p>
          <a:p>
            <a:pPr marL="342900" indent="-342900" eaLnBrk="1" hangingPunct="1">
              <a:buClr>
                <a:srgbClr val="FFC000"/>
              </a:buClr>
              <a:buFont typeface="Wingdings 2" pitchFamily="18" charset="2"/>
              <a:buNone/>
            </a:pPr>
            <a:r>
              <a:rPr lang="el-GR" sz="2200" dirty="0" smtClean="0">
                <a:solidFill>
                  <a:schemeClr val="tx2"/>
                </a:solidFill>
                <a:latin typeface="Calibri" pitchFamily="34" charset="0"/>
                <a:ea typeface="Calibri" pitchFamily="34" charset="0"/>
                <a:cs typeface="Calibri" pitchFamily="34" charset="0"/>
              </a:rPr>
              <a:t>	*Ανάπτυξη</a:t>
            </a:r>
          </a:p>
          <a:p>
            <a:pPr marL="342900" indent="-342900" eaLnBrk="1" hangingPunct="1"/>
            <a:endParaRPr lang="el-GR" sz="2200" dirty="0" smtClean="0">
              <a:latin typeface="Times New Roman" pitchFamily="18" charset="0"/>
              <a:cs typeface="Times New Roman" pitchFamily="18" charset="0"/>
            </a:endParaRPr>
          </a:p>
        </p:txBody>
      </p:sp>
      <p:pic>
        <p:nvPicPr>
          <p:cNvPr id="1027" name="Picture 3" descr="C:\Users\e.papachristou\AppData\Local\Microsoft\Windows\Temporary Internet Files\Content.IE5\JPWCBJ3F\sympliromata-diatrofis-eof[1].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323731" y="2132856"/>
            <a:ext cx="3808906" cy="4176464"/>
          </a:xfrm>
          <a:prstGeom prst="rect">
            <a:avLst/>
          </a:prstGeom>
          <a:noFill/>
          <a:extLst>
            <a:ext uri="{909E8E84-426E-40DD-AFC4-6F175D3DCCD1}">
              <a14:hiddenFill xmlns:a14="http://schemas.microsoft.com/office/drawing/2010/main" xmlns="">
                <a:solidFill>
                  <a:srgbClr val="FFFFFF"/>
                </a:solidFill>
              </a14:hiddenFill>
            </a:ext>
          </a:extLst>
        </p:spPr>
      </p:pic>
      <p:sp>
        <p:nvSpPr>
          <p:cNvPr id="5" name="Πολλαπλασιασμός 4"/>
          <p:cNvSpPr/>
          <p:nvPr/>
        </p:nvSpPr>
        <p:spPr>
          <a:xfrm>
            <a:off x="4107971" y="2924944"/>
            <a:ext cx="4032448" cy="2592288"/>
          </a:xfrm>
          <a:prstGeom prst="mathMultiply">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xfrm>
            <a:off x="539552" y="214290"/>
            <a:ext cx="7543800" cy="571504"/>
          </a:xfrm>
        </p:spPr>
        <p:txBody>
          <a:bodyPr/>
          <a:lstStyle/>
          <a:p>
            <a:pPr algn="ctr"/>
            <a:r>
              <a:rPr lang="el-GR" sz="2400" b="1" dirty="0" smtClean="0">
                <a:solidFill>
                  <a:schemeClr val="tx1"/>
                </a:solidFill>
                <a:latin typeface="+mn-lt"/>
              </a:rPr>
              <a:t>Άσκηση και  Υγιεινή</a:t>
            </a:r>
            <a:endParaRPr lang="el-GR" sz="2400" b="1" dirty="0">
              <a:solidFill>
                <a:schemeClr val="tx1"/>
              </a:solidFill>
              <a:latin typeface="+mn-lt"/>
            </a:endParaRPr>
          </a:p>
        </p:txBody>
      </p:sp>
      <p:sp>
        <p:nvSpPr>
          <p:cNvPr id="3" name="Υπότιτλος 2"/>
          <p:cNvSpPr>
            <a:spLocks noGrp="1"/>
          </p:cNvSpPr>
          <p:nvPr>
            <p:ph type="subTitle" idx="1"/>
          </p:nvPr>
        </p:nvSpPr>
        <p:spPr>
          <a:xfrm>
            <a:off x="214282" y="714356"/>
            <a:ext cx="7997401" cy="5666972"/>
          </a:xfrm>
        </p:spPr>
        <p:txBody>
          <a:bodyPr>
            <a:noAutofit/>
          </a:bodyPr>
          <a:lstStyle/>
          <a:p>
            <a:pPr>
              <a:buClrTx/>
            </a:pPr>
            <a:r>
              <a:rPr lang="en-US" sz="1400" dirty="0" smtClean="0">
                <a:solidFill>
                  <a:schemeClr val="tx1"/>
                </a:solidFill>
              </a:rPr>
              <a:t>                              </a:t>
            </a:r>
            <a:r>
              <a:rPr lang="el-GR" sz="1400" dirty="0">
                <a:solidFill>
                  <a:schemeClr val="tx1"/>
                </a:solidFill>
              </a:rPr>
              <a:t> </a:t>
            </a:r>
            <a:r>
              <a:rPr lang="el-GR" sz="1400" dirty="0" smtClean="0">
                <a:solidFill>
                  <a:schemeClr val="tx1"/>
                </a:solidFill>
              </a:rPr>
              <a:t>                                </a:t>
            </a:r>
          </a:p>
          <a:p>
            <a:pPr>
              <a:buClrTx/>
            </a:pPr>
            <a:r>
              <a:rPr lang="el-GR" sz="1400" dirty="0" smtClean="0">
                <a:solidFill>
                  <a:schemeClr val="tx1"/>
                </a:solidFill>
              </a:rPr>
              <a:t>                                                             </a:t>
            </a:r>
            <a:endParaRPr lang="el-GR" sz="1600" b="1" dirty="0" smtClean="0">
              <a:solidFill>
                <a:srgbClr val="0070C0"/>
              </a:solidFill>
            </a:endParaRPr>
          </a:p>
          <a:p>
            <a:pPr marL="342900" indent="-342900">
              <a:buClrTx/>
              <a:buFont typeface="Wingdings" pitchFamily="2" charset="2"/>
              <a:buChar char="v"/>
            </a:pPr>
            <a:r>
              <a:rPr lang="el-GR" dirty="0" smtClean="0">
                <a:solidFill>
                  <a:schemeClr val="tx1"/>
                </a:solidFill>
              </a:rPr>
              <a:t>Πλύσιμο </a:t>
            </a:r>
            <a:r>
              <a:rPr lang="el-GR" b="1" dirty="0" smtClean="0">
                <a:solidFill>
                  <a:schemeClr val="tx1"/>
                </a:solidFill>
              </a:rPr>
              <a:t>προσώπου</a:t>
            </a:r>
            <a:r>
              <a:rPr lang="el-GR" dirty="0" smtClean="0">
                <a:solidFill>
                  <a:schemeClr val="tx1"/>
                </a:solidFill>
              </a:rPr>
              <a:t> και </a:t>
            </a:r>
            <a:r>
              <a:rPr lang="el-GR" b="1" dirty="0" smtClean="0">
                <a:solidFill>
                  <a:schemeClr val="tx1"/>
                </a:solidFill>
              </a:rPr>
              <a:t>χεριών</a:t>
            </a:r>
            <a:r>
              <a:rPr lang="el-GR" dirty="0" smtClean="0">
                <a:solidFill>
                  <a:schemeClr val="tx1"/>
                </a:solidFill>
              </a:rPr>
              <a:t> πριν και μετά τη φυσική άσκηση </a:t>
            </a:r>
            <a:r>
              <a:rPr lang="en-US" dirty="0" smtClean="0">
                <a:solidFill>
                  <a:schemeClr val="tx1"/>
                </a:solidFill>
              </a:rPr>
              <a:t>.</a:t>
            </a:r>
            <a:endParaRPr lang="el-GR" dirty="0" smtClean="0">
              <a:solidFill>
                <a:schemeClr val="tx1"/>
              </a:solidFill>
            </a:endParaRPr>
          </a:p>
          <a:p>
            <a:pPr marL="342900" indent="-342900">
              <a:buClrTx/>
              <a:buFont typeface="Wingdings" pitchFamily="2" charset="2"/>
              <a:buChar char="v"/>
            </a:pPr>
            <a:r>
              <a:rPr lang="el-GR" dirty="0" smtClean="0">
                <a:solidFill>
                  <a:schemeClr val="tx1"/>
                </a:solidFill>
              </a:rPr>
              <a:t>Πλύσιμο </a:t>
            </a:r>
            <a:r>
              <a:rPr lang="el-GR" b="1" dirty="0" smtClean="0">
                <a:solidFill>
                  <a:schemeClr val="tx1"/>
                </a:solidFill>
              </a:rPr>
              <a:t>ποδιών</a:t>
            </a:r>
            <a:r>
              <a:rPr lang="el-GR" dirty="0" smtClean="0">
                <a:solidFill>
                  <a:schemeClr val="tx1"/>
                </a:solidFill>
              </a:rPr>
              <a:t>, καλό στέγνωμα για αποφυγή μυκήτων, αποφυγή περπατήματος με γυμνά πόδια σε κοινόχρηστους χώρους</a:t>
            </a:r>
            <a:r>
              <a:rPr lang="en-US" dirty="0" smtClean="0">
                <a:solidFill>
                  <a:schemeClr val="tx1"/>
                </a:solidFill>
              </a:rPr>
              <a:t>.</a:t>
            </a:r>
            <a:endParaRPr lang="el-GR" dirty="0" smtClean="0">
              <a:solidFill>
                <a:schemeClr val="tx1"/>
              </a:solidFill>
            </a:endParaRPr>
          </a:p>
          <a:p>
            <a:pPr marL="342900" indent="-342900">
              <a:buClrTx/>
              <a:buFont typeface="Wingdings" pitchFamily="2" charset="2"/>
              <a:buChar char="v"/>
            </a:pPr>
            <a:r>
              <a:rPr lang="el-GR" dirty="0" smtClean="0">
                <a:solidFill>
                  <a:schemeClr val="tx1"/>
                </a:solidFill>
              </a:rPr>
              <a:t>Φροντίδα </a:t>
            </a:r>
            <a:r>
              <a:rPr lang="el-GR" b="1" dirty="0" smtClean="0">
                <a:solidFill>
                  <a:schemeClr val="tx1"/>
                </a:solidFill>
              </a:rPr>
              <a:t>νυχιών</a:t>
            </a:r>
            <a:r>
              <a:rPr lang="el-GR" dirty="0" smtClean="0">
                <a:solidFill>
                  <a:schemeClr val="tx1"/>
                </a:solidFill>
              </a:rPr>
              <a:t> (πλύσιμο και κόψιμο) για αποφυγή  πρόκλησης βλάβης στον εαυτό και στους άλλους κατά την  άσκηση</a:t>
            </a:r>
            <a:r>
              <a:rPr lang="en-US" dirty="0" smtClean="0">
                <a:solidFill>
                  <a:schemeClr val="tx1"/>
                </a:solidFill>
              </a:rPr>
              <a:t>.</a:t>
            </a:r>
            <a:endParaRPr lang="el-GR" dirty="0" smtClean="0">
              <a:solidFill>
                <a:schemeClr val="tx1"/>
              </a:solidFill>
            </a:endParaRPr>
          </a:p>
          <a:p>
            <a:pPr marL="342900" indent="-342900">
              <a:buClrTx/>
              <a:buFont typeface="Wingdings" pitchFamily="2" charset="2"/>
              <a:buChar char="v"/>
            </a:pPr>
            <a:r>
              <a:rPr lang="el-GR" dirty="0" smtClean="0">
                <a:solidFill>
                  <a:schemeClr val="tx1"/>
                </a:solidFill>
              </a:rPr>
              <a:t>Υγιεινή των </a:t>
            </a:r>
            <a:r>
              <a:rPr lang="el-GR" b="1" dirty="0" smtClean="0">
                <a:solidFill>
                  <a:schemeClr val="tx1"/>
                </a:solidFill>
              </a:rPr>
              <a:t>ματιών </a:t>
            </a:r>
            <a:r>
              <a:rPr lang="el-GR" dirty="0" smtClean="0">
                <a:solidFill>
                  <a:schemeClr val="tx1"/>
                </a:solidFill>
              </a:rPr>
              <a:t>(αποφυγή σκουπίσματος με βρώμικα χέρια ή με μπλούζα)</a:t>
            </a:r>
            <a:r>
              <a:rPr lang="en-US" dirty="0" smtClean="0">
                <a:solidFill>
                  <a:schemeClr val="tx1"/>
                </a:solidFill>
              </a:rPr>
              <a:t>.</a:t>
            </a:r>
            <a:endParaRPr lang="el-GR" dirty="0" smtClean="0">
              <a:solidFill>
                <a:schemeClr val="tx1"/>
              </a:solidFill>
            </a:endParaRPr>
          </a:p>
          <a:p>
            <a:pPr marL="342900" indent="-342900">
              <a:buClrTx/>
              <a:buFont typeface="Wingdings" pitchFamily="2" charset="2"/>
              <a:buChar char="v"/>
            </a:pPr>
            <a:r>
              <a:rPr lang="el-GR" b="1" dirty="0" smtClean="0">
                <a:solidFill>
                  <a:schemeClr val="tx1"/>
                </a:solidFill>
              </a:rPr>
              <a:t>Μπάνιο </a:t>
            </a:r>
            <a:r>
              <a:rPr lang="el-GR" dirty="0" smtClean="0">
                <a:solidFill>
                  <a:schemeClr val="tx1"/>
                </a:solidFill>
              </a:rPr>
              <a:t>– ντους, το συντομότερο μετά τη φυσική άσκηση, (χρήση αποσμητικού, βαμβακερά ρούχα και κάλτσες και συχνή αλλαγή τους)</a:t>
            </a:r>
            <a:r>
              <a:rPr lang="en-US" dirty="0" smtClean="0">
                <a:solidFill>
                  <a:schemeClr val="tx1"/>
                </a:solidFill>
              </a:rPr>
              <a:t>.</a:t>
            </a:r>
            <a:endParaRPr lang="el-GR" dirty="0" smtClean="0">
              <a:solidFill>
                <a:schemeClr val="tx1"/>
              </a:solidFill>
            </a:endParaRPr>
          </a:p>
          <a:p>
            <a:pPr>
              <a:buClr>
                <a:srgbClr val="0070C0"/>
              </a:buClr>
            </a:pPr>
            <a:endParaRPr lang="el-GR" sz="1600" b="1" dirty="0" smtClean="0">
              <a:solidFill>
                <a:srgbClr val="0070C0"/>
              </a:solidFill>
            </a:endParaRPr>
          </a:p>
          <a:p>
            <a:pPr>
              <a:buClr>
                <a:srgbClr val="0070C0"/>
              </a:buClr>
            </a:pPr>
            <a:endParaRPr lang="el-GR" sz="1600" dirty="0">
              <a:solidFill>
                <a:srgbClr val="0070C0"/>
              </a:solidFill>
            </a:endParaRPr>
          </a:p>
        </p:txBody>
      </p:sp>
      <p:pic>
        <p:nvPicPr>
          <p:cNvPr id="1034" name="Picture 10"/>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42976" y="4786322"/>
            <a:ext cx="1440160" cy="13094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857752" y="4786322"/>
            <a:ext cx="2066925" cy="13094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197158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xfrm>
            <a:off x="539552" y="214290"/>
            <a:ext cx="7543800" cy="571504"/>
          </a:xfrm>
        </p:spPr>
        <p:txBody>
          <a:bodyPr/>
          <a:lstStyle/>
          <a:p>
            <a:pPr algn="ctr"/>
            <a:r>
              <a:rPr lang="el-GR" sz="2400" b="1" dirty="0" smtClean="0">
                <a:solidFill>
                  <a:schemeClr val="tx1"/>
                </a:solidFill>
                <a:latin typeface="+mn-lt"/>
              </a:rPr>
              <a:t>Άσκηση και  Υγιεινή </a:t>
            </a:r>
            <a:r>
              <a:rPr lang="en-US" sz="2000" dirty="0" smtClean="0">
                <a:solidFill>
                  <a:schemeClr val="tx1"/>
                </a:solidFill>
                <a:latin typeface="+mn-lt"/>
              </a:rPr>
              <a:t>(</a:t>
            </a:r>
            <a:r>
              <a:rPr lang="el-GR" sz="2000" dirty="0" smtClean="0">
                <a:solidFill>
                  <a:schemeClr val="tx1"/>
                </a:solidFill>
                <a:latin typeface="+mn-lt"/>
              </a:rPr>
              <a:t>συνέχεια)</a:t>
            </a:r>
            <a:endParaRPr lang="el-GR" sz="2000" dirty="0">
              <a:solidFill>
                <a:schemeClr val="tx1"/>
              </a:solidFill>
              <a:latin typeface="+mn-lt"/>
            </a:endParaRPr>
          </a:p>
        </p:txBody>
      </p:sp>
      <p:sp>
        <p:nvSpPr>
          <p:cNvPr id="3" name="Υπότιτλος 2"/>
          <p:cNvSpPr>
            <a:spLocks noGrp="1"/>
          </p:cNvSpPr>
          <p:nvPr>
            <p:ph type="subTitle" idx="1"/>
          </p:nvPr>
        </p:nvSpPr>
        <p:spPr>
          <a:xfrm>
            <a:off x="214282" y="714356"/>
            <a:ext cx="7997401" cy="5666972"/>
          </a:xfrm>
        </p:spPr>
        <p:txBody>
          <a:bodyPr>
            <a:noAutofit/>
          </a:bodyPr>
          <a:lstStyle/>
          <a:p>
            <a:pPr>
              <a:buClrTx/>
            </a:pPr>
            <a:r>
              <a:rPr lang="en-US" sz="1400" dirty="0" smtClean="0">
                <a:solidFill>
                  <a:schemeClr val="tx1"/>
                </a:solidFill>
              </a:rPr>
              <a:t>                              </a:t>
            </a:r>
            <a:r>
              <a:rPr lang="el-GR" sz="1400" dirty="0">
                <a:solidFill>
                  <a:schemeClr val="tx1"/>
                </a:solidFill>
              </a:rPr>
              <a:t> </a:t>
            </a:r>
            <a:r>
              <a:rPr lang="el-GR" sz="1400" dirty="0" smtClean="0">
                <a:solidFill>
                  <a:schemeClr val="tx1"/>
                </a:solidFill>
              </a:rPr>
              <a:t>                                </a:t>
            </a:r>
          </a:p>
          <a:p>
            <a:pPr>
              <a:buClrTx/>
            </a:pPr>
            <a:r>
              <a:rPr lang="el-GR" sz="1400" dirty="0" smtClean="0">
                <a:solidFill>
                  <a:schemeClr val="tx1"/>
                </a:solidFill>
              </a:rPr>
              <a:t>                                                             </a:t>
            </a:r>
            <a:endParaRPr lang="el-GR" sz="1600" b="1" dirty="0" smtClean="0">
              <a:solidFill>
                <a:srgbClr val="0070C0"/>
              </a:solidFill>
            </a:endParaRPr>
          </a:p>
          <a:p>
            <a:pPr marL="342900" indent="-342900">
              <a:buClrTx/>
              <a:buFont typeface="Wingdings" pitchFamily="2" charset="2"/>
              <a:buChar char="v"/>
            </a:pPr>
            <a:r>
              <a:rPr lang="el-GR" dirty="0" smtClean="0">
                <a:solidFill>
                  <a:schemeClr val="tx1"/>
                </a:solidFill>
              </a:rPr>
              <a:t>Σωστή περιποίηση </a:t>
            </a:r>
            <a:r>
              <a:rPr lang="el-GR" b="1" dirty="0" smtClean="0">
                <a:solidFill>
                  <a:schemeClr val="tx1"/>
                </a:solidFill>
              </a:rPr>
              <a:t>πληγών και εκδορών </a:t>
            </a:r>
            <a:r>
              <a:rPr lang="el-GR" dirty="0" smtClean="0">
                <a:solidFill>
                  <a:schemeClr val="tx1"/>
                </a:solidFill>
              </a:rPr>
              <a:t>για αποφυγή μόλυνσης</a:t>
            </a:r>
            <a:r>
              <a:rPr lang="en-US" dirty="0" smtClean="0">
                <a:solidFill>
                  <a:schemeClr val="tx1"/>
                </a:solidFill>
              </a:rPr>
              <a:t>.</a:t>
            </a:r>
            <a:endParaRPr lang="el-GR" dirty="0" smtClean="0">
              <a:solidFill>
                <a:schemeClr val="tx1"/>
              </a:solidFill>
            </a:endParaRPr>
          </a:p>
          <a:p>
            <a:pPr marL="342900" indent="-342900">
              <a:buClrTx/>
              <a:buFont typeface="Wingdings" pitchFamily="2" charset="2"/>
              <a:buChar char="v"/>
            </a:pPr>
            <a:r>
              <a:rPr lang="el-GR" b="1" dirty="0" smtClean="0">
                <a:solidFill>
                  <a:schemeClr val="tx1"/>
                </a:solidFill>
              </a:rPr>
              <a:t>Καθαρισμός και συντήρηση </a:t>
            </a:r>
            <a:r>
              <a:rPr lang="el-GR" dirty="0" smtClean="0">
                <a:solidFill>
                  <a:schemeClr val="tx1"/>
                </a:solidFill>
              </a:rPr>
              <a:t>του αθλητικού εξοπλισμού σε τακτά χρονικά διαστήματα</a:t>
            </a:r>
            <a:r>
              <a:rPr lang="en-US" dirty="0" smtClean="0">
                <a:solidFill>
                  <a:schemeClr val="tx1"/>
                </a:solidFill>
              </a:rPr>
              <a:t>.</a:t>
            </a:r>
            <a:endParaRPr lang="el-GR" dirty="0" smtClean="0">
              <a:solidFill>
                <a:schemeClr val="tx1"/>
              </a:solidFill>
            </a:endParaRPr>
          </a:p>
          <a:p>
            <a:pPr marL="342900" indent="-342900">
              <a:buClrTx/>
              <a:buFont typeface="Wingdings" pitchFamily="2" charset="2"/>
              <a:buChar char="v"/>
            </a:pPr>
            <a:r>
              <a:rPr lang="el-GR" dirty="0" smtClean="0">
                <a:solidFill>
                  <a:schemeClr val="tx1"/>
                </a:solidFill>
              </a:rPr>
              <a:t>Επιλογή</a:t>
            </a:r>
            <a:r>
              <a:rPr lang="el-GR" b="1" dirty="0" smtClean="0">
                <a:solidFill>
                  <a:schemeClr val="tx1"/>
                </a:solidFill>
              </a:rPr>
              <a:t> χρώματος αθλητικού εξοπλισμού. </a:t>
            </a:r>
            <a:r>
              <a:rPr lang="el-GR" dirty="0" smtClean="0">
                <a:solidFill>
                  <a:schemeClr val="tx1"/>
                </a:solidFill>
              </a:rPr>
              <a:t>Ανοιχτά χρώματα → Λιγότερη ηλιακή ακτινοβολία</a:t>
            </a:r>
            <a:r>
              <a:rPr lang="en-US" dirty="0" smtClean="0">
                <a:solidFill>
                  <a:schemeClr val="tx1"/>
                </a:solidFill>
              </a:rPr>
              <a:t>.</a:t>
            </a:r>
            <a:endParaRPr lang="el-GR" dirty="0" smtClean="0">
              <a:solidFill>
                <a:schemeClr val="tx1"/>
              </a:solidFill>
            </a:endParaRPr>
          </a:p>
          <a:p>
            <a:pPr marL="342900" indent="-342900">
              <a:buClrTx/>
              <a:buFont typeface="Wingdings" pitchFamily="2" charset="2"/>
              <a:buChar char="v"/>
            </a:pPr>
            <a:r>
              <a:rPr lang="el-GR" dirty="0" smtClean="0">
                <a:solidFill>
                  <a:schemeClr val="tx1"/>
                </a:solidFill>
              </a:rPr>
              <a:t>Ντύσιμο με </a:t>
            </a:r>
            <a:r>
              <a:rPr lang="el-GR" b="1" dirty="0" smtClean="0">
                <a:solidFill>
                  <a:schemeClr val="tx1"/>
                </a:solidFill>
              </a:rPr>
              <a:t>μπλούζες και σορτς </a:t>
            </a:r>
            <a:r>
              <a:rPr lang="el-GR" dirty="0" smtClean="0">
                <a:solidFill>
                  <a:schemeClr val="tx1"/>
                </a:solidFill>
              </a:rPr>
              <a:t>που προστατεύουν ένα μεγάλο μέρος του σώματος από το ηλιακό φως και τις υπεριώδεις ακτινοβολίες</a:t>
            </a:r>
            <a:r>
              <a:rPr lang="en-US" dirty="0" smtClean="0">
                <a:solidFill>
                  <a:schemeClr val="tx1"/>
                </a:solidFill>
              </a:rPr>
              <a:t>.</a:t>
            </a:r>
            <a:endParaRPr lang="el-GR" dirty="0" smtClean="0">
              <a:solidFill>
                <a:schemeClr val="tx1"/>
              </a:solidFill>
            </a:endParaRPr>
          </a:p>
          <a:p>
            <a:pPr marL="342900" indent="-342900">
              <a:buClrTx/>
              <a:buFont typeface="Wingdings" pitchFamily="2" charset="2"/>
              <a:buChar char="v"/>
            </a:pPr>
            <a:r>
              <a:rPr lang="el-GR" dirty="0" smtClean="0">
                <a:solidFill>
                  <a:schemeClr val="tx1"/>
                </a:solidFill>
              </a:rPr>
              <a:t>Επιλογή </a:t>
            </a:r>
            <a:r>
              <a:rPr lang="el-GR" b="1" dirty="0" smtClean="0">
                <a:solidFill>
                  <a:schemeClr val="tx1"/>
                </a:solidFill>
              </a:rPr>
              <a:t>κατάλληλων παπουτσιών</a:t>
            </a:r>
            <a:r>
              <a:rPr lang="en-US" b="1" dirty="0" smtClean="0">
                <a:solidFill>
                  <a:schemeClr val="tx1"/>
                </a:solidFill>
              </a:rPr>
              <a:t>.</a:t>
            </a:r>
            <a:endParaRPr lang="el-GR" dirty="0" smtClean="0">
              <a:solidFill>
                <a:schemeClr val="tx1"/>
              </a:solidFill>
            </a:endParaRPr>
          </a:p>
          <a:p>
            <a:pPr>
              <a:buClr>
                <a:srgbClr val="0070C0"/>
              </a:buClr>
            </a:pPr>
            <a:endParaRPr lang="el-GR" sz="1600" b="1" dirty="0" smtClean="0">
              <a:solidFill>
                <a:srgbClr val="0070C0"/>
              </a:solidFill>
            </a:endParaRPr>
          </a:p>
          <a:p>
            <a:pPr>
              <a:buClr>
                <a:srgbClr val="0070C0"/>
              </a:buClr>
            </a:pPr>
            <a:endParaRPr lang="el-GR" sz="1600" dirty="0">
              <a:solidFill>
                <a:srgbClr val="0070C0"/>
              </a:solidFill>
            </a:endParaRPr>
          </a:p>
        </p:txBody>
      </p:sp>
      <p:pic>
        <p:nvPicPr>
          <p:cNvPr id="1033" name="Picture 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43240" y="5000636"/>
            <a:ext cx="1656184" cy="1008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197158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xfrm>
            <a:off x="395536" y="1"/>
            <a:ext cx="7916416" cy="548679"/>
          </a:xfrm>
        </p:spPr>
        <p:txBody>
          <a:bodyPr>
            <a:normAutofit/>
          </a:bodyPr>
          <a:lstStyle/>
          <a:p>
            <a:pPr algn="ctr"/>
            <a:r>
              <a:rPr lang="el-GR" sz="2400" b="1" dirty="0" smtClean="0">
                <a:solidFill>
                  <a:schemeClr val="tx1"/>
                </a:solidFill>
                <a:latin typeface="+mn-lt"/>
              </a:rPr>
              <a:t>Άσκηση και Ασφάλεια</a:t>
            </a:r>
            <a:endParaRPr lang="el-GR" sz="2400" b="1" dirty="0">
              <a:solidFill>
                <a:schemeClr val="tx1"/>
              </a:solidFill>
              <a:latin typeface="+mn-lt"/>
            </a:endParaRPr>
          </a:p>
        </p:txBody>
      </p:sp>
      <p:sp>
        <p:nvSpPr>
          <p:cNvPr id="3" name="Υπότιτλος 2"/>
          <p:cNvSpPr>
            <a:spLocks noGrp="1"/>
          </p:cNvSpPr>
          <p:nvPr>
            <p:ph type="subTitle" idx="1"/>
          </p:nvPr>
        </p:nvSpPr>
        <p:spPr>
          <a:xfrm>
            <a:off x="179511" y="692696"/>
            <a:ext cx="8019461" cy="5544616"/>
          </a:xfrm>
        </p:spPr>
        <p:txBody>
          <a:bodyPr>
            <a:normAutofit/>
          </a:bodyPr>
          <a:lstStyle/>
          <a:p>
            <a:pPr algn="ctr"/>
            <a:endParaRPr lang="el-GR" sz="1600" dirty="0" smtClean="0"/>
          </a:p>
          <a:p>
            <a:pPr algn="ctr"/>
            <a:endParaRPr lang="el-GR" sz="1600" dirty="0"/>
          </a:p>
          <a:p>
            <a:pPr algn="ctr"/>
            <a:endParaRPr lang="el-GR" sz="1600" dirty="0" smtClean="0"/>
          </a:p>
          <a:p>
            <a:pPr algn="ctr"/>
            <a:r>
              <a:rPr lang="el-GR" sz="1600" dirty="0" smtClean="0"/>
              <a:t>	</a:t>
            </a:r>
            <a:endParaRPr lang="el-GR" sz="1600" dirty="0"/>
          </a:p>
        </p:txBody>
      </p:sp>
      <p:sp>
        <p:nvSpPr>
          <p:cNvPr id="5" name="Έλλειψη 4"/>
          <p:cNvSpPr/>
          <p:nvPr/>
        </p:nvSpPr>
        <p:spPr>
          <a:xfrm>
            <a:off x="1071538" y="1071546"/>
            <a:ext cx="1159485" cy="93296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150" b="1" dirty="0" smtClean="0">
                <a:solidFill>
                  <a:schemeClr val="tx1"/>
                </a:solidFill>
              </a:rPr>
              <a:t>‘Άσκηση</a:t>
            </a:r>
            <a:endParaRPr lang="el-GR" sz="1150" b="1" dirty="0">
              <a:solidFill>
                <a:schemeClr val="tx1"/>
              </a:solidFill>
            </a:endParaRPr>
          </a:p>
        </p:txBody>
      </p:sp>
      <p:grpSp>
        <p:nvGrpSpPr>
          <p:cNvPr id="4" name="Ομάδα 13"/>
          <p:cNvGrpSpPr/>
          <p:nvPr/>
        </p:nvGrpSpPr>
        <p:grpSpPr>
          <a:xfrm>
            <a:off x="2441673" y="1099647"/>
            <a:ext cx="749561" cy="825730"/>
            <a:chOff x="1592005" y="1270335"/>
            <a:chExt cx="571340" cy="571340"/>
          </a:xfrm>
        </p:grpSpPr>
        <p:sp>
          <p:nvSpPr>
            <p:cNvPr id="15" name="Συν 14"/>
            <p:cNvSpPr/>
            <p:nvPr/>
          </p:nvSpPr>
          <p:spPr>
            <a:xfrm>
              <a:off x="1592005" y="1270335"/>
              <a:ext cx="571340" cy="571340"/>
            </a:xfrm>
            <a:prstGeom prst="mathPlus">
              <a:avLst/>
            </a:prstGeom>
            <a:solidFill>
              <a:schemeClr val="accent2">
                <a:lumMod val="60000"/>
                <a:lumOff val="40000"/>
              </a:schemeClr>
            </a:solidFill>
            <a:ln>
              <a:noFill/>
            </a:ln>
            <a:effectLst/>
          </p:spPr>
        </p:sp>
        <p:sp>
          <p:nvSpPr>
            <p:cNvPr id="16" name="Συν 4"/>
            <p:cNvSpPr/>
            <p:nvPr/>
          </p:nvSpPr>
          <p:spPr>
            <a:xfrm>
              <a:off x="1667736" y="1488815"/>
              <a:ext cx="419878" cy="134380"/>
            </a:xfrm>
            <a:prstGeom prst="rect">
              <a:avLst/>
            </a:prstGeom>
            <a:noFill/>
            <a:ln>
              <a:noFill/>
            </a:ln>
            <a:effectLst/>
          </p:spPr>
          <p:txBody>
            <a:bodyPr spcFirstLastPara="0" vert="horz" wrap="square" lIns="0" tIns="0" rIns="0" bIns="0" numCol="1" spcCol="1270" anchor="ctr" anchorCtr="0">
              <a:noAutofit/>
            </a:bodyPr>
            <a:lstStyle/>
            <a:p>
              <a:pPr marL="0" marR="0" lvl="0" indent="0" algn="ctr" defTabSz="400050" eaLnBrk="1" fontAlgn="auto" latinLnBrk="0" hangingPunct="1">
                <a:lnSpc>
                  <a:spcPct val="90000"/>
                </a:lnSpc>
                <a:spcBef>
                  <a:spcPct val="0"/>
                </a:spcBef>
                <a:spcAft>
                  <a:spcPct val="35000"/>
                </a:spcAft>
                <a:buClrTx/>
                <a:buSzTx/>
                <a:buFontTx/>
                <a:buNone/>
                <a:tabLst/>
                <a:defRPr/>
              </a:pPr>
              <a:endParaRPr kumimoji="0" lang="el-GR" sz="900" b="0" i="0" u="none" strike="noStrike" kern="1200" cap="none" spc="0" normalizeH="0" baseline="0" noProof="0">
                <a:ln>
                  <a:noFill/>
                </a:ln>
                <a:solidFill>
                  <a:sysClr val="window" lastClr="FFFFFF"/>
                </a:solidFill>
                <a:effectLst/>
                <a:uLnTx/>
                <a:uFillTx/>
                <a:latin typeface="Calibri"/>
                <a:ea typeface="+mn-ea"/>
                <a:cs typeface="+mn-cs"/>
              </a:endParaRPr>
            </a:p>
          </p:txBody>
        </p:sp>
      </p:grpSp>
      <p:sp>
        <p:nvSpPr>
          <p:cNvPr id="7" name="Έλλειψη 6"/>
          <p:cNvSpPr/>
          <p:nvPr/>
        </p:nvSpPr>
        <p:spPr>
          <a:xfrm>
            <a:off x="3571868" y="1000108"/>
            <a:ext cx="1357322" cy="107157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200" b="1" dirty="0" smtClean="0">
                <a:solidFill>
                  <a:schemeClr val="tx1"/>
                </a:solidFill>
              </a:rPr>
              <a:t>Ασφαλές κοινωνικό και φυσικό περιβάλλον</a:t>
            </a:r>
            <a:endParaRPr lang="el-GR" sz="1200" b="1" dirty="0">
              <a:solidFill>
                <a:schemeClr val="tx1"/>
              </a:solidFill>
            </a:endParaRPr>
          </a:p>
        </p:txBody>
      </p:sp>
      <p:sp>
        <p:nvSpPr>
          <p:cNvPr id="8" name="Ίσο 7"/>
          <p:cNvSpPr/>
          <p:nvPr/>
        </p:nvSpPr>
        <p:spPr>
          <a:xfrm>
            <a:off x="5286380" y="1214422"/>
            <a:ext cx="720080" cy="509971"/>
          </a:xfrm>
          <a:prstGeom prst="mathEqual">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solidFill>
                <a:schemeClr val="tx1"/>
              </a:solidFill>
            </a:endParaRPr>
          </a:p>
        </p:txBody>
      </p:sp>
      <p:sp>
        <p:nvSpPr>
          <p:cNvPr id="9" name="Έλλειψη 8"/>
          <p:cNvSpPr/>
          <p:nvPr/>
        </p:nvSpPr>
        <p:spPr>
          <a:xfrm>
            <a:off x="6500826" y="1000108"/>
            <a:ext cx="1176636" cy="928694"/>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200" b="1" dirty="0" smtClean="0">
                <a:solidFill>
                  <a:schemeClr val="tx1"/>
                </a:solidFill>
              </a:rPr>
              <a:t>Ασφαλή άσκηση για παιδιά</a:t>
            </a:r>
            <a:endParaRPr lang="el-GR" sz="1200" b="1" dirty="0">
              <a:solidFill>
                <a:schemeClr val="tx1"/>
              </a:solidFill>
            </a:endParaRPr>
          </a:p>
        </p:txBody>
      </p:sp>
      <p:sp>
        <p:nvSpPr>
          <p:cNvPr id="11" name="TextBox 10"/>
          <p:cNvSpPr txBox="1"/>
          <p:nvPr/>
        </p:nvSpPr>
        <p:spPr>
          <a:xfrm>
            <a:off x="285719" y="2571744"/>
            <a:ext cx="8154395" cy="6817251"/>
          </a:xfrm>
          <a:prstGeom prst="rect">
            <a:avLst/>
          </a:prstGeom>
          <a:noFill/>
        </p:spPr>
        <p:txBody>
          <a:bodyPr wrap="square" rtlCol="0">
            <a:spAutoFit/>
          </a:bodyPr>
          <a:lstStyle/>
          <a:p>
            <a:pPr algn="ctr">
              <a:spcAft>
                <a:spcPts val="600"/>
              </a:spcAft>
            </a:pPr>
            <a:r>
              <a:rPr lang="el-GR" b="1" u="sng" dirty="0" smtClean="0"/>
              <a:t>Προϋποθέσεις  Ασφαλούς Άσκησης</a:t>
            </a:r>
            <a:endParaRPr lang="el-GR" sz="1400" b="1" dirty="0" smtClean="0">
              <a:solidFill>
                <a:srgbClr val="0070C0"/>
              </a:solidFill>
            </a:endParaRPr>
          </a:p>
          <a:p>
            <a:pPr marL="342900" indent="-342900"/>
            <a:r>
              <a:rPr lang="el-GR" sz="1600" b="1" dirty="0" smtClean="0">
                <a:solidFill>
                  <a:srgbClr val="0070C0"/>
                </a:solidFill>
              </a:rPr>
              <a:t>	Περιβάλλον </a:t>
            </a:r>
          </a:p>
          <a:p>
            <a:pPr marL="800100" lvl="1" indent="-342900">
              <a:buFont typeface="Wingdings" pitchFamily="2" charset="2"/>
              <a:buChar char="Ø"/>
            </a:pPr>
            <a:r>
              <a:rPr lang="el-GR" sz="1400" dirty="0" smtClean="0"/>
              <a:t>Αποφυγή δραστηριοτήτων σε ακραίες καιρικές συνθήκες (ζέστη ή κρύο) </a:t>
            </a:r>
          </a:p>
          <a:p>
            <a:pPr marL="800100" lvl="1" indent="-342900">
              <a:buFont typeface="Wingdings" pitchFamily="2" charset="2"/>
              <a:buChar char="Ø"/>
            </a:pPr>
            <a:r>
              <a:rPr lang="el-GR" sz="1400" dirty="0" smtClean="0"/>
              <a:t>Διακοπή της άσκησης σε περίπτωση αδιαθεσίας </a:t>
            </a:r>
          </a:p>
          <a:p>
            <a:pPr marL="342900" indent="-342900"/>
            <a:r>
              <a:rPr lang="el-GR" sz="1600" b="1" dirty="0" smtClean="0">
                <a:solidFill>
                  <a:srgbClr val="00B050"/>
                </a:solidFill>
              </a:rPr>
              <a:t>	</a:t>
            </a:r>
          </a:p>
          <a:p>
            <a:pPr marL="342900" indent="-342900"/>
            <a:r>
              <a:rPr lang="el-GR" sz="1600" b="1" dirty="0" smtClean="0">
                <a:solidFill>
                  <a:srgbClr val="00B050"/>
                </a:solidFill>
              </a:rPr>
              <a:t>	Αθλητικός εξοπλισμός </a:t>
            </a:r>
          </a:p>
          <a:p>
            <a:pPr marL="800100" lvl="1" indent="-342900">
              <a:buFont typeface="Wingdings" pitchFamily="2" charset="2"/>
              <a:buChar char="Ø"/>
            </a:pPr>
            <a:r>
              <a:rPr lang="el-GR" sz="1400" dirty="0" smtClean="0"/>
              <a:t>Προσαρμοσμένος στο μέγεθος και στην ικανότητα του αθλητή.</a:t>
            </a:r>
          </a:p>
          <a:p>
            <a:pPr marL="800100" lvl="1" indent="-342900">
              <a:buClr>
                <a:schemeClr val="tx1"/>
              </a:buClr>
              <a:buFont typeface="Wingdings" pitchFamily="2" charset="2"/>
              <a:buChar char="Ø"/>
            </a:pPr>
            <a:r>
              <a:rPr lang="el-GR" sz="1400" dirty="0" smtClean="0"/>
              <a:t>Τακτικός έλεγχος και συντήρηση.</a:t>
            </a:r>
          </a:p>
          <a:p>
            <a:pPr marL="800100" lvl="1" indent="-342900">
              <a:buClr>
                <a:schemeClr val="tx1"/>
              </a:buClr>
              <a:buFont typeface="Wingdings" pitchFamily="2" charset="2"/>
              <a:buChar char="Ø"/>
            </a:pPr>
            <a:r>
              <a:rPr lang="el-GR" sz="1400" dirty="0" smtClean="0"/>
              <a:t>Αντικατάσταση εξοπλισμού λόγω φθοράς.</a:t>
            </a:r>
          </a:p>
          <a:p>
            <a:pPr marL="800100" lvl="1" indent="-342900">
              <a:buClr>
                <a:schemeClr val="tx1"/>
              </a:buClr>
              <a:buFont typeface="Wingdings" pitchFamily="2" charset="2"/>
              <a:buChar char="Ø"/>
            </a:pPr>
            <a:r>
              <a:rPr lang="el-GR" sz="1400" dirty="0" smtClean="0"/>
              <a:t>Κατάλληλος για το σπορ / δραστηριότητα που προορίζεται.</a:t>
            </a:r>
          </a:p>
          <a:p>
            <a:pPr marL="800100" lvl="1" indent="-342900">
              <a:buFont typeface="Wingdings" pitchFamily="2" charset="2"/>
              <a:buChar char="Ø"/>
            </a:pPr>
            <a:r>
              <a:rPr lang="el-GR" sz="1400" u="sng" dirty="0" smtClean="0"/>
              <a:t>Είδη προστατευτικού εξοπλισμού</a:t>
            </a:r>
            <a:r>
              <a:rPr lang="el-GR" sz="1400" dirty="0" smtClean="0"/>
              <a:t> , όπου κρίνεται απαραίτητο: κράνη, προστατευτικά στόματος, κατάλληλη υπόδηση, (στολή, παπούτσια, κ.α.), γάντια, προστατευτικά επιθέματα (κνήμης, αγκώνα, κ.α.), άθραυστα γυαλιά</a:t>
            </a:r>
            <a:r>
              <a:rPr lang="en-US" sz="1400" dirty="0" smtClean="0"/>
              <a:t>.</a:t>
            </a:r>
            <a:endParaRPr lang="el-GR" sz="1400" dirty="0" smtClean="0"/>
          </a:p>
          <a:p>
            <a:r>
              <a:rPr lang="el-GR" sz="1400" dirty="0"/>
              <a:t> </a:t>
            </a:r>
            <a:r>
              <a:rPr lang="el-GR" sz="1400" dirty="0" smtClean="0"/>
              <a:t>         </a:t>
            </a:r>
          </a:p>
          <a:p>
            <a:endParaRPr lang="el-GR" sz="1400" b="1" dirty="0">
              <a:solidFill>
                <a:srgbClr val="0070C0"/>
              </a:solidFill>
            </a:endParaRPr>
          </a:p>
          <a:p>
            <a:pPr algn="ctr"/>
            <a:endParaRPr lang="el-GR" b="1" dirty="0" smtClean="0"/>
          </a:p>
          <a:p>
            <a:pPr algn="ctr"/>
            <a:endParaRPr lang="el-GR" b="1" dirty="0"/>
          </a:p>
          <a:p>
            <a:pPr algn="ctr"/>
            <a:endParaRPr lang="el-GR" b="1" dirty="0" smtClean="0"/>
          </a:p>
          <a:p>
            <a:pPr algn="ctr"/>
            <a:endParaRPr lang="el-GR" b="1" dirty="0"/>
          </a:p>
          <a:p>
            <a:pPr algn="ctr"/>
            <a:endParaRPr lang="el-GR" b="1" dirty="0" smtClean="0"/>
          </a:p>
          <a:p>
            <a:pPr algn="ctr"/>
            <a:endParaRPr lang="el-GR" b="1" dirty="0"/>
          </a:p>
          <a:p>
            <a:pPr algn="ctr"/>
            <a:endParaRPr lang="el-GR" b="1" dirty="0" smtClean="0"/>
          </a:p>
          <a:p>
            <a:pPr algn="ctr"/>
            <a:endParaRPr lang="el-GR" b="1" dirty="0"/>
          </a:p>
          <a:p>
            <a:pPr algn="ctr"/>
            <a:endParaRPr lang="el-GR" b="1" dirty="0" smtClean="0"/>
          </a:p>
          <a:p>
            <a:pPr algn="ctr"/>
            <a:endParaRPr lang="el-GR" b="1" dirty="0"/>
          </a:p>
          <a:p>
            <a:pPr algn="ctr"/>
            <a:r>
              <a:rPr lang="el-GR" b="1" dirty="0" smtClean="0"/>
              <a:t> </a:t>
            </a:r>
            <a:endParaRPr lang="el-GR" b="1" dirty="0"/>
          </a:p>
        </p:txBody>
      </p:sp>
      <p:pic>
        <p:nvPicPr>
          <p:cNvPr id="1033" name="Picture 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03981" y="2943335"/>
            <a:ext cx="1253891" cy="11069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3" name="Εικόνα 22" descr="Αποτέλεσμα εικόνας για Sports equipment"/>
          <p:cNvPicPr/>
          <p:nvPr/>
        </p:nvPicPr>
        <p:blipFill>
          <a:blip r:embed="rId3">
            <a:extLst>
              <a:ext uri="{28A0092B-C50C-407E-A947-70E740481C1C}">
                <a14:useLocalDpi xmlns:a14="http://schemas.microsoft.com/office/drawing/2010/main" xmlns="" val="0"/>
              </a:ext>
            </a:extLst>
          </a:blip>
          <a:srcRect/>
          <a:stretch>
            <a:fillRect/>
          </a:stretch>
        </p:blipFill>
        <p:spPr bwMode="auto">
          <a:xfrm>
            <a:off x="6929454" y="5500702"/>
            <a:ext cx="1253891" cy="1165101"/>
          </a:xfrm>
          <a:prstGeom prst="rect">
            <a:avLst/>
          </a:prstGeom>
          <a:noFill/>
          <a:ln>
            <a:noFill/>
          </a:ln>
        </p:spPr>
      </p:pic>
    </p:spTree>
    <p:extLst>
      <p:ext uri="{BB962C8B-B14F-4D97-AF65-F5344CB8AC3E}">
        <p14:creationId xmlns:p14="http://schemas.microsoft.com/office/powerpoint/2010/main" xmlns="" val="95336434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1">
                                            <p:txEl>
                                              <p:pRg st="0" end="0"/>
                                            </p:txEl>
                                          </p:spTgt>
                                        </p:tgtEl>
                                        <p:attrNameLst>
                                          <p:attrName>style.visibility</p:attrName>
                                        </p:attrNameLst>
                                      </p:cBhvr>
                                      <p:to>
                                        <p:strVal val="visible"/>
                                      </p:to>
                                    </p:set>
                                    <p:animEffect transition="in" filter="fade">
                                      <p:cBhvr>
                                        <p:cTn id="33" dur="500"/>
                                        <p:tgtEl>
                                          <p:spTgt spid="11">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1">
                                            <p:txEl>
                                              <p:pRg st="1" end="1"/>
                                            </p:txEl>
                                          </p:spTgt>
                                        </p:tgtEl>
                                        <p:attrNameLst>
                                          <p:attrName>style.visibility</p:attrName>
                                        </p:attrNameLst>
                                      </p:cBhvr>
                                      <p:to>
                                        <p:strVal val="visible"/>
                                      </p:to>
                                    </p:set>
                                    <p:animEffect transition="in" filter="fade">
                                      <p:cBhvr>
                                        <p:cTn id="38" dur="500"/>
                                        <p:tgtEl>
                                          <p:spTgt spid="11">
                                            <p:txEl>
                                              <p:pRg st="1" end="1"/>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1">
                                            <p:txEl>
                                              <p:pRg st="2" end="2"/>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033"/>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1">
                                            <p:txEl>
                                              <p:pRg st="4" end="4"/>
                                            </p:txEl>
                                          </p:spTgt>
                                        </p:tgtEl>
                                        <p:attrNameLst>
                                          <p:attrName>style.visibility</p:attrName>
                                        </p:attrNameLst>
                                      </p:cBhvr>
                                      <p:to>
                                        <p:strVal val="visible"/>
                                      </p:to>
                                    </p:set>
                                    <p:animEffect transition="in" filter="fade">
                                      <p:cBhvr>
                                        <p:cTn id="53" dur="500"/>
                                        <p:tgtEl>
                                          <p:spTgt spid="11">
                                            <p:txEl>
                                              <p:pRg st="4" end="4"/>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11">
                                            <p:txEl>
                                              <p:pRg st="5" end="5"/>
                                            </p:txEl>
                                          </p:spTgt>
                                        </p:tgtEl>
                                        <p:attrNameLst>
                                          <p:attrName>style.visibility</p:attrName>
                                        </p:attrNameLst>
                                      </p:cBhvr>
                                      <p:to>
                                        <p:strVal val="visible"/>
                                      </p:to>
                                    </p:set>
                                    <p:animEffect transition="in" filter="fade">
                                      <p:cBhvr>
                                        <p:cTn id="58" dur="500"/>
                                        <p:tgtEl>
                                          <p:spTgt spid="11">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11">
                                            <p:txEl>
                                              <p:pRg st="6" end="6"/>
                                            </p:txEl>
                                          </p:spTgt>
                                        </p:tgtEl>
                                        <p:attrNameLst>
                                          <p:attrName>style.visibility</p:attrName>
                                        </p:attrNameLst>
                                      </p:cBhvr>
                                      <p:to>
                                        <p:strVal val="visible"/>
                                      </p:to>
                                    </p:set>
                                    <p:animEffect transition="in" filter="fade">
                                      <p:cBhvr>
                                        <p:cTn id="63" dur="500"/>
                                        <p:tgtEl>
                                          <p:spTgt spid="11">
                                            <p:txEl>
                                              <p:pRg st="6" end="6"/>
                                            </p:txEl>
                                          </p:spTgt>
                                        </p:tgtEl>
                                      </p:cBhvr>
                                    </p:animEffect>
                                  </p:childTnLst>
                                </p:cTn>
                              </p:par>
                              <p:par>
                                <p:cTn id="64" presetID="1" presetClass="entr" presetSubtype="0" fill="hold" nodeType="withEffect">
                                  <p:stCondLst>
                                    <p:cond delay="0"/>
                                  </p:stCondLst>
                                  <p:childTnLst>
                                    <p:set>
                                      <p:cBhvr>
                                        <p:cTn id="65" dur="1" fill="hold">
                                          <p:stCondLst>
                                            <p:cond delay="0"/>
                                          </p:stCondLst>
                                        </p:cTn>
                                        <p:tgtEl>
                                          <p:spTgt spid="11">
                                            <p:txEl>
                                              <p:pRg st="7" end="7"/>
                                            </p:txEl>
                                          </p:spTgt>
                                        </p:tgtEl>
                                        <p:attrNameLst>
                                          <p:attrName>style.visibility</p:attrName>
                                        </p:attrNameLst>
                                      </p:cBhvr>
                                      <p:to>
                                        <p:strVal val="visible"/>
                                      </p:to>
                                    </p:set>
                                  </p:childTnLst>
                                </p:cTn>
                              </p:par>
                              <p:par>
                                <p:cTn id="66" presetID="1" presetClass="entr" presetSubtype="0" fill="hold" nodeType="withEffect">
                                  <p:stCondLst>
                                    <p:cond delay="0"/>
                                  </p:stCondLst>
                                  <p:childTnLst>
                                    <p:set>
                                      <p:cBhvr>
                                        <p:cTn id="67" dur="1" fill="hold">
                                          <p:stCondLst>
                                            <p:cond delay="0"/>
                                          </p:stCondLst>
                                        </p:cTn>
                                        <p:tgtEl>
                                          <p:spTgt spid="11">
                                            <p:txEl>
                                              <p:pRg st="8" end="8"/>
                                            </p:txEl>
                                          </p:spTgt>
                                        </p:tgtEl>
                                        <p:attrNameLst>
                                          <p:attrName>style.visibility</p:attrName>
                                        </p:attrNameLst>
                                      </p:cBhvr>
                                      <p:to>
                                        <p:strVal val="visible"/>
                                      </p:to>
                                    </p:set>
                                  </p:childTnLst>
                                </p:cTn>
                              </p:par>
                              <p:par>
                                <p:cTn id="68" presetID="1" presetClass="entr" presetSubtype="0" fill="hold" nodeType="withEffect">
                                  <p:stCondLst>
                                    <p:cond delay="0"/>
                                  </p:stCondLst>
                                  <p:childTnLst>
                                    <p:set>
                                      <p:cBhvr>
                                        <p:cTn id="69" dur="1" fill="hold">
                                          <p:stCondLst>
                                            <p:cond delay="0"/>
                                          </p:stCondLst>
                                        </p:cTn>
                                        <p:tgtEl>
                                          <p:spTgt spid="11">
                                            <p:txEl>
                                              <p:pRg st="9" end="9"/>
                                            </p:txEl>
                                          </p:spTgt>
                                        </p:tgtEl>
                                        <p:attrNameLst>
                                          <p:attrName>style.visibility</p:attrName>
                                        </p:attrNameLst>
                                      </p:cBhvr>
                                      <p:to>
                                        <p:strVal val="visible"/>
                                      </p:to>
                                    </p:set>
                                  </p:childTnLst>
                                </p:cTn>
                              </p:par>
                              <p:par>
                                <p:cTn id="70" presetID="1" presetClass="entr" presetSubtype="0" fill="hold" nodeType="withEffect">
                                  <p:stCondLst>
                                    <p:cond delay="0"/>
                                  </p:stCondLst>
                                  <p:childTnLst>
                                    <p:set>
                                      <p:cBhvr>
                                        <p:cTn id="71" dur="1" fill="hold">
                                          <p:stCondLst>
                                            <p:cond delay="0"/>
                                          </p:stCondLst>
                                        </p:cTn>
                                        <p:tgtEl>
                                          <p:spTgt spid="11">
                                            <p:txEl>
                                              <p:pRg st="10" end="10"/>
                                            </p:txEl>
                                          </p:spTgt>
                                        </p:tgtEl>
                                        <p:attrNameLst>
                                          <p:attrName>style.visibility</p:attrName>
                                        </p:attrNameLst>
                                      </p:cBhvr>
                                      <p:to>
                                        <p:strVal val="visible"/>
                                      </p:to>
                                    </p:set>
                                  </p:childTnLst>
                                </p:cTn>
                              </p:par>
                              <p:par>
                                <p:cTn id="72" presetID="1" presetClass="entr" presetSubtype="0" fill="hold" nodeType="withEffect">
                                  <p:stCondLst>
                                    <p:cond delay="0"/>
                                  </p:stCondLst>
                                  <p:childTnLst>
                                    <p:set>
                                      <p:cBhvr>
                                        <p:cTn id="73" dur="1" fill="hold">
                                          <p:stCondLst>
                                            <p:cond delay="0"/>
                                          </p:stCondLst>
                                        </p:cTn>
                                        <p:tgtEl>
                                          <p:spTgt spid="11">
                                            <p:txEl>
                                              <p:pRg st="11" end="11"/>
                                            </p:txEl>
                                          </p:spTgt>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nodeType="clickEffect">
                                  <p:stCondLst>
                                    <p:cond delay="0"/>
                                  </p:stCondLst>
                                  <p:childTnLst>
                                    <p:set>
                                      <p:cBhvr>
                                        <p:cTn id="77"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Image result for φυσική άσκηση πριν και μετά το σχολειο"/>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l-GR"/>
          </a:p>
        </p:txBody>
      </p:sp>
      <p:sp>
        <p:nvSpPr>
          <p:cNvPr id="1028" name="AutoShape 4" descr="Image result for φυσική άσκηση πριν και μετά το σχολειο"/>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l-GR"/>
          </a:p>
        </p:txBody>
      </p:sp>
      <p:pic>
        <p:nvPicPr>
          <p:cNvPr id="1030" name="Picture 6"/>
          <p:cNvPicPr>
            <a:picLocks noChangeAspect="1" noChangeArrowheads="1"/>
          </p:cNvPicPr>
          <p:nvPr/>
        </p:nvPicPr>
        <p:blipFill>
          <a:blip r:embed="rId2"/>
          <a:srcRect/>
          <a:stretch>
            <a:fillRect/>
          </a:stretch>
        </p:blipFill>
        <p:spPr bwMode="auto">
          <a:xfrm>
            <a:off x="2686050" y="1052513"/>
            <a:ext cx="3771900" cy="47529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Ορθογώνιο"/>
          <p:cNvSpPr/>
          <p:nvPr/>
        </p:nvSpPr>
        <p:spPr>
          <a:xfrm>
            <a:off x="428596" y="1357298"/>
            <a:ext cx="7715304" cy="3539430"/>
          </a:xfrm>
          <a:prstGeom prst="rect">
            <a:avLst/>
          </a:prstGeom>
        </p:spPr>
        <p:txBody>
          <a:bodyPr wrap="square">
            <a:spAutoFit/>
          </a:bodyPr>
          <a:lstStyle/>
          <a:p>
            <a:pPr algn="ctr">
              <a:buClr>
                <a:schemeClr val="tx1"/>
              </a:buClr>
            </a:pPr>
            <a:r>
              <a:rPr lang="el-GR" sz="3200" b="1" i="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Η φυσική άσκηση και οι δραστηριότητες προσφέρουν χαρά και υγεία…..</a:t>
            </a:r>
          </a:p>
          <a:p>
            <a:pPr>
              <a:buClr>
                <a:schemeClr val="tx1"/>
              </a:buClr>
            </a:pPr>
            <a:endParaRPr lang="el-GR" sz="3200" b="1" i="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buClr>
                <a:schemeClr val="tx1"/>
              </a:buClr>
            </a:pPr>
            <a:endParaRPr lang="el-GR" sz="3200" b="1" i="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buClr>
                <a:schemeClr val="tx1"/>
              </a:buClr>
            </a:pPr>
            <a:r>
              <a:rPr lang="el-GR" sz="3200" b="1" i="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Επικεντρωθείτε στις επιθυμίες και δεξιότητές σας. Κανείς δεν είναι καλός σε όλα!!</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Γειτνίαση">
  <a:themeElements>
    <a:clrScheme name="Γειτνίαση">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Γειτνίαση">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851</TotalTime>
  <Words>1810</Words>
  <Application>Microsoft Office PowerPoint</Application>
  <PresentationFormat>Προβολή στην οθόνη (4:3)</PresentationFormat>
  <Paragraphs>284</Paragraphs>
  <Slides>24</Slides>
  <Notes>4</Notes>
  <HiddenSlides>0</HiddenSlides>
  <MMClips>0</MMClips>
  <ScaleCrop>false</ScaleCrop>
  <HeadingPairs>
    <vt:vector size="4" baseType="variant">
      <vt:variant>
        <vt:lpstr>Θέμα</vt:lpstr>
      </vt:variant>
      <vt:variant>
        <vt:i4>1</vt:i4>
      </vt:variant>
      <vt:variant>
        <vt:lpstr>Τίτλοι διαφανειών</vt:lpstr>
      </vt:variant>
      <vt:variant>
        <vt:i4>24</vt:i4>
      </vt:variant>
    </vt:vector>
  </HeadingPairs>
  <TitlesOfParts>
    <vt:vector size="25" baseType="lpstr">
      <vt:lpstr>Γειτνίαση</vt:lpstr>
      <vt:lpstr>        «Άσκηση – Δραστηριότητες – Παιχνίδι  στη ζωή του Παιδιού και του Εφήβου»  </vt:lpstr>
      <vt:lpstr>ΣΥΓΧΡΟΝΟΣ ΤΡΟΠΟΣ ΖΩΗΣ</vt:lpstr>
      <vt:lpstr>Διαφάνεια 3</vt:lpstr>
      <vt:lpstr>Διάρκεια  και  τύποι Φυσικής Άσκησης σε Παιδιά και Νέους</vt:lpstr>
      <vt:lpstr>Τα Οφέλη της Φυσικής Άσκησης σε Παιδιά και Εφήβους</vt:lpstr>
      <vt:lpstr>Ασκούνται Επαρκώς τα Παιδιά και οι Έφηβοι στην Ελλάδα;</vt:lpstr>
      <vt:lpstr>Διαφάνεια 7</vt:lpstr>
      <vt:lpstr>Χώρος και Χρόνος Κίνησης του Παιδιού</vt:lpstr>
      <vt:lpstr>Μάθημα Φυσικής Αγωγής  </vt:lpstr>
      <vt:lpstr> Φυσική Άσκηση στη διάρκεια του σχολικού χρόνου</vt:lpstr>
      <vt:lpstr>ΦΥΣΙΚΗ ΑΣΚΗΣΗ ΣΤΗ ΔΙΑΡΚΕΙΑ ΤΟΥ ΣΧΟΛΙΚΟΥ ΧΡΟΝΟΥ</vt:lpstr>
      <vt:lpstr>Φυσική Άσκηση πριν και  μετά το Σχολείο</vt:lpstr>
      <vt:lpstr> Φυσική Άσκηση στο Πλαίσιο της Οικογένειας  και  της Κοινότητας</vt:lpstr>
      <vt:lpstr>ΦΥΣΙΚΗ ΑΣΚΗΣΗ ΣΤΟ ΠΛΑΙΣΙΟ ΤΗΣ ΟΙΚΟΓΕΝΕΙΑΣ  </vt:lpstr>
      <vt:lpstr>ΦΥΣΙΚΗ ΑΣΚΗΣΗ ΣΤΟ ΠΛΑΙΣΙΟ ΤΗΣ ΚΟΙΝΟΤΗΤΑΣ </vt:lpstr>
      <vt:lpstr>Ο 10λογος της διατροφής</vt:lpstr>
      <vt:lpstr>Ενυδάτωση</vt:lpstr>
      <vt:lpstr>Πριν και μετά την σωματική δραστηριότητα</vt:lpstr>
      <vt:lpstr>Συμπληρώματα βιταμινών/μετάλλων</vt:lpstr>
      <vt:lpstr>Άσκηση και  Υγιεινή</vt:lpstr>
      <vt:lpstr>Άσκηση και  Υγιεινή (συνέχεια)</vt:lpstr>
      <vt:lpstr>Άσκηση και Ασφάλεια</vt:lpstr>
      <vt:lpstr>Διαφάνεια 23</vt:lpstr>
      <vt:lpstr>Διαφάνεια 24</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creator>Ευστάθιος Παπαχρήστου</dc:creator>
  <cp:lastModifiedBy>stamou</cp:lastModifiedBy>
  <cp:revision>218</cp:revision>
  <dcterms:created xsi:type="dcterms:W3CDTF">2020-02-13T10:32:47Z</dcterms:created>
  <dcterms:modified xsi:type="dcterms:W3CDTF">2020-04-14T08:06:53Z</dcterms:modified>
</cp:coreProperties>
</file>