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5" r:id="rId2"/>
    <p:sldId id="260" r:id="rId3"/>
    <p:sldId id="274" r:id="rId4"/>
    <p:sldId id="256" r:id="rId5"/>
    <p:sldId id="257" r:id="rId6"/>
    <p:sldId id="261" r:id="rId7"/>
    <p:sldId id="262" r:id="rId8"/>
    <p:sldId id="263" r:id="rId9"/>
    <p:sldId id="270" r:id="rId10"/>
    <p:sldId id="258" r:id="rId11"/>
    <p:sldId id="259" r:id="rId12"/>
    <p:sldId id="269" r:id="rId13"/>
    <p:sldId id="27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4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-78" y="-6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FA01F1-03CE-4635-8631-BDBCFA46A96E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EA6225-3513-4F1C-ACFE-6AB470D531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73549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159D5CD-4A45-4EC1-A7F6-F415AD7619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52B6E0F2-6CAA-4109-950C-9639CA0B34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6E5AAE4-887C-4425-AA1C-5C50A9E06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5F2BF-16F2-40C3-8F77-F1E46AE0077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41C9192-DAD3-4B30-BF1F-3D9A054AF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8FFB37E-106C-475D-9B4E-6713D8165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69960-D13C-47B3-B451-1F5433B452D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83883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1D1887A-6C51-4830-AD2B-169966354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5D25F60-374A-427A-AA1A-B8D5B2EC3C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07AD8A9-BC58-44F2-89B7-65D77666D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5F2BF-16F2-40C3-8F77-F1E46AE0077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6983455-507C-4927-B2C2-5863117E3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6C0BB8C-AB67-4CAE-91F5-BF15D501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69960-D13C-47B3-B451-1F5433B452D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8137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C5DD1E8-869C-4E12-9275-FF81DE024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3796C71-E06A-421F-9562-5DA286B682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BEA501F-6E77-4820-83F6-A95DB0F438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5F2BF-16F2-40C3-8F77-F1E46AE0077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0224029-FB58-4006-88E9-277771B77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3DC1019-BA84-4099-AFCD-C56AE9E8E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69960-D13C-47B3-B451-1F5433B452D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61565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5D2FAC-1E47-4D93-A6F7-4B8D6CC90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BC5D1D3-4A05-48FB-A469-7A829649DF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E7B86FFC-5617-4F33-A0A9-3DA4818907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5C4E4BF3-4AC4-47CB-8C02-8FF61D144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5F2BF-16F2-40C3-8F77-F1E46AE0077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FB10E358-15A8-4C47-BAA1-A4A58CCB4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1849A011-6F0E-4B37-8DC7-75E5ACAFE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69960-D13C-47B3-B451-1F5433B452D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76341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A2D241A-5201-4817-AF0A-3976158B69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D0AE9CE-7FAD-47B4-AF94-7F74B6D7E8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EB51F778-1956-4044-9CF1-F9DC17717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B93A1EDE-336D-4958-AB3C-553AAD7607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AEDCB5EC-DFFC-4F67-BF5C-823943FA04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3AFEA54A-1CCC-4676-BB0E-22B9F24BF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5F2BF-16F2-40C3-8F77-F1E46AE0077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312BC9EE-E7F9-4C4B-AE7A-9344A2226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01F8169C-6F93-4F87-9931-9D14C566E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69960-D13C-47B3-B451-1F5433B452D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54737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15E5987-DA00-4BB1-A25D-3ACAF2799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67ACEC4B-3285-4709-AD1B-A0F0CEE9E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5F2BF-16F2-40C3-8F77-F1E46AE0077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CFC97D79-3807-4E95-9E9F-B996F2790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4E522312-282E-494E-9635-69625186E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69960-D13C-47B3-B451-1F5433B452D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51300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B2DF9BA3-B93D-4089-8A30-FE041DB7E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5F2BF-16F2-40C3-8F77-F1E46AE0077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2F583FC1-7F67-47FA-955A-0CC4D38A7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6AF2CA53-1504-4419-BA20-D40779D03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69960-D13C-47B3-B451-1F5433B452D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08426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187EAC6-996A-4071-A55B-4FB061A243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D71BD31-F1D4-4C91-ADE7-C700D73113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83FA91AB-CB09-4B9E-BBAD-4AF496C6AA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A0D7F40-2CAC-4824-8800-62F0D92C7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5F2BF-16F2-40C3-8F77-F1E46AE0077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E19FB1D1-6F3E-4730-964B-D6B58CF8F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5001A6D-55D1-48EA-910F-388F55D96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69960-D13C-47B3-B451-1F5433B452D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14657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C375E6F-38A9-4647-B023-99F868132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98D6EF39-A78D-4714-9892-D108EEC38B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ACC6CCC-C310-4D82-A6C7-7274C3C3D6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FD256F2-D04B-4D4D-9314-D6C98EBB24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5F2BF-16F2-40C3-8F77-F1E46AE0077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062CBD5-C797-4759-B3FC-BE70ACE89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EB741F3-2EC7-4F75-90CB-B31819240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69960-D13C-47B3-B451-1F5433B452D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74591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6D7F83E-27B4-48A0-ADBC-14EF9E6A5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74BC2E4A-F42C-4FC5-9CB9-CB3FF566F0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FE54F2C-6D74-43DF-9F88-3FDEF44D2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5F2BF-16F2-40C3-8F77-F1E46AE0077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BFC6D1C-AEA8-40DB-A0CA-DC3ABCE3F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5E4C8E3-8030-4FB4-979F-F82D0671D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69960-D13C-47B3-B451-1F5433B452D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0421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3FDA1CF9-1449-4893-BA2C-F11428CF26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3997C218-1ADB-4592-8ECD-1A06D823E9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AEAB906-BDDC-4DD7-AA40-1D49F97D1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5F2BF-16F2-40C3-8F77-F1E46AE0077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23DEE10-B95C-47F5-B6FF-4DF55E6C3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8122C8-3A54-48A9-9658-1DE35AA94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69960-D13C-47B3-B451-1F5433B452D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99329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7079C62-455C-44FC-BD5C-569497D5F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368144E2-19D6-4339-B8ED-899AC5D812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0CE73AC-B84D-45B0-B841-48B20E6726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F5F2BF-16F2-40C3-8F77-F1E46AE00771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78941C4-44B9-4664-86B4-64DDE80C02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703D486-0286-42A5-B632-38BA693439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A69960-D13C-47B3-B451-1F5433B452D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91654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797169" y="257908"/>
            <a:ext cx="10556631" cy="961292"/>
          </a:xfrm>
        </p:spPr>
        <p:txBody>
          <a:bodyPr>
            <a:normAutofit/>
          </a:bodyPr>
          <a:lstStyle/>
          <a:p>
            <a:r>
              <a:rPr lang="el-GR" sz="1200" b="1" dirty="0" smtClean="0">
                <a:solidFill>
                  <a:srgbClr val="000046"/>
                </a:solidFill>
                <a:latin typeface="Bookman Old Style" panose="02050604050505020204" pitchFamily="18" charset="0"/>
              </a:rPr>
              <a:t>ΕΛΛΗΝΙΚΗ </a:t>
            </a:r>
            <a:r>
              <a:rPr lang="el-GR" sz="1200" b="1" dirty="0" smtClean="0">
                <a:solidFill>
                  <a:srgbClr val="000046"/>
                </a:solidFill>
                <a:latin typeface="Bookman Old Style" panose="02050604050505020204" pitchFamily="18" charset="0"/>
              </a:rPr>
              <a:t>ΟΔΟΝΤΙΑΤΡΙΚΗ </a:t>
            </a:r>
            <a:r>
              <a:rPr lang="el-GR" sz="1200" b="1" dirty="0" smtClean="0">
                <a:solidFill>
                  <a:srgbClr val="000046"/>
                </a:solidFill>
                <a:latin typeface="Bookman Old Style" panose="02050604050505020204" pitchFamily="18" charset="0"/>
              </a:rPr>
              <a:t>ΟΜΟΣΠΟΝΔΙΑ						      ΥΠΟΥΡΓΕΙΟ  ΥΓΕΙΑΣ</a:t>
            </a:r>
            <a:endParaRPr lang="el-GR" sz="1200" b="1" dirty="0">
              <a:solidFill>
                <a:srgbClr val="000046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 anchor="ctr">
            <a:normAutofit fontScale="40000" lnSpcReduction="20000"/>
          </a:bodyPr>
          <a:lstStyle/>
          <a:p>
            <a:pPr marL="0" indent="0" algn="ctr">
              <a:buNone/>
            </a:pPr>
            <a:endParaRPr lang="el-GR" b="1" dirty="0" smtClean="0">
              <a:solidFill>
                <a:srgbClr val="000046"/>
              </a:solidFill>
            </a:endParaRPr>
          </a:p>
          <a:p>
            <a:pPr marL="0" indent="0" algn="ctr">
              <a:buNone/>
            </a:pPr>
            <a:endParaRPr lang="el-GR" b="1" dirty="0">
              <a:solidFill>
                <a:srgbClr val="000046"/>
              </a:solidFill>
            </a:endParaRPr>
          </a:p>
          <a:p>
            <a:pPr marL="0" indent="0" algn="ctr">
              <a:buNone/>
            </a:pPr>
            <a:r>
              <a:rPr lang="el-GR" sz="3800" b="1" dirty="0" smtClean="0">
                <a:solidFill>
                  <a:srgbClr val="000046"/>
                </a:solidFill>
                <a:latin typeface="Bookman Old Style" panose="02050604050505020204" pitchFamily="18" charset="0"/>
              </a:rPr>
              <a:t>ΣΤΟΜΑΤΙΚΗ  </a:t>
            </a:r>
            <a:r>
              <a:rPr lang="el-GR" sz="3800" b="1" dirty="0">
                <a:solidFill>
                  <a:srgbClr val="000046"/>
                </a:solidFill>
                <a:latin typeface="Bookman Old Style" panose="02050604050505020204" pitchFamily="18" charset="0"/>
              </a:rPr>
              <a:t>ΥΓΕΙΑ και </a:t>
            </a:r>
            <a:r>
              <a:rPr lang="el-GR" sz="3800" b="1" dirty="0" smtClean="0">
                <a:solidFill>
                  <a:srgbClr val="000046"/>
                </a:solidFill>
                <a:latin typeface="Bookman Old Style" panose="02050604050505020204" pitchFamily="18" charset="0"/>
              </a:rPr>
              <a:t>ΔΙΑΤΡΟΦΗ</a:t>
            </a:r>
          </a:p>
          <a:p>
            <a:pPr marL="0" indent="0" algn="ctr">
              <a:buNone/>
            </a:pPr>
            <a:r>
              <a:rPr lang="el-GR" sz="3800" b="1" dirty="0" smtClean="0">
                <a:solidFill>
                  <a:srgbClr val="000046"/>
                </a:solidFill>
                <a:latin typeface="Bookman Old Style" panose="02050604050505020204" pitchFamily="18" charset="0"/>
              </a:rPr>
              <a:t>Νόσοι </a:t>
            </a:r>
            <a:r>
              <a:rPr lang="el-GR" sz="3800" b="1" dirty="0">
                <a:solidFill>
                  <a:srgbClr val="000046"/>
                </a:solidFill>
                <a:latin typeface="Bookman Old Style" panose="02050604050505020204" pitchFamily="18" charset="0"/>
              </a:rPr>
              <a:t>δοντιών και </a:t>
            </a:r>
            <a:r>
              <a:rPr lang="el-GR" sz="3800" b="1" dirty="0" smtClean="0">
                <a:solidFill>
                  <a:srgbClr val="000046"/>
                </a:solidFill>
                <a:latin typeface="Bookman Old Style" panose="02050604050505020204" pitchFamily="18" charset="0"/>
              </a:rPr>
              <a:t>διατροφή</a:t>
            </a:r>
          </a:p>
          <a:p>
            <a:pPr marL="0" indent="0" algn="ctr">
              <a:buNone/>
            </a:pPr>
            <a:endParaRPr lang="el-GR" sz="3800" b="1" dirty="0">
              <a:solidFill>
                <a:srgbClr val="000046"/>
              </a:solidFill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el-GR" sz="3800" b="1" dirty="0" smtClean="0">
                <a:solidFill>
                  <a:srgbClr val="000046"/>
                </a:solidFill>
                <a:latin typeface="Bookman Old Style" panose="02050604050505020204" pitchFamily="18" charset="0"/>
              </a:rPr>
              <a:t>Ηλικίες 5-7 ετών</a:t>
            </a:r>
          </a:p>
          <a:p>
            <a:pPr marL="0" indent="0">
              <a:buNone/>
            </a:pPr>
            <a:endParaRPr lang="el-GR" sz="1200" b="1" dirty="0" smtClean="0">
              <a:solidFill>
                <a:srgbClr val="000046"/>
              </a:solidFill>
            </a:endParaRPr>
          </a:p>
          <a:p>
            <a:pPr marL="0" indent="0">
              <a:buNone/>
            </a:pPr>
            <a:endParaRPr lang="el-GR" sz="1200" b="1" dirty="0">
              <a:solidFill>
                <a:srgbClr val="000046"/>
              </a:solidFill>
            </a:endParaRPr>
          </a:p>
          <a:p>
            <a:pPr marL="0" indent="0">
              <a:buNone/>
            </a:pPr>
            <a:endParaRPr lang="el-GR" sz="1200" b="1" dirty="0" smtClean="0">
              <a:solidFill>
                <a:srgbClr val="000046"/>
              </a:solidFill>
            </a:endParaRPr>
          </a:p>
          <a:p>
            <a:pPr marL="0" indent="0">
              <a:buNone/>
            </a:pPr>
            <a:endParaRPr lang="el-GR" sz="1200" b="1" dirty="0">
              <a:solidFill>
                <a:srgbClr val="000046"/>
              </a:solidFill>
            </a:endParaRPr>
          </a:p>
          <a:p>
            <a:pPr marL="0" indent="0">
              <a:buNone/>
            </a:pPr>
            <a:endParaRPr lang="el-GR" sz="1200" b="1" dirty="0" smtClean="0">
              <a:solidFill>
                <a:srgbClr val="000046"/>
              </a:solidFill>
            </a:endParaRPr>
          </a:p>
          <a:p>
            <a:pPr marL="0" indent="0">
              <a:buNone/>
            </a:pPr>
            <a:endParaRPr lang="el-GR" sz="1200" b="1" dirty="0">
              <a:solidFill>
                <a:srgbClr val="000046"/>
              </a:solidFill>
            </a:endParaRPr>
          </a:p>
          <a:p>
            <a:pPr marL="0" indent="0">
              <a:buNone/>
            </a:pPr>
            <a:endParaRPr lang="el-GR" sz="1200" b="1" dirty="0" smtClean="0">
              <a:solidFill>
                <a:srgbClr val="000046"/>
              </a:solidFill>
            </a:endParaRPr>
          </a:p>
          <a:p>
            <a:pPr marL="0" indent="0">
              <a:buNone/>
            </a:pPr>
            <a:endParaRPr lang="el-GR" sz="1200" b="1" dirty="0">
              <a:solidFill>
                <a:srgbClr val="000046"/>
              </a:solidFill>
            </a:endParaRPr>
          </a:p>
          <a:p>
            <a:pPr marL="0" indent="0">
              <a:buNone/>
            </a:pPr>
            <a:endParaRPr lang="el-GR" sz="1200" b="1" dirty="0" smtClean="0">
              <a:solidFill>
                <a:srgbClr val="000046"/>
              </a:solidFill>
            </a:endParaRPr>
          </a:p>
          <a:p>
            <a:pPr marL="0" indent="0">
              <a:buNone/>
            </a:pPr>
            <a:r>
              <a:rPr lang="en-US" sz="2500" b="1" dirty="0" smtClean="0">
                <a:solidFill>
                  <a:srgbClr val="000046"/>
                </a:solidFill>
              </a:rPr>
              <a:t>					</a:t>
            </a:r>
            <a:r>
              <a:rPr lang="el-GR" sz="3400" b="1" dirty="0" smtClean="0">
                <a:solidFill>
                  <a:srgbClr val="000046"/>
                </a:solidFill>
              </a:rPr>
              <a:t>ΑΓΩΓΗ </a:t>
            </a:r>
            <a:r>
              <a:rPr lang="el-GR" sz="3400" b="1" dirty="0" smtClean="0">
                <a:solidFill>
                  <a:srgbClr val="000046"/>
                </a:solidFill>
              </a:rPr>
              <a:t>ΥΓΕΙΑΣ</a:t>
            </a:r>
          </a:p>
          <a:p>
            <a:pPr marL="0" indent="0">
              <a:buNone/>
            </a:pPr>
            <a:r>
              <a:rPr lang="en-US" sz="3400" b="1" dirty="0" smtClean="0">
                <a:solidFill>
                  <a:srgbClr val="000046"/>
                </a:solidFill>
              </a:rPr>
              <a:t>				                  </a:t>
            </a:r>
            <a:r>
              <a:rPr lang="el-GR" sz="3400" b="1" dirty="0" smtClean="0">
                <a:solidFill>
                  <a:srgbClr val="000046"/>
                </a:solidFill>
              </a:rPr>
              <a:t>ΥΠΟΥΡΓΕΙΟ  ΥΓΕΙΑΣ</a:t>
            </a:r>
            <a:endParaRPr lang="el-GR" sz="3400" b="1" dirty="0" smtClean="0">
              <a:solidFill>
                <a:srgbClr val="000046"/>
              </a:solidFill>
            </a:endParaRPr>
          </a:p>
          <a:p>
            <a:pPr marL="0" indent="0">
              <a:buNone/>
            </a:pPr>
            <a:r>
              <a:rPr lang="el-GR" sz="3400" b="1" dirty="0" smtClean="0">
                <a:solidFill>
                  <a:srgbClr val="000046"/>
                </a:solidFill>
              </a:rPr>
              <a:t>					Αθήνα   2019</a:t>
            </a:r>
            <a:endParaRPr lang="el-GR" sz="3400" b="1" dirty="0">
              <a:solidFill>
                <a:srgbClr val="000046"/>
              </a:solidFill>
            </a:endParaRPr>
          </a:p>
          <a:p>
            <a:pPr marL="0" indent="0" algn="ctr">
              <a:buNone/>
            </a:pPr>
            <a:endParaRPr lang="el-GR" b="1" dirty="0" smtClean="0">
              <a:solidFill>
                <a:srgbClr val="000046"/>
              </a:solidFill>
            </a:endParaRPr>
          </a:p>
          <a:p>
            <a:pPr marL="0" indent="0" algn="ctr">
              <a:buNone/>
            </a:pPr>
            <a:endParaRPr lang="el-GR" b="1" dirty="0">
              <a:solidFill>
                <a:srgbClr val="000046"/>
              </a:solidFill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13493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l-GR"/>
          </a:p>
        </p:txBody>
      </p:sp>
      <p:graphicFrame>
        <p:nvGraphicFramePr>
          <p:cNvPr id="5" name="Αντικείμενο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07976402"/>
              </p:ext>
            </p:extLst>
          </p:nvPr>
        </p:nvGraphicFramePr>
        <p:xfrm>
          <a:off x="599017" y="914400"/>
          <a:ext cx="800100" cy="649600"/>
        </p:xfrm>
        <a:graphic>
          <a:graphicData uri="http://schemas.openxmlformats.org/presentationml/2006/ole">
            <p:oleObj spid="_x0000_s1029" name="Picture" r:id="rId3" imgW="559308" imgH="787908" progId="Word.Picture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892494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AA194547-6520-4030-BCCE-ECCDBB63AF35}"/>
              </a:ext>
            </a:extLst>
          </p:cNvPr>
          <p:cNvSpPr txBox="1">
            <a:spLocks/>
          </p:cNvSpPr>
          <p:nvPr/>
        </p:nvSpPr>
        <p:spPr>
          <a:xfrm>
            <a:off x="-25242" y="4810125"/>
            <a:ext cx="641127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4000" b="1" dirty="0">
                <a:solidFill>
                  <a:srgbClr val="0070C0"/>
                </a:solidFill>
                <a:ea typeface="Yu Gothic UI Light" panose="020B0300000000000000" pitchFamily="34" charset="-128"/>
              </a:rPr>
              <a:t>Διαλέγω τι τρώω και πίνω για να έχω γερά δόντια </a:t>
            </a:r>
            <a:endParaRPr kumimoji="0" lang="el-GR" sz="4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ea typeface="Yu Gothic UI Light" panose="020B0300000000000000" pitchFamily="34" charset="-128"/>
            </a:endParaRPr>
          </a:p>
        </p:txBody>
      </p:sp>
      <p:pic>
        <p:nvPicPr>
          <p:cNvPr id="2050" name="Picture 2" descr="http://rossendental.com/wp-content/uploads/2013/11/child-smile-yellow.jpg">
            <a:extLst>
              <a:ext uri="{FF2B5EF4-FFF2-40B4-BE49-F238E27FC236}">
                <a16:creationId xmlns="" xmlns:a16="http://schemas.microsoft.com/office/drawing/2014/main" id="{CD91613F-3B10-41BF-A15E-0F367F9656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71736" y="746760"/>
            <a:ext cx="5920264" cy="6111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23199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76664D8-EDA1-4018-9FD5-38DACD348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>
                <a:solidFill>
                  <a:srgbClr val="0070C0"/>
                </a:solidFill>
              </a:rPr>
              <a:t>Σημασία και λειτουργία των δοντιών 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="" xmlns:a16="http://schemas.microsoft.com/office/drawing/2014/main" id="{CD00A36F-030F-4178-B886-AC27696B35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450" y="1892300"/>
            <a:ext cx="10515600" cy="4351338"/>
          </a:xfrm>
        </p:spPr>
        <p:txBody>
          <a:bodyPr>
            <a:normAutofit/>
          </a:bodyPr>
          <a:lstStyle/>
          <a:p>
            <a:endParaRPr lang="el-GR" sz="3200" dirty="0">
              <a:solidFill>
                <a:srgbClr val="0070C0"/>
              </a:solidFill>
              <a:latin typeface="Yu Gothic UI Light" panose="020B0300000000000000" pitchFamily="34" charset="-128"/>
              <a:ea typeface="Yu Gothic UI Light" panose="020B0300000000000000" pitchFamily="34" charset="-128"/>
            </a:endParaRPr>
          </a:p>
          <a:p>
            <a:r>
              <a:rPr lang="el-GR" sz="3200" dirty="0">
                <a:solidFill>
                  <a:srgbClr val="0070C0"/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Ομιλία</a:t>
            </a:r>
          </a:p>
          <a:p>
            <a:r>
              <a:rPr lang="el-GR" sz="3200" dirty="0">
                <a:solidFill>
                  <a:srgbClr val="0070C0"/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Μάσηση-διατροφή</a:t>
            </a:r>
          </a:p>
          <a:p>
            <a:r>
              <a:rPr lang="el-GR" sz="3200" dirty="0">
                <a:solidFill>
                  <a:srgbClr val="0070C0"/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Γεύση</a:t>
            </a:r>
            <a:endParaRPr lang="en-US" sz="3200" dirty="0">
              <a:solidFill>
                <a:srgbClr val="0070C0"/>
              </a:solidFill>
              <a:latin typeface="Yu Gothic UI Light" panose="020B0300000000000000" pitchFamily="34" charset="-128"/>
              <a:ea typeface="Yu Gothic UI Light" panose="020B0300000000000000" pitchFamily="34" charset="-128"/>
            </a:endParaRPr>
          </a:p>
          <a:p>
            <a:r>
              <a:rPr lang="el-GR" sz="3200" dirty="0">
                <a:solidFill>
                  <a:srgbClr val="0070C0"/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Χαμόγελο 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="" xmlns:a16="http://schemas.microsoft.com/office/drawing/2014/main" id="{F2548954-76FD-4727-A169-EE18C1654F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941" t="65652" r="55264" b="16313"/>
          <a:stretch/>
        </p:blipFill>
        <p:spPr bwMode="auto">
          <a:xfrm>
            <a:off x="8635293" y="3864965"/>
            <a:ext cx="2593910" cy="2478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="" xmlns:a16="http://schemas.microsoft.com/office/drawing/2014/main" id="{01A7020D-9EE4-4897-BEBF-68E770A8E3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824" t="44612" r="55264" b="37987"/>
          <a:stretch/>
        </p:blipFill>
        <p:spPr bwMode="auto">
          <a:xfrm>
            <a:off x="8635292" y="1506827"/>
            <a:ext cx="2508958" cy="2290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="" xmlns:a16="http://schemas.microsoft.com/office/drawing/2014/main" id="{9C3BD63B-1033-4AA7-9EE3-1CBB01C277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114" t="44612" r="67660" b="15976"/>
          <a:stretch/>
        </p:blipFill>
        <p:spPr bwMode="auto">
          <a:xfrm>
            <a:off x="4547551" y="1526220"/>
            <a:ext cx="4078216" cy="4966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1902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46FD28-7D01-4392-B5A2-6F3FE6727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l-GR" dirty="0">
                <a:solidFill>
                  <a:srgbClr val="0070C0"/>
                </a:solidFill>
              </a:rPr>
              <a:t>Τερηδόνα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D4AC4792-63B6-4E57-91CC-E0CDF1DC31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0206"/>
            <a:ext cx="18634291" cy="9243527"/>
          </a:xfrm>
        </p:spPr>
        <p:txBody>
          <a:bodyPr/>
          <a:lstStyle/>
          <a:p>
            <a:endParaRPr lang="el-GR" dirty="0"/>
          </a:p>
          <a:p>
            <a:pPr marL="0" indent="0">
              <a:buNone/>
            </a:pPr>
            <a:r>
              <a:rPr lang="el-GR" b="1" dirty="0">
                <a:solidFill>
                  <a:srgbClr val="0070C0"/>
                </a:solidFill>
              </a:rPr>
              <a:t>Όταν τα δόντια μας χαλάνε και γεμίζουν τρύπες</a:t>
            </a:r>
            <a:r>
              <a:rPr lang="en-US" b="1">
                <a:solidFill>
                  <a:srgbClr val="0070C0"/>
                </a:solidFill>
              </a:rPr>
              <a:t>,</a:t>
            </a:r>
            <a:r>
              <a:rPr lang="el-GR" b="1">
                <a:solidFill>
                  <a:srgbClr val="0070C0"/>
                </a:solidFill>
              </a:rPr>
              <a:t> </a:t>
            </a:r>
            <a:r>
              <a:rPr lang="el-GR" b="1" dirty="0">
                <a:solidFill>
                  <a:srgbClr val="0070C0"/>
                </a:solidFill>
              </a:rPr>
              <a:t>έχουμε τερηδόνα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D6A29AB6-6FE9-4A39-8A63-A42F6909C2A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7967" y="2467741"/>
            <a:ext cx="7207426" cy="4025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8021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0D63262-0E34-49A3-8B8D-399E125143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l-GR">
                <a:solidFill>
                  <a:srgbClr val="0070C0"/>
                </a:solidFill>
              </a:rPr>
              <a:t>Μικρόβια και ζάχαρη 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FA33043-D8F3-45AE-A657-899A03044CB2}"/>
              </a:ext>
            </a:extLst>
          </p:cNvPr>
          <p:cNvSpPr txBox="1"/>
          <p:nvPr/>
        </p:nvSpPr>
        <p:spPr>
          <a:xfrm>
            <a:off x="5466080" y="3429000"/>
            <a:ext cx="528446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b="1" dirty="0">
                <a:solidFill>
                  <a:srgbClr val="0070C0"/>
                </a:solidFill>
              </a:rPr>
              <a:t>Τα μικρόβια που χαλάνε τα δόντια αγαπούν την ζάχαρη που τρώμε γιατί  τους δίνει δύναμη να κάνουν τρύπες</a:t>
            </a:r>
            <a:endParaRPr lang="en-US" sz="2800" b="1" dirty="0">
              <a:solidFill>
                <a:srgbClr val="0070C0"/>
              </a:solidFill>
            </a:endParaRPr>
          </a:p>
        </p:txBody>
      </p:sp>
      <p:pic>
        <p:nvPicPr>
          <p:cNvPr id="5" name="Picture 2" descr="https://d.gr-assets.com/photos/1367863269p8/755608.jpg">
            <a:extLst>
              <a:ext uri="{FF2B5EF4-FFF2-40B4-BE49-F238E27FC236}">
                <a16:creationId xmlns="" xmlns:a16="http://schemas.microsoft.com/office/drawing/2014/main" id="{EDA5128C-1664-417C-8484-07EDA1EFF7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527712"/>
            <a:ext cx="4384040" cy="52608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840037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A923521-D635-44AF-BCFD-742B595CA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l-GR" dirty="0">
                <a:solidFill>
                  <a:srgbClr val="0070C0"/>
                </a:solidFill>
              </a:rPr>
              <a:t>Ποιες τροφές χαλάνε τα δόντια 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6D81CAE2-4F36-497E-B024-E86122C48C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14825" r="14424"/>
          <a:stretch/>
        </p:blipFill>
        <p:spPr>
          <a:xfrm>
            <a:off x="2367281" y="1782128"/>
            <a:ext cx="6410960" cy="4226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569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3E20DE9-25F2-4B4A-BDB9-4BB0BC732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>
                <a:solidFill>
                  <a:srgbClr val="0070C0"/>
                </a:solidFill>
              </a:rPr>
              <a:t>Ποια ποτά χαλάνε τα δόντια 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2050" name="Picture 2" descr="http://www.clker.com/cliparts/4/8/3/c/1194986025646501006apple_juice_box.svg.hi.png">
            <a:extLst>
              <a:ext uri="{FF2B5EF4-FFF2-40B4-BE49-F238E27FC236}">
                <a16:creationId xmlns="" xmlns:a16="http://schemas.microsoft.com/office/drawing/2014/main" id="{366DD08C-E5A1-4C41-8CAD-348BBEFF29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9850" y="1726248"/>
            <a:ext cx="1719043" cy="2511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clker.com/cliparts/V/z/q/W/K/X/apple-juice-box-hi.png">
            <a:extLst>
              <a:ext uri="{FF2B5EF4-FFF2-40B4-BE49-F238E27FC236}">
                <a16:creationId xmlns="" xmlns:a16="http://schemas.microsoft.com/office/drawing/2014/main" id="{A8EC9B5D-9A96-4ACE-A119-EF15E5E2A3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98893" y="3089460"/>
            <a:ext cx="1719042" cy="2295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cliparting.com/wp-content/uploads/2017/04/Chocolate-milk-clip-art-clipartfest.jpeg">
            <a:extLst>
              <a:ext uri="{FF2B5EF4-FFF2-40B4-BE49-F238E27FC236}">
                <a16:creationId xmlns="" xmlns:a16="http://schemas.microsoft.com/office/drawing/2014/main" id="{8F0C6C20-63B2-47E8-857E-EC597662A6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31577" y="1686286"/>
            <a:ext cx="2610802" cy="3935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clipart-library.com/images/6iyX6BLpT.png">
            <a:extLst>
              <a:ext uri="{FF2B5EF4-FFF2-40B4-BE49-F238E27FC236}">
                <a16:creationId xmlns="" xmlns:a16="http://schemas.microsoft.com/office/drawing/2014/main" id="{C45F174A-91C0-43E6-B474-2E3A00459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06119" y="1348898"/>
            <a:ext cx="2906031" cy="427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CB60F31A-1DAA-40B4-AB86-810458B81BBE}"/>
              </a:ext>
            </a:extLst>
          </p:cNvPr>
          <p:cNvSpPr txBox="1"/>
          <p:nvPr/>
        </p:nvSpPr>
        <p:spPr>
          <a:xfrm>
            <a:off x="1005840" y="5872477"/>
            <a:ext cx="25558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200" dirty="0">
                <a:solidFill>
                  <a:srgbClr val="0070C0"/>
                </a:solidFill>
              </a:rPr>
              <a:t>Έτοιμοι χυμοί 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0868C7C-0B43-4EE7-B660-AAB4A8854BDD}"/>
              </a:ext>
            </a:extLst>
          </p:cNvPr>
          <p:cNvSpPr txBox="1"/>
          <p:nvPr/>
        </p:nvSpPr>
        <p:spPr>
          <a:xfrm>
            <a:off x="9001760" y="5872478"/>
            <a:ext cx="23066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200" dirty="0">
                <a:solidFill>
                  <a:srgbClr val="0070C0"/>
                </a:solidFill>
              </a:rPr>
              <a:t>Αναψυκτικά 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39176D1D-8344-4260-8367-65029A27D8EB}"/>
              </a:ext>
            </a:extLst>
          </p:cNvPr>
          <p:cNvSpPr txBox="1"/>
          <p:nvPr/>
        </p:nvSpPr>
        <p:spPr>
          <a:xfrm>
            <a:off x="4460240" y="5872479"/>
            <a:ext cx="33931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200" dirty="0">
                <a:solidFill>
                  <a:srgbClr val="0070C0"/>
                </a:solidFill>
              </a:rPr>
              <a:t>Σοκολατούχο γάλα </a:t>
            </a:r>
            <a:endParaRPr lang="en-US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1981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49808EE-AB52-480D-8831-8FA67982A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>
                <a:solidFill>
                  <a:srgbClr val="0070C0"/>
                </a:solidFill>
              </a:rPr>
              <a:t>Ποιες τροφές κάνουν καλό στα δόντια 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85563034-CF6F-42BD-9FD3-29F5DF0E629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17197" y="2419690"/>
            <a:ext cx="8109824" cy="346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313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="" xmlns:a16="http://schemas.microsoft.com/office/drawing/2014/main" id="{19D775E8-127A-4CD9-9C28-09EC2898AF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" y="4753610"/>
            <a:ext cx="5816600" cy="1325563"/>
          </a:xfrm>
        </p:spPr>
        <p:txBody>
          <a:bodyPr/>
          <a:lstStyle/>
          <a:p>
            <a:r>
              <a:rPr lang="el-GR" b="1" dirty="0">
                <a:solidFill>
                  <a:srgbClr val="0070C0"/>
                </a:solidFill>
              </a:rPr>
              <a:t>Δεν τρώω γλυκά ανάμεσα στα γεύματα 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3074" name="Picture 2" descr="https://i1.wp.com/garydavidstratton.com/wp-content/uploads/2014/03/kids-eating-candy.jpg">
            <a:extLst>
              <a:ext uri="{FF2B5EF4-FFF2-40B4-BE49-F238E27FC236}">
                <a16:creationId xmlns="" xmlns:a16="http://schemas.microsoft.com/office/drawing/2014/main" id="{C3DD5382-3936-4805-B65C-F82B3CA506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4444" y="1898333"/>
            <a:ext cx="6607556" cy="4959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1606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4230707-822F-400B-A754-268F23833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>
                <a:solidFill>
                  <a:srgbClr val="0070C0"/>
                </a:solidFill>
              </a:rPr>
              <a:t>Τι πίνω όταν διψάω;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4098" name="Picture 2" descr="http://downloadclipart.org/do-upload/clipart/2016-09/Milk_clip_art.jpg">
            <a:extLst>
              <a:ext uri="{FF2B5EF4-FFF2-40B4-BE49-F238E27FC236}">
                <a16:creationId xmlns="" xmlns:a16="http://schemas.microsoft.com/office/drawing/2014/main" id="{1279EFCC-BBB5-4E1E-A1B3-19A8A55D13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48655" y="1446632"/>
            <a:ext cx="1248178" cy="147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img.icons8.com/color/1600/orange-juice.png">
            <a:extLst>
              <a:ext uri="{FF2B5EF4-FFF2-40B4-BE49-F238E27FC236}">
                <a16:creationId xmlns="" xmlns:a16="http://schemas.microsoft.com/office/drawing/2014/main" id="{DE587EA3-67FE-4447-8C10-959AB8C78C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29535" y="3846626"/>
            <a:ext cx="1805305" cy="1805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7C89222-5A91-41D7-851A-8068D38F4F65}"/>
              </a:ext>
            </a:extLst>
          </p:cNvPr>
          <p:cNvSpPr txBox="1"/>
          <p:nvPr/>
        </p:nvSpPr>
        <p:spPr>
          <a:xfrm>
            <a:off x="5283761" y="4749278"/>
            <a:ext cx="11753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200" b="1" dirty="0">
                <a:solidFill>
                  <a:srgbClr val="0070C0"/>
                </a:solidFill>
              </a:rPr>
              <a:t>Νερό </a:t>
            </a:r>
            <a:endParaRPr lang="en-US" sz="3200" b="1" dirty="0">
              <a:solidFill>
                <a:srgbClr val="0070C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142065E3-03D3-487A-9103-87F55DA2D9EE}"/>
              </a:ext>
            </a:extLst>
          </p:cNvPr>
          <p:cNvSpPr txBox="1"/>
          <p:nvPr/>
        </p:nvSpPr>
        <p:spPr>
          <a:xfrm>
            <a:off x="8650914" y="3261851"/>
            <a:ext cx="25122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200" b="1" dirty="0">
                <a:solidFill>
                  <a:srgbClr val="0070C0"/>
                </a:solidFill>
              </a:rPr>
              <a:t>Φρέσκο γάλα</a:t>
            </a:r>
            <a:endParaRPr lang="en-US" sz="3200" b="1" dirty="0">
              <a:solidFill>
                <a:srgbClr val="0070C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0546B4C9-EB50-4F4D-B1FC-63FA4AD36083}"/>
              </a:ext>
            </a:extLst>
          </p:cNvPr>
          <p:cNvSpPr txBox="1"/>
          <p:nvPr/>
        </p:nvSpPr>
        <p:spPr>
          <a:xfrm>
            <a:off x="8797908" y="5720080"/>
            <a:ext cx="34046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200" b="1" dirty="0">
                <a:solidFill>
                  <a:srgbClr val="0070C0"/>
                </a:solidFill>
              </a:rPr>
              <a:t>Φυσικούς  χυμούς </a:t>
            </a:r>
            <a:endParaRPr lang="en-US" sz="3200" b="1" dirty="0">
              <a:solidFill>
                <a:srgbClr val="0070C0"/>
              </a:solidFill>
            </a:endParaRPr>
          </a:p>
        </p:txBody>
      </p:sp>
      <p:pic>
        <p:nvPicPr>
          <p:cNvPr id="4104" name="Picture 8" descr="https://clipground.com/images/cup-of-bwater-clipart-11.jpg">
            <a:extLst>
              <a:ext uri="{FF2B5EF4-FFF2-40B4-BE49-F238E27FC236}">
                <a16:creationId xmlns="" xmlns:a16="http://schemas.microsoft.com/office/drawing/2014/main" id="{4424DFA2-7A02-4000-B404-1F5B741DFF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02115" y="1795363"/>
            <a:ext cx="3677943" cy="4812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9438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6CBA9B1-7FB6-4590-B4B9-B9F326BE0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l-GR" dirty="0">
                <a:solidFill>
                  <a:srgbClr val="0070C0"/>
                </a:solidFill>
              </a:rPr>
              <a:t>Τι τρώω ανάμεσα στα γεύματα; 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="" xmlns:a16="http://schemas.microsoft.com/office/drawing/2014/main" id="{59D4C62F-3F31-49BC-9775-0CA4AC19CA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1838960"/>
            <a:ext cx="5183188" cy="4350703"/>
          </a:xfrm>
        </p:spPr>
        <p:txBody>
          <a:bodyPr/>
          <a:lstStyle/>
          <a:p>
            <a:r>
              <a:rPr lang="el-GR" b="1" dirty="0">
                <a:solidFill>
                  <a:srgbClr val="0070C0"/>
                </a:solidFill>
              </a:rPr>
              <a:t>Φρούτα </a:t>
            </a:r>
          </a:p>
          <a:p>
            <a:r>
              <a:rPr lang="el-GR" b="1" dirty="0">
                <a:solidFill>
                  <a:srgbClr val="0070C0"/>
                </a:solidFill>
              </a:rPr>
              <a:t>Λαχανικά </a:t>
            </a:r>
          </a:p>
          <a:p>
            <a:r>
              <a:rPr lang="el-GR" b="1" dirty="0">
                <a:solidFill>
                  <a:srgbClr val="0070C0"/>
                </a:solidFill>
              </a:rPr>
              <a:t>Τοστ </a:t>
            </a:r>
          </a:p>
          <a:p>
            <a:r>
              <a:rPr lang="el-GR" b="1" dirty="0">
                <a:solidFill>
                  <a:srgbClr val="0070C0"/>
                </a:solidFill>
              </a:rPr>
              <a:t>Γιαούρτι άσπρο</a:t>
            </a:r>
          </a:p>
          <a:p>
            <a:r>
              <a:rPr lang="el-GR" b="1" dirty="0">
                <a:solidFill>
                  <a:srgbClr val="0070C0"/>
                </a:solidFill>
              </a:rPr>
              <a:t>Τυρί</a:t>
            </a:r>
          </a:p>
          <a:p>
            <a:r>
              <a:rPr lang="el-GR" b="1" dirty="0">
                <a:solidFill>
                  <a:srgbClr val="0070C0"/>
                </a:solidFill>
              </a:rPr>
              <a:t>Κουλούρι </a:t>
            </a:r>
          </a:p>
        </p:txBody>
      </p:sp>
      <p:pic>
        <p:nvPicPr>
          <p:cNvPr id="3076" name="Picture 4" descr="http://www.somethingfishy.ie/resources/image_resources/image_food_pyramid.jpg">
            <a:extLst>
              <a:ext uri="{FF2B5EF4-FFF2-40B4-BE49-F238E27FC236}">
                <a16:creationId xmlns="" xmlns:a16="http://schemas.microsoft.com/office/drawing/2014/main" id="{8C483BCD-30B6-4F2C-B140-C81A9F1FA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461" y="1524000"/>
            <a:ext cx="5135883" cy="4866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36350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9EBAAAC-0FF0-41DE-B702-F146CBBD3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l-GR" dirty="0">
                <a:solidFill>
                  <a:srgbClr val="0070C0"/>
                </a:solidFill>
              </a:rPr>
              <a:t>Φροντίζω τα δόντια μου!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0B98E778-5225-4F52-9838-A4D4234009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739" b="7601"/>
          <a:stretch/>
        </p:blipFill>
        <p:spPr>
          <a:xfrm>
            <a:off x="7554124" y="1650243"/>
            <a:ext cx="3984938" cy="4321180"/>
          </a:xfrm>
          <a:prstGeom prst="rect">
            <a:avLst/>
          </a:prstGeom>
        </p:spPr>
      </p:pic>
      <p:pic>
        <p:nvPicPr>
          <p:cNvPr id="5" name="Picture 2" descr="http://thestephaneandre.com/wp-content/uploads/2015/08/burnFatWithoutCardio_03.jpg">
            <a:extLst>
              <a:ext uri="{FF2B5EF4-FFF2-40B4-BE49-F238E27FC236}">
                <a16:creationId xmlns="" xmlns:a16="http://schemas.microsoft.com/office/drawing/2014/main" id="{04E2FD2A-9645-4ED8-AB57-B56699ADEF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12894" y="2766784"/>
            <a:ext cx="2016224" cy="2128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5C24F91D-8903-4C90-B8C4-7075A614FF13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815" y="1945355"/>
            <a:ext cx="4843576" cy="377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3700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9EBAAAC-0FF0-41DE-B702-F146CBBD3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>
                <a:solidFill>
                  <a:srgbClr val="0070C0"/>
                </a:solidFill>
              </a:rPr>
              <a:t>Επισκέπτομαι τον οδοντίατρο!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6" name="Picture 2" descr="http://www.cliparthut.com/clip-arts/763/dentist-cartoon-clip-art-763944.png">
            <a:extLst>
              <a:ext uri="{FF2B5EF4-FFF2-40B4-BE49-F238E27FC236}">
                <a16:creationId xmlns="" xmlns:a16="http://schemas.microsoft.com/office/drawing/2014/main" id="{A69938AA-DC85-4E7D-B4C9-0DFDE095F0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9579" y="1847855"/>
            <a:ext cx="3239873" cy="43211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4469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125</Words>
  <Application>Microsoft Office PowerPoint</Application>
  <PresentationFormat>Προσαρμογή</PresentationFormat>
  <Paragraphs>51</Paragraphs>
  <Slides>13</Slides>
  <Notes>0</Notes>
  <HiddenSlides>0</HiddenSlides>
  <MMClips>0</MMClips>
  <ScaleCrop>false</ScaleCrop>
  <HeadingPairs>
    <vt:vector size="6" baseType="variant">
      <vt:variant>
        <vt:lpstr>Θέμα</vt:lpstr>
      </vt:variant>
      <vt:variant>
        <vt:i4>1</vt:i4>
      </vt:variant>
      <vt:variant>
        <vt:lpstr>Ενσωματωμένοι διακομιστές OLE</vt:lpstr>
      </vt:variant>
      <vt:variant>
        <vt:i4>1</vt:i4>
      </vt:variant>
      <vt:variant>
        <vt:lpstr>Τίτλοι διαφανειών</vt:lpstr>
      </vt:variant>
      <vt:variant>
        <vt:i4>13</vt:i4>
      </vt:variant>
    </vt:vector>
  </HeadingPairs>
  <TitlesOfParts>
    <vt:vector size="15" baseType="lpstr">
      <vt:lpstr>Office Theme</vt:lpstr>
      <vt:lpstr>Picture</vt:lpstr>
      <vt:lpstr>ΕΛΛΗΝΙΚΗ ΟΔΟΝΤΙΑΤΡΙΚΗ ΟΜΟΣΠΟΝΔΙΑ            ΥΠΟΥΡΓΕΙΟ  ΥΓΕΙΑΣ</vt:lpstr>
      <vt:lpstr>Διαφάνεια 2</vt:lpstr>
      <vt:lpstr>Σημασία και λειτουργία των δοντιών </vt:lpstr>
      <vt:lpstr>Τερηδόνα</vt:lpstr>
      <vt:lpstr>Μικρόβια και ζάχαρη </vt:lpstr>
      <vt:lpstr>Ποιες τροφές χαλάνε τα δόντια </vt:lpstr>
      <vt:lpstr>Ποια ποτά χαλάνε τα δόντια </vt:lpstr>
      <vt:lpstr>Ποιες τροφές κάνουν καλό στα δόντια </vt:lpstr>
      <vt:lpstr>Δεν τρώω γλυκά ανάμεσα στα γεύματα </vt:lpstr>
      <vt:lpstr>Τι πίνω όταν διψάω;</vt:lpstr>
      <vt:lpstr>Τι τρώω ανάμεσα στα γεύματα; </vt:lpstr>
      <vt:lpstr>Φροντίζω τα δόντια μου!</vt:lpstr>
      <vt:lpstr>Επισκέπτομαι τον οδοντίατρο!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Τι είναι τερηδόνα</dc:title>
  <dc:creator>andreas agouropoulos</dc:creator>
  <cp:lastModifiedBy>chatzicharalampouse</cp:lastModifiedBy>
  <cp:revision>35</cp:revision>
  <dcterms:created xsi:type="dcterms:W3CDTF">2019-04-17T10:05:36Z</dcterms:created>
  <dcterms:modified xsi:type="dcterms:W3CDTF">2019-06-03T10:45:47Z</dcterms:modified>
</cp:coreProperties>
</file>