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60" r:id="rId3"/>
    <p:sldId id="261" r:id="rId4"/>
    <p:sldId id="262" r:id="rId5"/>
    <p:sldId id="263" r:id="rId6"/>
    <p:sldId id="310" r:id="rId7"/>
    <p:sldId id="281" r:id="rId8"/>
    <p:sldId id="282" r:id="rId9"/>
    <p:sldId id="311" r:id="rId10"/>
    <p:sldId id="312" r:id="rId11"/>
    <p:sldId id="294" r:id="rId12"/>
    <p:sldId id="313" r:id="rId13"/>
    <p:sldId id="314" r:id="rId14"/>
    <p:sldId id="315" r:id="rId15"/>
    <p:sldId id="316" r:id="rId16"/>
    <p:sldId id="305" r:id="rId17"/>
    <p:sldId id="284" r:id="rId18"/>
    <p:sldId id="285" r:id="rId19"/>
    <p:sldId id="304" r:id="rId20"/>
    <p:sldId id="308" r:id="rId21"/>
    <p:sldId id="309" r:id="rId22"/>
    <p:sldId id="297" r:id="rId23"/>
    <p:sldId id="298" r:id="rId24"/>
    <p:sldId id="299" r:id="rId25"/>
    <p:sldId id="300" r:id="rId26"/>
    <p:sldId id="317" r:id="rId27"/>
    <p:sldId id="318" r:id="rId28"/>
    <p:sldId id="320" r:id="rId29"/>
    <p:sldId id="319" r:id="rId30"/>
    <p:sldId id="272" r:id="rId31"/>
    <p:sldId id="273" r:id="rId32"/>
    <p:sldId id="274" r:id="rId33"/>
    <p:sldId id="276" r:id="rId34"/>
    <p:sldId id="277" r:id="rId35"/>
    <p:sldId id="278" r:id="rId36"/>
    <p:sldId id="279" r:id="rId37"/>
    <p:sldId id="286" r:id="rId38"/>
    <p:sldId id="287" r:id="rId39"/>
    <p:sldId id="288" r:id="rId40"/>
    <p:sldId id="289" r:id="rId41"/>
    <p:sldId id="290" r:id="rId42"/>
    <p:sldId id="275" r:id="rId43"/>
  </p:sldIdLst>
  <p:sldSz cx="9144000" cy="6858000" type="screen4x3"/>
  <p:notesSz cx="6669088" cy="9928225"/>
  <p:defaultTextStyle>
    <a:defPPr>
      <a:defRPr lang="el-G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ei" initials="t" lastIdx="1" clrIdx="0"/>
  <p:cmAuthor id="1" name="maraki" initials="mb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0107B"/>
    <a:srgbClr val="99CCFF"/>
    <a:srgbClr val="CCECFF"/>
    <a:srgbClr val="FF0066"/>
    <a:srgbClr val="FCBAE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68" d="100"/>
          <a:sy n="68" d="100"/>
        </p:scale>
        <p:origin x="-14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0B05A1E-801A-4C03-BD78-6D445CC19783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l-GR" noProof="0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noProof="0"/>
              <a:t>Kλικ για επεξεργασία των στυλ του υποδείγματος</a:t>
            </a:r>
          </a:p>
          <a:p>
            <a:pPr lvl="1"/>
            <a:r>
              <a:rPr lang="el-GR" noProof="0"/>
              <a:t>Δεύτερου επιπέδου</a:t>
            </a:r>
          </a:p>
          <a:p>
            <a:pPr lvl="2"/>
            <a:r>
              <a:rPr lang="el-GR" noProof="0"/>
              <a:t>Τρίτου επιπέδου</a:t>
            </a:r>
          </a:p>
          <a:p>
            <a:pPr lvl="3"/>
            <a:r>
              <a:rPr lang="el-GR" noProof="0"/>
              <a:t>Τέταρτου επιπέδου</a:t>
            </a:r>
          </a:p>
          <a:p>
            <a:pPr lvl="4"/>
            <a:r>
              <a:rPr lang="el-GR" noProof="0"/>
              <a:t>Πέμπτου επιπέδου</a:t>
            </a:r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8A55ADE-97A0-4901-A86A-16494629B356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3280605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l-GR" dirty="0"/>
              <a:t>Νεογνό (έως 30 ημερών) → Βρέφος (έως 12 μηνών) → Νήπιο (έως 4-5 ετών) → παιδί (έως 12 ετών) → </a:t>
            </a:r>
            <a:br>
              <a:rPr lang="el-GR" dirty="0"/>
            </a:br>
            <a:r>
              <a:rPr lang="el-GR" dirty="0" err="1"/>
              <a:t>→</a:t>
            </a:r>
            <a:r>
              <a:rPr lang="el-GR" dirty="0"/>
              <a:t> </a:t>
            </a:r>
            <a:r>
              <a:rPr lang="el-GR" b="1" dirty="0"/>
              <a:t>έφηβος (12-18 ετών) </a:t>
            </a:r>
            <a:r>
              <a:rPr lang="el-GR" dirty="0"/>
              <a:t>→ ενήλικας</a:t>
            </a:r>
          </a:p>
          <a:p>
            <a:pPr>
              <a:spcBef>
                <a:spcPct val="0"/>
              </a:spcBef>
            </a:pPr>
            <a:r>
              <a:rPr lang="el-GR" dirty="0"/>
              <a:t>Δεν έχει σημασία πότε ξεκινούν οι αλλαγές ή πόσο διαρκούν, στο τέλος της εφηβείας οι διαφορές συνήθως εξομοιώνονται.</a:t>
            </a:r>
          </a:p>
          <a:p>
            <a:pPr>
              <a:spcBef>
                <a:spcPct val="0"/>
              </a:spcBef>
            </a:pPr>
            <a:r>
              <a:rPr lang="el-GR" dirty="0"/>
              <a:t>Συνήθως τα κορίτσια</a:t>
            </a:r>
            <a:r>
              <a:rPr lang="el-GR" baseline="0" dirty="0"/>
              <a:t> </a:t>
            </a:r>
            <a:r>
              <a:rPr lang="el-GR" dirty="0"/>
              <a:t>μοιάζουν με τη μητέρα τους στην ηλικία έναρξης των αλλαγών του σώματος.</a:t>
            </a:r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D783C7C-DFFB-4198-B004-98F7384CDEEE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l-G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9105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l-GR" dirty="0"/>
              <a:t>Προετοιμασία του σώματος (αλλά και ψυχοσυναισθηματικά) για την μελλοντική αναπαραγωγική λειτουργία, σεξουαλική ωρίμανση.</a:t>
            </a:r>
            <a:endParaRPr lang="en-US" dirty="0"/>
          </a:p>
          <a:p>
            <a:pPr>
              <a:spcBef>
                <a:spcPct val="0"/>
              </a:spcBef>
            </a:pPr>
            <a:r>
              <a:rPr lang="el-GR" dirty="0"/>
              <a:t>Παρατηρούμε αλλαγές σε όλο το σώμα</a:t>
            </a:r>
            <a:r>
              <a:rPr lang="en-US" dirty="0"/>
              <a:t> </a:t>
            </a:r>
            <a:r>
              <a:rPr lang="el-GR" dirty="0"/>
              <a:t>αλλά και αλλαγές στην διάθεση και τα ενδιαφέροντα μας</a:t>
            </a:r>
            <a:r>
              <a:rPr lang="en-US" dirty="0"/>
              <a:t>.</a:t>
            </a:r>
            <a:endParaRPr lang="el-GR" dirty="0"/>
          </a:p>
          <a:p>
            <a:pPr>
              <a:spcBef>
                <a:spcPct val="0"/>
              </a:spcBef>
            </a:pPr>
            <a:endParaRPr lang="el-GR" dirty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C4C3C88-1384-4C8B-B9D1-7A26858061C1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l-G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5612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24579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B016F77-4D05-4EE6-9034-6F113CC5F087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l-G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5585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- Θέση εικόνας διαφάνειας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l-GR"/>
          </a:p>
          <a:p>
            <a:pPr>
              <a:spcBef>
                <a:spcPct val="0"/>
              </a:spcBef>
            </a:pPr>
            <a:endParaRPr lang="el-GR"/>
          </a:p>
        </p:txBody>
      </p:sp>
      <p:sp>
        <p:nvSpPr>
          <p:cNvPr id="34819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5168AC-C737-4496-BAB3-9F122D7A4FCB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l-G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48738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Θέση εικόνας διαφάνειας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l-GR" dirty="0"/>
          </a:p>
        </p:txBody>
      </p:sp>
      <p:sp>
        <p:nvSpPr>
          <p:cNvPr id="36867" name="Θέση αριθμού διαφάνειας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D4F6F47-E69F-4DE9-8365-2DAF126037E2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l-G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95334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l-GR"/>
              <a:t>Το κεφάλι, οι παλάμες και τα πέλματα είναι τα πρώτα που μεγαλώνουν (δυσαναλογία με το υπόλοιπο σώμα).</a:t>
            </a:r>
          </a:p>
          <a:p>
            <a:pPr>
              <a:spcBef>
                <a:spcPct val="0"/>
              </a:spcBef>
            </a:pPr>
            <a:r>
              <a:rPr lang="el-GR"/>
              <a:t>Νιώθεις άχαρος, άγαρμπος, κρεμάνε τα χέρια, το κεφάλι και οι ώμοι, σκοντάφτεις. </a:t>
            </a:r>
          </a:p>
          <a:p>
            <a:pPr>
              <a:spcBef>
                <a:spcPct val="0"/>
              </a:spcBef>
            </a:pPr>
            <a:r>
              <a:rPr lang="el-GR"/>
              <a:t>Μεγαλύτερη και γρηγορότερη αύξηση ύψους σε σχέση με μύες.</a:t>
            </a:r>
          </a:p>
          <a:p>
            <a:pPr>
              <a:spcBef>
                <a:spcPct val="0"/>
              </a:spcBef>
            </a:pPr>
            <a:r>
              <a:rPr lang="el-GR"/>
              <a:t>Υπομονή το σώμα σου προσαρμόζεται σταδιακά στις νέες σου διαστάσεις.</a:t>
            </a:r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A5C345A-EA35-460B-916B-ABDF482E9519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l-G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895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l-GR"/>
              <a:t>Τρίχες εφηβαίου, προστασία από νερό, σκόνη, τσιμπήματα, κρύο κτλ</a:t>
            </a:r>
          </a:p>
          <a:p>
            <a:pPr>
              <a:spcBef>
                <a:spcPct val="0"/>
              </a:spcBef>
            </a:pPr>
            <a:r>
              <a:rPr lang="el-GR"/>
              <a:t>Ιδρώτας: συχνό πλύσιμο με νερό και σαπούνι, υγιεινά αποσμητικά</a:t>
            </a:r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4CA6274-A774-4277-B01B-9BBEE91ED918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l-G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59602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l-GR"/>
              <a:t>Ανακαλύπτεις και αντιμετωπίζεις τα συναισθήματά σου</a:t>
            </a:r>
            <a:r>
              <a:rPr lang="en-US"/>
              <a:t>.</a:t>
            </a:r>
            <a:endParaRPr lang="el-GR"/>
          </a:p>
          <a:p>
            <a:pPr>
              <a:spcBef>
                <a:spcPct val="0"/>
              </a:spcBef>
            </a:pPr>
            <a:r>
              <a:rPr lang="el-GR"/>
              <a:t>Προσπαθείς να τα εκφράζεις ή να τα συγκρατείς, όχι να τα καταστέλλεις (κρύβεις) ή να εκρήγνυσαι.</a:t>
            </a:r>
          </a:p>
          <a:p>
            <a:pPr>
              <a:spcBef>
                <a:spcPct val="0"/>
              </a:spcBef>
            </a:pPr>
            <a:endParaRPr lang="el-GR"/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79E19A7-A1FD-442C-8D49-F75203456841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l-G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25029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l-GR"/>
              <a:t>Αναλαμβάνω τις ευθύνες μου. (υπευθυνότητα)</a:t>
            </a:r>
          </a:p>
          <a:p>
            <a:pPr>
              <a:spcBef>
                <a:spcPct val="0"/>
              </a:spcBef>
            </a:pPr>
            <a:r>
              <a:rPr lang="el-GR"/>
              <a:t>Ο κόσμος δεν περιστρέφεται γύρω μου. (σεβασμός)</a:t>
            </a:r>
          </a:p>
          <a:p>
            <a:pPr>
              <a:spcBef>
                <a:spcPct val="0"/>
              </a:spcBef>
            </a:pPr>
            <a:r>
              <a:rPr lang="el-GR"/>
              <a:t>Μου αρέσει να ταιριάζω στο σύνολο, αλλά κάνω πράγματα γιατί είναι σωστά για εμένα. (ανεξαρτησία)</a:t>
            </a:r>
          </a:p>
          <a:p>
            <a:pPr>
              <a:spcBef>
                <a:spcPct val="0"/>
              </a:spcBef>
            </a:pPr>
            <a:r>
              <a:rPr lang="el-GR"/>
              <a:t>Δοκιμάζω τις δυνάμεις μου μέσω υγιών προκλήσεων.</a:t>
            </a:r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1098B93-8677-467F-9315-EFB4725EABBC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l-G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82684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l-GR"/>
              <a:t>Μίλα και άκου!</a:t>
            </a:r>
          </a:p>
          <a:p>
            <a:pPr>
              <a:spcBef>
                <a:spcPct val="0"/>
              </a:spcBef>
            </a:pPr>
            <a:r>
              <a:rPr lang="el-GR"/>
              <a:t>Ανακάλυψε κοινά ενδιαφέροντα!</a:t>
            </a:r>
          </a:p>
          <a:p>
            <a:pPr>
              <a:spcBef>
                <a:spcPct val="0"/>
              </a:spcBef>
            </a:pPr>
            <a:r>
              <a:rPr lang="el-GR"/>
              <a:t>Δείχνε σεβασμό!</a:t>
            </a:r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71833DB-9069-42B7-A7EA-881ABE1B3A21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l-G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63037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altLang="el-GR" sz="1200" dirty="0"/>
              <a:t> 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A55ADE-97A0-4901-A86A-16494629B356}" type="slidenum">
              <a:rPr lang="el-GR" smtClean="0"/>
              <a:pPr>
                <a:defRPr/>
              </a:pPr>
              <a:t>37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670636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F380C-3934-4319-B88A-82475FD46819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67528-9EDF-4BAB-AF85-F12B2483E675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E9B5C-A3B2-4C05-B642-74A014016D13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B44DC4-900A-42C1-80AB-37899DF5B482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69958-7BE2-4DB4-A241-67A1A3BBEBE8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7E3A3-F7DD-4546-B640-0CECEF347BCD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4757A-3B9B-4696-BD03-CD36F05BCD2C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6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EC14C-AB91-4494-80A2-1F39F939603B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C393D-FCDB-4F8D-880A-4D2ACEEE0ED6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8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E83A3-CAD6-440E-A88D-CAB6666EBE74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78706-C480-483C-8B15-502B0FC6F103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4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D6550-7B87-431D-9D56-A3300B7B1DD8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891C2-6CD9-4F88-A32A-D6A6464771B5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3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EEBB1-36A8-43F4-B84D-5348F8E64582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5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707A6-604C-4CE5-8FA5-9DCE8F419840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6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39CBE-366C-47A8-B146-43BFEB27C9DC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l-GR" noProof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5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7D86C-0E3D-43AB-AA76-84180A13A42E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6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FC061-2779-4AB4-BC72-DDE95001630F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3401B-A15F-4164-BEC5-CF8E653BAAAA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7DB9F-1024-4448-ACB5-885A0A5B37D4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4F041-BE6C-452D-A388-922FDA5866AF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4FF05-6FC7-4A66-A6E0-496CBBCAE9A8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- Θέση τίτλου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l-GR"/>
              <a:t>Kλικ για επεξεργασία του τίτλου</a:t>
            </a:r>
          </a:p>
        </p:txBody>
      </p:sp>
      <p:sp>
        <p:nvSpPr>
          <p:cNvPr id="1027" name="2 - Θέση κειμένου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535FE38-1FDC-4029-82B4-4BC3CFFDF5A8}" type="datetimeFigureOut">
              <a:rPr lang="el-GR"/>
              <a:pPr>
                <a:defRPr/>
              </a:pPr>
              <a:t>12/5/2022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EA1FEB-3533-42F3-AABE-CA765EEA9D51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l/%CE%B5%CE%B3%CE%BA%CE%AD%CF%86%CE%B1%CE%BB%CE%BF-%CF%83%CF%84%CE%AD%CE%25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l/%CF%80%CF%8C%CE%B4%CE%B9%CE%B1-%CF%83%CF%84%CE%AD%CE%BA%CE%B5%CF%84%CE%B1%CE%B9-%CE%B1%CE%BD%25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dreamstime.com/royalty-free-stock-photos-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l/%CE%BA%CE%BF%CF%81%CE%AF%CF%84%CF%83%CE%B9-%CE%BC%CE%25B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1 - Τίτλος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  <a:ln w="28575">
            <a:solidFill>
              <a:schemeClr val="accent1"/>
            </a:solidFill>
          </a:ln>
        </p:spPr>
        <p:txBody>
          <a:bodyPr/>
          <a:lstStyle/>
          <a:p>
            <a:r>
              <a:rPr lang="el-GR" dirty="0">
                <a:solidFill>
                  <a:srgbClr val="C00000"/>
                </a:solidFill>
              </a:rPr>
              <a:t>Σεξουαλική αγωγή για κορίτσια</a:t>
            </a:r>
          </a:p>
        </p:txBody>
      </p:sp>
      <p:sp>
        <p:nvSpPr>
          <p:cNvPr id="4" name="5 - Υπότιτλος"/>
          <p:cNvSpPr>
            <a:spLocks noGrp="1"/>
          </p:cNvSpPr>
          <p:nvPr>
            <p:ph type="subTitle" idx="1"/>
          </p:nvPr>
        </p:nvSpPr>
        <p:spPr>
          <a:xfrm>
            <a:off x="0" y="5731538"/>
            <a:ext cx="9144000" cy="786626"/>
          </a:xfr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Clr>
                <a:srgbClr val="FFFFFF"/>
              </a:buClr>
              <a:buSzPct val="95000"/>
            </a:pPr>
            <a:endParaRPr lang="el-GR" sz="1600" dirty="0">
              <a:solidFill>
                <a:srgbClr val="002060"/>
              </a:solidFill>
            </a:endParaRPr>
          </a:p>
          <a:p>
            <a:pPr>
              <a:lnSpc>
                <a:spcPct val="80000"/>
              </a:lnSpc>
              <a:buClr>
                <a:srgbClr val="FFFFFF"/>
              </a:buClr>
              <a:buSzPct val="95000"/>
            </a:pPr>
            <a:r>
              <a:rPr lang="en-US" sz="1600" dirty="0">
                <a:solidFill>
                  <a:srgbClr val="002060"/>
                </a:solidFill>
              </a:rPr>
              <a:t>Y</a:t>
            </a:r>
            <a:r>
              <a:rPr lang="el-GR" sz="1600" dirty="0">
                <a:solidFill>
                  <a:srgbClr val="002060"/>
                </a:solidFill>
              </a:rPr>
              <a:t>ΠΟΥΡΓΕΙΟ ΥΓΕΙΑΣ </a:t>
            </a:r>
            <a:endParaRPr lang="en-US" sz="1600" dirty="0">
              <a:solidFill>
                <a:srgbClr val="002060"/>
              </a:solidFill>
            </a:endParaRPr>
          </a:p>
          <a:p>
            <a:pPr>
              <a:lnSpc>
                <a:spcPct val="80000"/>
              </a:lnSpc>
              <a:buClr>
                <a:srgbClr val="FFFFFF"/>
              </a:buClr>
              <a:buSzPct val="95000"/>
            </a:pPr>
            <a:r>
              <a:rPr lang="el-GR" sz="1600" dirty="0">
                <a:solidFill>
                  <a:srgbClr val="002060"/>
                </a:solidFill>
              </a:rPr>
              <a:t>ΣΕΞΟΥΑΛΙΚΗ ΚΑΙ ΑΝΑΠΑΡΑΓΩΓΙΚΗ ΥΓΕΙΑ</a:t>
            </a:r>
            <a:endParaRPr lang="en-GB" sz="1600" dirty="0">
              <a:solidFill>
                <a:srgbClr val="002060"/>
              </a:solidFill>
            </a:endParaRPr>
          </a:p>
        </p:txBody>
      </p:sp>
      <p:pic>
        <p:nvPicPr>
          <p:cNvPr id="51202" name="Picture 2" descr="Άνθρωποι, Jumping, Ευτυχία, Ευτυχισμένο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5368" y="2636912"/>
            <a:ext cx="5400600" cy="3312368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3DDBBFB-AC03-4779-9AF3-69C9E25C4AFF}"/>
              </a:ext>
            </a:extLst>
          </p:cNvPr>
          <p:cNvSpPr txBox="1"/>
          <p:nvPr/>
        </p:nvSpPr>
        <p:spPr>
          <a:xfrm rot="20623525">
            <a:off x="618523" y="3630388"/>
            <a:ext cx="2515816" cy="1477328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/>
            <a:r>
              <a:rPr lang="el-GR" sz="1800" b="1" dirty="0" smtClean="0">
                <a:solidFill>
                  <a:srgbClr val="002060"/>
                </a:solidFill>
              </a:rPr>
              <a:t>Όταν στην τάξη υπάρχουν παιδιά που </a:t>
            </a:r>
            <a:r>
              <a:rPr lang="el-GR" sz="1800" b="1" dirty="0">
                <a:solidFill>
                  <a:srgbClr val="002060"/>
                </a:solidFill>
              </a:rPr>
              <a:t>μπορεί να εμφανίζουν κάποιο κινητικό έλλειμα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group of teens at the beac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1341438"/>
            <a:ext cx="404812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288" y="476250"/>
            <a:ext cx="8229600" cy="6096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l-GR" sz="3600" b="1" dirty="0">
                <a:solidFill>
                  <a:srgbClr val="C00000"/>
                </a:solidFill>
              </a:rPr>
              <a:t>Θα μιλήσουμε για</a:t>
            </a:r>
            <a:r>
              <a:rPr lang="el-GR" sz="3600" dirty="0">
                <a:solidFill>
                  <a:srgbClr val="C00000"/>
                </a:solidFill>
              </a:rPr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4186238" cy="5199062"/>
          </a:xfrm>
        </p:spPr>
        <p:txBody>
          <a:bodyPr>
            <a:noAutofit/>
          </a:bodyPr>
          <a:lstStyle/>
          <a:p>
            <a:r>
              <a:rPr lang="el-GR" sz="2400" dirty="0"/>
              <a:t>τι ονομάζουμε ήβη και τι εφηβεία;</a:t>
            </a:r>
          </a:p>
          <a:p>
            <a:endParaRPr lang="el-GR" sz="1800" dirty="0"/>
          </a:p>
          <a:p>
            <a:r>
              <a:rPr lang="el-GR" sz="2400" dirty="0"/>
              <a:t>ποιες αλλαγές συμβαίνουν στα κορίτσια;</a:t>
            </a:r>
          </a:p>
          <a:p>
            <a:endParaRPr lang="el-GR" sz="1800" dirty="0"/>
          </a:p>
          <a:p>
            <a:r>
              <a:rPr lang="el-GR" sz="2400" dirty="0"/>
              <a:t>ποιες  αλλαγές συμβαίνουν στα αγόρια;</a:t>
            </a:r>
          </a:p>
          <a:p>
            <a:endParaRPr lang="en-US" sz="1800" dirty="0"/>
          </a:p>
          <a:p>
            <a:r>
              <a:rPr lang="el-GR" sz="2400" dirty="0"/>
              <a:t>τη σεξουαλικότητα</a:t>
            </a:r>
          </a:p>
          <a:p>
            <a:endParaRPr lang="el-GR" sz="1800" dirty="0"/>
          </a:p>
          <a:p>
            <a:r>
              <a:rPr lang="el-GR" sz="2400" dirty="0"/>
              <a:t>τις σεξουαλικές σχέσεις</a:t>
            </a:r>
          </a:p>
        </p:txBody>
      </p:sp>
      <p:sp>
        <p:nvSpPr>
          <p:cNvPr id="15364" name="4 - Ορθογώνιο"/>
          <p:cNvSpPr>
            <a:spLocks noChangeArrowheads="1"/>
          </p:cNvSpPr>
          <p:nvPr/>
        </p:nvSpPr>
        <p:spPr bwMode="auto">
          <a:xfrm>
            <a:off x="4857752" y="6000768"/>
            <a:ext cx="428624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800">
                <a:latin typeface="Calibri" pitchFamily="34" charset="0"/>
              </a:rPr>
              <a:t>http://all-free-download.com/free-photos/download/group-of-teens-at-the-beach_515758.html</a:t>
            </a:r>
            <a:endParaRPr lang="el-GR" sz="8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l-GR" sz="3600" b="1" dirty="0">
                <a:solidFill>
                  <a:srgbClr val="C00000"/>
                </a:solidFill>
              </a:rPr>
              <a:t>Τι ονομάζουμε ήβη;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163"/>
            <a:ext cx="8229600" cy="3856037"/>
          </a:xfrm>
        </p:spPr>
        <p:txBody>
          <a:bodyPr>
            <a:normAutofit/>
          </a:bodyPr>
          <a:lstStyle/>
          <a:p>
            <a:r>
              <a:rPr lang="el-GR" sz="2400" dirty="0"/>
              <a:t>Ήβη ονομάζουμε την χρονική περίοδο που το σώμα ενός παιδιού αλλάζει και αποκτά σταδιακά τα χαρακτηριστικά του σώματος του ενήλικα</a:t>
            </a:r>
            <a:r>
              <a:rPr lang="en-US" sz="2400" dirty="0"/>
              <a:t>.</a:t>
            </a:r>
          </a:p>
          <a:p>
            <a:pPr>
              <a:buFont typeface="Arial" charset="0"/>
              <a:buNone/>
            </a:pPr>
            <a:endParaRPr lang="el-GR" sz="2400" dirty="0"/>
          </a:p>
          <a:p>
            <a:r>
              <a:rPr lang="el-GR" sz="2400" dirty="0"/>
              <a:t>Οι αλλαγές συμβαίνουν μεταξύ </a:t>
            </a:r>
            <a:r>
              <a:rPr lang="en-US" sz="2400" b="1" dirty="0">
                <a:solidFill>
                  <a:srgbClr val="B0107B"/>
                </a:solidFill>
              </a:rPr>
              <a:t>9</a:t>
            </a:r>
            <a:r>
              <a:rPr lang="el-GR" sz="2400" dirty="0">
                <a:solidFill>
                  <a:srgbClr val="B0107B"/>
                </a:solidFill>
              </a:rPr>
              <a:t> </a:t>
            </a:r>
            <a:r>
              <a:rPr lang="el-GR" sz="2400" dirty="0"/>
              <a:t>και</a:t>
            </a:r>
            <a:r>
              <a:rPr lang="el-GR" sz="2400" dirty="0">
                <a:solidFill>
                  <a:srgbClr val="B0107B"/>
                </a:solidFill>
              </a:rPr>
              <a:t> </a:t>
            </a:r>
            <a:r>
              <a:rPr lang="el-GR" sz="2400" b="1" dirty="0">
                <a:solidFill>
                  <a:srgbClr val="B0107B"/>
                </a:solidFill>
              </a:rPr>
              <a:t>1</a:t>
            </a:r>
            <a:r>
              <a:rPr lang="en-US" sz="2400" b="1" dirty="0">
                <a:solidFill>
                  <a:srgbClr val="B0107B"/>
                </a:solidFill>
              </a:rPr>
              <a:t>8</a:t>
            </a:r>
            <a:r>
              <a:rPr lang="el-GR" sz="2400" dirty="0">
                <a:solidFill>
                  <a:srgbClr val="B0107B"/>
                </a:solidFill>
              </a:rPr>
              <a:t> </a:t>
            </a:r>
            <a:r>
              <a:rPr lang="el-GR" sz="2400" dirty="0"/>
              <a:t>ετών</a:t>
            </a:r>
            <a:r>
              <a:rPr lang="en-US" sz="2400" dirty="0"/>
              <a:t>.</a:t>
            </a:r>
          </a:p>
          <a:p>
            <a:pPr>
              <a:buFont typeface="Arial" charset="0"/>
              <a:buNone/>
            </a:pPr>
            <a:endParaRPr lang="el-GR" sz="2400" dirty="0"/>
          </a:p>
          <a:p>
            <a:r>
              <a:rPr lang="el-GR" sz="2400" dirty="0"/>
              <a:t>Συνήθως στα αγόρια ξεκινούν στην ηλικία </a:t>
            </a:r>
            <a:r>
              <a:rPr lang="el-GR" sz="2400" b="1" dirty="0">
                <a:solidFill>
                  <a:srgbClr val="B0107B"/>
                </a:solidFill>
              </a:rPr>
              <a:t>10-14 </a:t>
            </a:r>
            <a:r>
              <a:rPr lang="el-GR" sz="2400" dirty="0"/>
              <a:t>ετών, λίγο αργότερα από τα κορίτσια.</a:t>
            </a:r>
          </a:p>
          <a:p>
            <a:pPr>
              <a:buFont typeface="Arial" charset="0"/>
              <a:buNone/>
            </a:pPr>
            <a:endParaRPr lang="el-GR" sz="2400" dirty="0"/>
          </a:p>
          <a:p>
            <a:pPr>
              <a:buFont typeface="Arial" charset="0"/>
              <a:buNone/>
            </a:pPr>
            <a:endParaRPr lang="el-GR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8038"/>
          </a:xfrm>
        </p:spPr>
        <p:txBody>
          <a:bodyPr/>
          <a:lstStyle/>
          <a:p>
            <a:r>
              <a:rPr lang="el-GR" sz="3600" b="1" dirty="0">
                <a:solidFill>
                  <a:srgbClr val="C00000"/>
                </a:solidFill>
              </a:rPr>
              <a:t>Έναρξη και διάρκεια αλλαγών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8136904" cy="3672408"/>
          </a:xfrm>
        </p:spPr>
        <p:txBody>
          <a:bodyPr rtlCol="0">
            <a:normAutofit lnSpcReduction="10000"/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el-GR" sz="2400" dirty="0">
                <a:latin typeface="+mj-lt"/>
              </a:rPr>
              <a:t>Σε κάποια κορίτσια οι αλλαγές στο σώμα </a:t>
            </a:r>
            <a:endParaRPr lang="en-US" sz="2400" dirty="0">
              <a:latin typeface="+mj-lt"/>
            </a:endParaRP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l-GR" sz="2400" dirty="0">
                <a:latin typeface="+mj-lt"/>
              </a:rPr>
              <a:t>ξεκινούν</a:t>
            </a:r>
            <a:r>
              <a:rPr lang="en-US" sz="2400" dirty="0">
                <a:latin typeface="+mj-lt"/>
              </a:rPr>
              <a:t> </a:t>
            </a:r>
            <a:r>
              <a:rPr lang="el-GR" sz="2400" dirty="0">
                <a:latin typeface="+mj-lt"/>
              </a:rPr>
              <a:t>νωρίτερα 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l-GR" sz="2400" dirty="0">
                <a:latin typeface="+mj-lt"/>
              </a:rPr>
              <a:t>σε άλλα αργότερα </a:t>
            </a:r>
            <a:endParaRPr lang="en-US" sz="2400" dirty="0">
              <a:latin typeface="+mj-lt"/>
            </a:endParaRP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l-GR" sz="2400" dirty="0">
                <a:latin typeface="+mj-lt"/>
              </a:rPr>
              <a:t>σε άλλα γίνονται ταχύτερα </a:t>
            </a:r>
            <a:endParaRPr lang="en-US" sz="2400" dirty="0">
              <a:latin typeface="+mj-lt"/>
            </a:endParaRP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l-GR" sz="2400" dirty="0">
                <a:latin typeface="+mj-lt"/>
              </a:rPr>
              <a:t>σε άλλα πιο σταδιακά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			        </a:t>
            </a:r>
            <a:r>
              <a:rPr lang="el-GR" sz="2400" b="1" dirty="0">
                <a:solidFill>
                  <a:srgbClr val="C00000"/>
                </a:solidFill>
                <a:latin typeface="+mj-lt"/>
              </a:rPr>
              <a:t>Όλα είναι  φυσιολογικά! 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l-GR" sz="2400" dirty="0"/>
          </a:p>
        </p:txBody>
      </p:sp>
      <p:sp>
        <p:nvSpPr>
          <p:cNvPr id="18435" name="TextBox 3"/>
          <p:cNvSpPr txBox="1">
            <a:spLocks noChangeArrowheads="1"/>
          </p:cNvSpPr>
          <p:nvPr/>
        </p:nvSpPr>
        <p:spPr bwMode="auto">
          <a:xfrm>
            <a:off x="395288" y="5734050"/>
            <a:ext cx="84248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 sz="2800" b="1">
                <a:solidFill>
                  <a:srgbClr val="5C697C"/>
                </a:solidFill>
                <a:latin typeface="Calibri" pitchFamily="34" charset="0"/>
              </a:rPr>
              <a:t>Όλοι είμαστε διαφορετικοί!!!  Είσαι μοναδική!!!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l-GR" b="1" dirty="0">
                <a:solidFill>
                  <a:srgbClr val="C00000"/>
                </a:solidFill>
              </a:rPr>
              <a:t>Εφηβεία</a:t>
            </a:r>
          </a:p>
        </p:txBody>
      </p:sp>
      <p:grpSp>
        <p:nvGrpSpPr>
          <p:cNvPr id="19458" name="Content Placeholder 3"/>
          <p:cNvGrpSpPr>
            <a:grpSpLocks noGrp="1"/>
          </p:cNvGrpSpPr>
          <p:nvPr/>
        </p:nvGrpSpPr>
        <p:grpSpPr bwMode="auto">
          <a:xfrm>
            <a:off x="838200" y="1935163"/>
            <a:ext cx="7391400" cy="4389437"/>
            <a:chOff x="1605004" y="1412776"/>
            <a:chExt cx="5303254" cy="4608512"/>
          </a:xfrm>
        </p:grpSpPr>
        <p:sp>
          <p:nvSpPr>
            <p:cNvPr id="5" name="4 - Έλλειψη"/>
            <p:cNvSpPr/>
            <p:nvPr/>
          </p:nvSpPr>
          <p:spPr>
            <a:xfrm>
              <a:off x="1605004" y="2204473"/>
              <a:ext cx="2102622" cy="2376759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l-GR" dirty="0">
                  <a:latin typeface="+mj-lt"/>
                </a:rPr>
                <a:t>Αλλαγές στις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l-GR" dirty="0">
                  <a:latin typeface="+mj-lt"/>
                </a:rPr>
                <a:t>σχέσεις με</a:t>
              </a:r>
              <a:r>
                <a:rPr lang="en-US" dirty="0">
                  <a:latin typeface="+mj-lt"/>
                </a:rPr>
                <a:t> </a:t>
              </a:r>
              <a:r>
                <a:rPr lang="el-GR" dirty="0">
                  <a:latin typeface="+mj-lt"/>
                </a:rPr>
                <a:t>γονείς και συνομήλικους</a:t>
              </a:r>
            </a:p>
          </p:txBody>
        </p:sp>
        <p:sp>
          <p:nvSpPr>
            <p:cNvPr id="6" name="5 - Έλλειψη"/>
            <p:cNvSpPr/>
            <p:nvPr/>
          </p:nvSpPr>
          <p:spPr>
            <a:xfrm>
              <a:off x="4572139" y="2204473"/>
              <a:ext cx="2336119" cy="2426761"/>
            </a:xfrm>
            <a:prstGeom prst="ellipse">
              <a:avLst/>
            </a:prstGeom>
            <a:solidFill>
              <a:srgbClr val="E692C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l-GR" sz="2000" dirty="0">
                  <a:latin typeface="+mj-lt"/>
                </a:rPr>
                <a:t>         </a:t>
              </a:r>
              <a:r>
                <a:rPr lang="el-GR" dirty="0">
                  <a:latin typeface="+mj-lt"/>
                </a:rPr>
                <a:t>Συναισθηματικές αλλαγές</a:t>
              </a:r>
            </a:p>
          </p:txBody>
        </p:sp>
        <p:sp>
          <p:nvSpPr>
            <p:cNvPr id="7" name="6 - Έλλειψη"/>
            <p:cNvSpPr/>
            <p:nvPr/>
          </p:nvSpPr>
          <p:spPr>
            <a:xfrm>
              <a:off x="3299858" y="3356185"/>
              <a:ext cx="1968218" cy="266510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l-GR" dirty="0">
                  <a:latin typeface="+mj-lt"/>
                </a:rPr>
                <a:t>Σεξουαλικότητα</a:t>
              </a:r>
            </a:p>
          </p:txBody>
        </p:sp>
        <p:sp>
          <p:nvSpPr>
            <p:cNvPr id="8" name="3 - Έλλειψη"/>
            <p:cNvSpPr/>
            <p:nvPr/>
          </p:nvSpPr>
          <p:spPr>
            <a:xfrm>
              <a:off x="3026495" y="1412776"/>
              <a:ext cx="2460272" cy="2305089"/>
            </a:xfrm>
            <a:prstGeom prst="ellips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l-GR" sz="2400" dirty="0">
                  <a:latin typeface="+mj-lt"/>
                </a:rPr>
                <a:t>Αλλαγές στο σώμα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 idx="4294967295"/>
          </p:nvPr>
        </p:nvSpPr>
        <p:spPr>
          <a:xfrm>
            <a:off x="323850" y="0"/>
            <a:ext cx="4176713" cy="981075"/>
          </a:xfrm>
        </p:spPr>
        <p:txBody>
          <a:bodyPr lIns="0" rIns="0" bIns="0" anchor="b"/>
          <a:lstStyle/>
          <a:p>
            <a:pPr algn="ctr" eaLnBrk="1" hangingPunct="1"/>
            <a:r>
              <a:rPr lang="el-GR" sz="4000" b="1">
                <a:solidFill>
                  <a:srgbClr val="FF0000"/>
                </a:solidFill>
              </a:rPr>
              <a:t>Τι συμβαίνει</a:t>
            </a:r>
            <a:r>
              <a:rPr lang="el-GR" sz="4000">
                <a:solidFill>
                  <a:srgbClr val="FF0000"/>
                </a:solidFill>
              </a:rPr>
              <a:t>; 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4294967295"/>
          </p:nvPr>
        </p:nvSpPr>
        <p:spPr>
          <a:xfrm>
            <a:off x="250825" y="981075"/>
            <a:ext cx="7200900" cy="5184775"/>
          </a:xfrm>
        </p:spPr>
        <p:txBody>
          <a:bodyPr/>
          <a:lstStyle/>
          <a:p>
            <a:pPr marL="273050" indent="-273050" eaLnBrk="1" hangingPunct="1"/>
            <a:r>
              <a:rPr lang="el-GR" sz="2700" dirty="0">
                <a:latin typeface="Calibri" pitchFamily="34" charset="0"/>
              </a:rPr>
              <a:t>Στον εγκέφαλό μας βρίσκεται ένας αδένας, </a:t>
            </a:r>
          </a:p>
          <a:p>
            <a:pPr marL="273050" indent="-273050" eaLnBrk="1" hangingPunct="1">
              <a:buFont typeface="Wingdings" pitchFamily="2" charset="2"/>
              <a:buNone/>
            </a:pPr>
            <a:r>
              <a:rPr lang="el-GR" sz="2700" dirty="0">
                <a:latin typeface="Calibri" pitchFamily="34" charset="0"/>
              </a:rPr>
              <a:t>    η </a:t>
            </a:r>
            <a:r>
              <a:rPr lang="el-GR" sz="2700" dirty="0">
                <a:solidFill>
                  <a:srgbClr val="FF0066"/>
                </a:solidFill>
                <a:latin typeface="Calibri" pitchFamily="34" charset="0"/>
              </a:rPr>
              <a:t>υπόφυση</a:t>
            </a:r>
          </a:p>
          <a:p>
            <a:pPr marL="273050" indent="-273050" eaLnBrk="1" hangingPunct="1"/>
            <a:r>
              <a:rPr lang="el-GR" sz="2700" dirty="0">
                <a:latin typeface="Calibri" pitchFamily="34" charset="0"/>
              </a:rPr>
              <a:t>Η υπόφυση αρχίζει στην εφηβεία  να παράγει κάποιες </a:t>
            </a:r>
            <a:r>
              <a:rPr lang="el-GR" sz="2700" dirty="0">
                <a:solidFill>
                  <a:srgbClr val="FF5050"/>
                </a:solidFill>
                <a:latin typeface="Calibri" pitchFamily="34" charset="0"/>
              </a:rPr>
              <a:t>ορμόνες</a:t>
            </a:r>
            <a:r>
              <a:rPr lang="el-GR" sz="2700" dirty="0">
                <a:latin typeface="Calibri" pitchFamily="34" charset="0"/>
              </a:rPr>
              <a:t>!</a:t>
            </a:r>
          </a:p>
          <a:p>
            <a:pPr marL="273050" indent="-273050" eaLnBrk="1" hangingPunct="1"/>
            <a:r>
              <a:rPr lang="el-GR" sz="2700" dirty="0">
                <a:latin typeface="Calibri" pitchFamily="34" charset="0"/>
              </a:rPr>
              <a:t>Αυτές κυκλοφορούν σε όλο το σώμα, αλλά επιδρούν σε συγκεκριμένα όργανα του σώματος </a:t>
            </a:r>
          </a:p>
          <a:p>
            <a:pPr marL="273050" indent="-273050" eaLnBrk="1" hangingPunct="1"/>
            <a:r>
              <a:rPr lang="el-GR" sz="2700" dirty="0">
                <a:latin typeface="Calibri" pitchFamily="34" charset="0"/>
              </a:rPr>
              <a:t>Διεγείρουν τους </a:t>
            </a:r>
            <a:r>
              <a:rPr lang="el-GR" sz="2700" dirty="0">
                <a:solidFill>
                  <a:srgbClr val="002060"/>
                </a:solidFill>
                <a:latin typeface="Calibri" pitchFamily="34" charset="0"/>
              </a:rPr>
              <a:t>όρχεις </a:t>
            </a:r>
            <a:r>
              <a:rPr lang="el-GR" sz="2700" dirty="0">
                <a:latin typeface="Calibri" pitchFamily="34" charset="0"/>
              </a:rPr>
              <a:t> στα αγόρια να παράγουν </a:t>
            </a:r>
            <a:r>
              <a:rPr lang="el-GR" sz="2700" dirty="0">
                <a:solidFill>
                  <a:srgbClr val="002060"/>
                </a:solidFill>
                <a:latin typeface="Calibri" pitchFamily="34" charset="0"/>
              </a:rPr>
              <a:t>τεστοστερόνη</a:t>
            </a:r>
            <a:r>
              <a:rPr lang="el-GR" sz="2700" dirty="0">
                <a:latin typeface="Calibri" pitchFamily="34" charset="0"/>
              </a:rPr>
              <a:t>  και τις </a:t>
            </a:r>
            <a:r>
              <a:rPr lang="el-GR" sz="2700" dirty="0">
                <a:solidFill>
                  <a:srgbClr val="FF33CC"/>
                </a:solidFill>
                <a:latin typeface="Calibri" pitchFamily="34" charset="0"/>
              </a:rPr>
              <a:t>ωοθήκες στα </a:t>
            </a:r>
            <a:r>
              <a:rPr lang="el-GR" sz="2700" dirty="0">
                <a:latin typeface="Calibri" pitchFamily="34" charset="0"/>
              </a:rPr>
              <a:t>κορίτσια να παράγουν </a:t>
            </a:r>
            <a:r>
              <a:rPr lang="el-GR" sz="2700" dirty="0">
                <a:solidFill>
                  <a:srgbClr val="FF33CC"/>
                </a:solidFill>
                <a:latin typeface="Calibri" pitchFamily="34" charset="0"/>
              </a:rPr>
              <a:t>οιστρογόνα</a:t>
            </a:r>
            <a:endParaRPr lang="en-US" sz="2700" dirty="0">
              <a:latin typeface="Calibri" pitchFamily="34" charset="0"/>
            </a:endParaRPr>
          </a:p>
          <a:p>
            <a:pPr marL="273050" indent="-273050" eaLnBrk="1" hangingPunct="1"/>
            <a:endParaRPr lang="el-GR" sz="1000" dirty="0">
              <a:latin typeface="Calibri" pitchFamily="34" charset="0"/>
            </a:endParaRPr>
          </a:p>
          <a:p>
            <a:pPr marL="273050" indent="-273050" algn="ctr" eaLnBrk="1" hangingPunct="1">
              <a:buFont typeface="Wingdings" pitchFamily="2" charset="2"/>
              <a:buNone/>
            </a:pPr>
            <a:r>
              <a:rPr lang="el-GR" sz="2700" b="1" dirty="0">
                <a:solidFill>
                  <a:srgbClr val="FF0066"/>
                </a:solidFill>
              </a:rPr>
              <a:t>Έτσι αλλάζει το σώμα μας !</a:t>
            </a:r>
            <a:endParaRPr lang="el-GR" sz="2700" dirty="0">
              <a:latin typeface="Calibri" pitchFamily="34" charset="0"/>
            </a:endParaRPr>
          </a:p>
        </p:txBody>
      </p:sp>
      <p:pic>
        <p:nvPicPr>
          <p:cNvPr id="11268" name="Picture 5" descr="Εγκέφαλο, Στέλεχος, Εγκεφάλου, Νωτιαίου Μυελού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638" y="476250"/>
            <a:ext cx="4679950" cy="346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5 - TextBox"/>
          <p:cNvSpPr txBox="1">
            <a:spLocks noChangeArrowheads="1"/>
          </p:cNvSpPr>
          <p:nvPr/>
        </p:nvSpPr>
        <p:spPr bwMode="auto">
          <a:xfrm>
            <a:off x="0" y="6519863"/>
            <a:ext cx="66198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hlinkClick r:id="rId3"/>
              </a:rPr>
              <a:t>https://pixabay.com/el/%CE%B5%CE%B3%CE%BA%CE%AD%CF%86%CE%B1%CE%BB%CE%BF-%CF%83%CF%84%CE%AD%CE%</a:t>
            </a:r>
            <a:endParaRPr lang="en-US" sz="800"/>
          </a:p>
          <a:p>
            <a:r>
              <a:rPr lang="en-US" sz="800"/>
              <a:t>BB%CE%B5%CF%87%CE%BF%CF%82-%CE%B5%CE%B3%CE%BA%CE%B5%CF%86%CE%AC%CE%BB%CE%BF%CF%85-305774/</a:t>
            </a:r>
            <a:endParaRPr lang="el-GR" sz="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- Τίτλος"/>
          <p:cNvSpPr>
            <a:spLocks noGrp="1"/>
          </p:cNvSpPr>
          <p:nvPr>
            <p:ph type="title" idx="4294967295"/>
          </p:nvPr>
        </p:nvSpPr>
        <p:spPr>
          <a:xfrm>
            <a:off x="457200" y="188913"/>
            <a:ext cx="7859713" cy="100806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l-GR" sz="3200" dirty="0"/>
              <a:t/>
            </a:r>
            <a:br>
              <a:rPr lang="el-GR" sz="3200" dirty="0"/>
            </a:br>
            <a:r>
              <a:rPr lang="el-GR" sz="3200" b="1" dirty="0">
                <a:solidFill>
                  <a:srgbClr val="C00000"/>
                </a:solidFill>
              </a:rPr>
              <a:t>Ποιες αλλαγές συμβαίνουν στα κορίτσια….</a:t>
            </a:r>
            <a:br>
              <a:rPr lang="el-GR" sz="3200" b="1" dirty="0">
                <a:solidFill>
                  <a:srgbClr val="C00000"/>
                </a:solidFill>
              </a:rPr>
            </a:br>
            <a:endParaRPr lang="el-GR" sz="3200" b="1" dirty="0">
              <a:solidFill>
                <a:srgbClr val="C00000"/>
              </a:solidFill>
            </a:endParaRPr>
          </a:p>
        </p:txBody>
      </p:sp>
      <p:sp>
        <p:nvSpPr>
          <p:cNvPr id="22530" name="2 - Θέση περιεχομένου"/>
          <p:cNvSpPr>
            <a:spLocks noGrp="1"/>
          </p:cNvSpPr>
          <p:nvPr>
            <p:ph type="body" idx="1"/>
          </p:nvPr>
        </p:nvSpPr>
        <p:spPr>
          <a:xfrm>
            <a:off x="250825" y="1628775"/>
            <a:ext cx="5257800" cy="3887788"/>
          </a:xfrm>
        </p:spPr>
        <p:txBody>
          <a:bodyPr/>
          <a:lstStyle/>
          <a:p>
            <a:pPr lvl="4">
              <a:lnSpc>
                <a:spcPct val="90000"/>
              </a:lnSpc>
              <a:buFont typeface="Arial" charset="0"/>
              <a:buNone/>
            </a:pPr>
            <a:endParaRPr lang="el-GR" sz="1600" b="1" dirty="0"/>
          </a:p>
          <a:p>
            <a:r>
              <a:rPr lang="el-GR" sz="2400" dirty="0"/>
              <a:t>Αλλάζει το βάρος και το μέγεθος των οστών</a:t>
            </a:r>
          </a:p>
          <a:p>
            <a:r>
              <a:rPr lang="el-GR" sz="2400" dirty="0"/>
              <a:t>Αυξάνει το ύψος και το βάρος του σώματος</a:t>
            </a:r>
          </a:p>
          <a:p>
            <a:r>
              <a:rPr lang="el-GR" sz="2400" dirty="0"/>
              <a:t>Το  σώμα αποκτά καμπύλες ιδιαίτερα στους γοφούς</a:t>
            </a:r>
          </a:p>
          <a:p>
            <a:r>
              <a:rPr lang="el-GR" sz="2400" dirty="0"/>
              <a:t>Το πρόσωπο αλλάζει σχήμα</a:t>
            </a:r>
          </a:p>
          <a:p>
            <a:r>
              <a:rPr lang="el-GR" sz="2400" dirty="0"/>
              <a:t>Η φωνή γίνεται λίγο πιο βαθιά</a:t>
            </a:r>
          </a:p>
        </p:txBody>
      </p:sp>
      <p:pic>
        <p:nvPicPr>
          <p:cNvPr id="22531" name="Picture 9" descr="Πόδια, Στέκεται, Αναμονής, Διέσχισε, Αστικές, Τζι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1412875"/>
            <a:ext cx="3095625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8 - TextBox"/>
          <p:cNvSpPr txBox="1">
            <a:spLocks noChangeArrowheads="1"/>
          </p:cNvSpPr>
          <p:nvPr/>
        </p:nvSpPr>
        <p:spPr bwMode="auto">
          <a:xfrm>
            <a:off x="0" y="6519863"/>
            <a:ext cx="81232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latin typeface="Calibri" pitchFamily="34" charset="0"/>
                <a:hlinkClick r:id="rId3"/>
              </a:rPr>
              <a:t>https://pixabay.com/el/%CF%80%CF%8C%CE%B4%CE%B9%CE%B1-%CF%83%CF%84%CE%AD%CE%BA%CE%B5%CF%84%CE%B1%CE%B9-%CE%B1%CE%BD%</a:t>
            </a:r>
            <a:endParaRPr lang="en-US" sz="800">
              <a:latin typeface="Calibri" pitchFamily="34" charset="0"/>
            </a:endParaRPr>
          </a:p>
          <a:p>
            <a:r>
              <a:rPr lang="en-US" sz="800">
                <a:latin typeface="Calibri" pitchFamily="34" charset="0"/>
              </a:rPr>
              <a:t>CE%B1%CE%BC%CE%BF%CE%BD%CE%AE%CF%82-%CE%B4%CE%B9%CE%AD%CF%83%CF%87%CE%B9%CF%83%CE%B5-349687/</a:t>
            </a:r>
            <a:endParaRPr lang="el-GR" sz="800">
              <a:latin typeface="Calibri" pitchFamily="34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- Τίτλος"/>
          <p:cNvSpPr>
            <a:spLocks noGrp="1"/>
          </p:cNvSpPr>
          <p:nvPr>
            <p:ph type="title" idx="4294967295"/>
          </p:nvPr>
        </p:nvSpPr>
        <p:spPr>
          <a:xfrm>
            <a:off x="457200" y="476250"/>
            <a:ext cx="8229600" cy="1296988"/>
          </a:xfrm>
        </p:spPr>
        <p:txBody>
          <a:bodyPr>
            <a:normAutofit fontScale="90000"/>
          </a:bodyPr>
          <a:lstStyle/>
          <a:p>
            <a:r>
              <a:rPr lang="el-GR" sz="3600" dirty="0"/>
              <a:t/>
            </a:r>
            <a:br>
              <a:rPr lang="el-GR" sz="3600" dirty="0"/>
            </a:br>
            <a:r>
              <a:rPr lang="el-GR" sz="3600" b="1" dirty="0">
                <a:solidFill>
                  <a:srgbClr val="C00000"/>
                </a:solidFill>
              </a:rPr>
              <a:t>Ποιες αλλαγές συμβαίνουν στα κορίτσια;</a:t>
            </a:r>
            <a:br>
              <a:rPr lang="el-GR" sz="3600" b="1" dirty="0">
                <a:solidFill>
                  <a:srgbClr val="C00000"/>
                </a:solidFill>
              </a:rPr>
            </a:br>
            <a:endParaRPr lang="el-GR" sz="3600" b="1" dirty="0">
              <a:solidFill>
                <a:srgbClr val="C00000"/>
              </a:solidFill>
            </a:endParaRPr>
          </a:p>
        </p:txBody>
      </p:sp>
      <p:sp>
        <p:nvSpPr>
          <p:cNvPr id="23554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899592" y="2205038"/>
            <a:ext cx="7488758" cy="3960812"/>
          </a:xfrm>
        </p:spPr>
        <p:txBody>
          <a:bodyPr/>
          <a:lstStyle/>
          <a:p>
            <a:r>
              <a:rPr lang="el-GR" sz="2400" dirty="0"/>
              <a:t>Το στήθος και οι θηλές μεγαλώνουν</a:t>
            </a:r>
          </a:p>
          <a:p>
            <a:endParaRPr lang="el-GR" sz="1600" dirty="0"/>
          </a:p>
          <a:p>
            <a:r>
              <a:rPr lang="el-GR" sz="2400" dirty="0"/>
              <a:t>Τρίχες εμφανίζονται στην γεννητική περιοχή και κάτω από τις μασχάλες </a:t>
            </a:r>
          </a:p>
          <a:p>
            <a:endParaRPr lang="el-GR" sz="1600" dirty="0"/>
          </a:p>
          <a:p>
            <a:r>
              <a:rPr lang="el-GR" sz="2400" dirty="0"/>
              <a:t>Οι τρίχες στα πόδια και στα χέρια μεγαλώνουν και σκουραίνουν</a:t>
            </a:r>
          </a:p>
          <a:p>
            <a:endParaRPr lang="el-GR" sz="1600" dirty="0"/>
          </a:p>
          <a:p>
            <a:r>
              <a:rPr lang="el-GR" sz="2400" dirty="0"/>
              <a:t>Το σώμα ιδρώνει περισσότερο</a:t>
            </a:r>
          </a:p>
          <a:p>
            <a:endParaRPr lang="el-GR" sz="2000" dirty="0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- Τίτλος"/>
          <p:cNvSpPr>
            <a:spLocks noGrp="1"/>
          </p:cNvSpPr>
          <p:nvPr>
            <p:ph type="title" idx="4294967295"/>
          </p:nvPr>
        </p:nvSpPr>
        <p:spPr>
          <a:xfrm>
            <a:off x="468313" y="0"/>
            <a:ext cx="8229600" cy="1125538"/>
          </a:xfrm>
        </p:spPr>
        <p:txBody>
          <a:bodyPr/>
          <a:lstStyle/>
          <a:p>
            <a:pPr eaLnBrk="1" hangingPunct="1"/>
            <a:r>
              <a:rPr lang="el-GR" sz="4000">
                <a:solidFill>
                  <a:srgbClr val="FF0000"/>
                </a:solidFill>
              </a:rPr>
              <a:t/>
            </a:r>
            <a:br>
              <a:rPr lang="el-GR" sz="4000">
                <a:solidFill>
                  <a:srgbClr val="FF0000"/>
                </a:solidFill>
              </a:rPr>
            </a:br>
            <a:r>
              <a:rPr lang="el-GR" sz="4000">
                <a:solidFill>
                  <a:srgbClr val="FF0000"/>
                </a:solidFill>
              </a:rPr>
              <a:t>         </a:t>
            </a:r>
            <a:r>
              <a:rPr lang="el-GR" sz="4000" b="1">
                <a:solidFill>
                  <a:srgbClr val="FF0000"/>
                </a:solidFill>
              </a:rPr>
              <a:t>Αλλαγές στο στήθος</a:t>
            </a:r>
          </a:p>
        </p:txBody>
      </p:sp>
      <p:sp>
        <p:nvSpPr>
          <p:cNvPr id="12291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611188" y="1268413"/>
            <a:ext cx="3887787" cy="4897437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l-GR" sz="2400" dirty="0"/>
              <a:t>Όταν μεγαλώνει το στήθος μπορεί να είναι ευαίσθητο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el-GR" sz="2400" dirty="0"/>
              <a:t>Μπορεί  το ένα στήθος να είναι διαφορετικό από το άλλο </a:t>
            </a:r>
            <a:endParaRPr lang="en-US" sz="2400" dirty="0"/>
          </a:p>
          <a:p>
            <a:pPr eaLnBrk="1" hangingPunct="1">
              <a:buFont typeface="Wingdings" pitchFamily="2" charset="2"/>
              <a:buChar char="q"/>
            </a:pPr>
            <a:r>
              <a:rPr lang="el-GR" sz="2400" dirty="0"/>
              <a:t>Υπάρχει κληρονομικότητα στο μέγεθος και στο σχήμα</a:t>
            </a:r>
            <a:endParaRPr lang="en-US" sz="2400" dirty="0"/>
          </a:p>
        </p:txBody>
      </p:sp>
      <p:pic>
        <p:nvPicPr>
          <p:cNvPr id="12292" name="Picture 5" descr="Αθλητικά Σουτιέν, Αθλήματα, Σουτιέν, Πρόσωπο, Γυναίκ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484313"/>
            <a:ext cx="3960812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4 - Ορθογώνιο"/>
          <p:cNvSpPr>
            <a:spLocks noChangeArrowheads="1"/>
          </p:cNvSpPr>
          <p:nvPr/>
        </p:nvSpPr>
        <p:spPr bwMode="auto">
          <a:xfrm>
            <a:off x="4356100" y="6021388"/>
            <a:ext cx="457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/>
              <a:t>https://pixabay.com/el/%CE%B1%CE%B8%CE%BB%CE%B7%CF%84%CE%B9%CE%BA%CE%AC-%CF%83%CE%BF%CF%85%CF%84%CE%B9%CE%AD%CE%BD-%CE%B1%CE%B8%CE%BB%CE%AE%CE%BC%CE%B1%CF%84%CE%B1-%CF%83%CE%BF%CF%85%CF%84%CE%B9%CE%AD%CE%BD-274948/</a:t>
            </a:r>
            <a:endParaRPr lang="el-GR" sz="800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- Τίτλος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55675"/>
          </a:xfrm>
        </p:spPr>
        <p:txBody>
          <a:bodyPr/>
          <a:lstStyle/>
          <a:p>
            <a:pPr algn="ctr"/>
            <a:r>
              <a:rPr lang="el-GR" sz="3200" b="1" dirty="0">
                <a:solidFill>
                  <a:srgbClr val="FF0000"/>
                </a:solidFill>
              </a:rPr>
              <a:t>Αλλαγές στο στήθος-</a:t>
            </a:r>
            <a:br>
              <a:rPr lang="el-GR" sz="3200" b="1" dirty="0">
                <a:solidFill>
                  <a:srgbClr val="FF0000"/>
                </a:solidFill>
              </a:rPr>
            </a:br>
            <a:r>
              <a:rPr lang="el-GR" sz="3200" b="1" dirty="0">
                <a:solidFill>
                  <a:srgbClr val="FF0000"/>
                </a:solidFill>
              </a:rPr>
              <a:t>Στηθόδεσμος </a:t>
            </a:r>
            <a:endParaRPr lang="el-GR" sz="3200" dirty="0"/>
          </a:p>
        </p:txBody>
      </p:sp>
      <p:sp>
        <p:nvSpPr>
          <p:cNvPr id="13315" name="3 - Θέση περιεχομένου"/>
          <p:cNvSpPr>
            <a:spLocks noGrp="1"/>
          </p:cNvSpPr>
          <p:nvPr>
            <p:ph idx="1"/>
          </p:nvPr>
        </p:nvSpPr>
        <p:spPr>
          <a:xfrm>
            <a:off x="395288" y="1557338"/>
            <a:ext cx="8229600" cy="44639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l-GR" sz="2800" dirty="0"/>
              <a:t>	</a:t>
            </a:r>
            <a:r>
              <a:rPr lang="el-GR" sz="2600" dirty="0"/>
              <a:t>Όταν μεγαλώνει το στήθος υπάρχει ανάγκη για στηθόδεσμο.</a:t>
            </a:r>
          </a:p>
          <a:p>
            <a:pPr>
              <a:buFont typeface="Wingdings" pitchFamily="2" charset="2"/>
              <a:buNone/>
            </a:pPr>
            <a:r>
              <a:rPr lang="el-GR" sz="2600" dirty="0"/>
              <a:t>	</a:t>
            </a:r>
            <a:r>
              <a:rPr lang="el-GR" sz="2600" dirty="0">
                <a:solidFill>
                  <a:srgbClr val="FF0000"/>
                </a:solidFill>
              </a:rPr>
              <a:t>Τι στηθόδεσμο να διαλέξω; Να διαλέξεις αυτόν που:</a:t>
            </a:r>
          </a:p>
          <a:p>
            <a:r>
              <a:rPr lang="el-GR" sz="2600" dirty="0"/>
              <a:t>ταιριάζει στο στήθος σου και στις δραστηριότητες σου</a:t>
            </a:r>
          </a:p>
          <a:p>
            <a:r>
              <a:rPr lang="el-GR" sz="2600" dirty="0"/>
              <a:t>το υλικό του δεν προκαλεί  ερεθισμούς στο δέρμα σου</a:t>
            </a:r>
          </a:p>
          <a:p>
            <a:r>
              <a:rPr lang="el-GR" sz="2600" dirty="0"/>
              <a:t>είναι χαλαρός και άνετος </a:t>
            </a:r>
          </a:p>
          <a:p>
            <a:pPr algn="ctr">
              <a:buNone/>
            </a:pPr>
            <a:r>
              <a:rPr lang="el-GR" sz="2600" dirty="0"/>
              <a:t>	</a:t>
            </a:r>
            <a:r>
              <a:rPr lang="el-GR" sz="2600" dirty="0">
                <a:solidFill>
                  <a:srgbClr val="FF0000"/>
                </a:solidFill>
              </a:rPr>
              <a:t>Είναι προτιμότερο τον στηθόδεσμο να μην το φοράς όταν κοιμάσαι</a:t>
            </a:r>
          </a:p>
          <a:p>
            <a:endParaRPr lang="el-GR" sz="2800" dirty="0"/>
          </a:p>
          <a:p>
            <a:endParaRPr lang="el-GR" sz="2800" dirty="0"/>
          </a:p>
        </p:txBody>
      </p:sp>
      <p:sp>
        <p:nvSpPr>
          <p:cNvPr id="13316" name="2 - Ορθογώνιο"/>
          <p:cNvSpPr>
            <a:spLocks noChangeArrowheads="1"/>
          </p:cNvSpPr>
          <p:nvPr/>
        </p:nvSpPr>
        <p:spPr bwMode="auto">
          <a:xfrm>
            <a:off x="827088" y="2060575"/>
            <a:ext cx="4572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</a:pPr>
            <a:endParaRPr lang="el-GR"/>
          </a:p>
          <a:p>
            <a:pPr>
              <a:buFont typeface="Wingdings" pitchFamily="2" charset="2"/>
              <a:buChar char="q"/>
            </a:pPr>
            <a:endParaRPr lang="el-G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1 - Τίτλος"/>
          <p:cNvSpPr>
            <a:spLocks noGrp="1"/>
          </p:cNvSpPr>
          <p:nvPr>
            <p:ph type="title" idx="4294967295"/>
          </p:nvPr>
        </p:nvSpPr>
        <p:spPr>
          <a:xfrm>
            <a:off x="457200" y="527050"/>
            <a:ext cx="8229600" cy="779463"/>
          </a:xfrm>
        </p:spPr>
        <p:txBody>
          <a:bodyPr/>
          <a:lstStyle/>
          <a:p>
            <a:r>
              <a:rPr lang="el-GR" altLang="el-GR" sz="3600" b="1" dirty="0">
                <a:solidFill>
                  <a:srgbClr val="C00000"/>
                </a:solidFill>
              </a:rPr>
              <a:t>Αλλαγές στο πρόσωπο</a:t>
            </a:r>
          </a:p>
        </p:txBody>
      </p:sp>
      <p:sp>
        <p:nvSpPr>
          <p:cNvPr id="17411" name="4 - TextBox"/>
          <p:cNvSpPr txBox="1">
            <a:spLocks noChangeArrowheads="1"/>
          </p:cNvSpPr>
          <p:nvPr/>
        </p:nvSpPr>
        <p:spPr bwMode="auto">
          <a:xfrm>
            <a:off x="468313" y="2133600"/>
            <a:ext cx="3598862" cy="328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Clr>
                <a:srgbClr val="FF0066"/>
              </a:buClr>
              <a:buFont typeface="Arial" charset="0"/>
              <a:buChar char="•"/>
            </a:pPr>
            <a:r>
              <a:rPr lang="el-GR" sz="2400">
                <a:latin typeface="Calibri" pitchFamily="34" charset="0"/>
              </a:rPr>
              <a:t> Αλλαγή στο σχήμα, από στρογγυλό σε οβάλ</a:t>
            </a:r>
          </a:p>
          <a:p>
            <a:pPr marL="342900" indent="-342900">
              <a:buClr>
                <a:srgbClr val="FF0066"/>
              </a:buClr>
              <a:buFont typeface="Arial" charset="0"/>
              <a:buChar char="•"/>
            </a:pPr>
            <a:endParaRPr lang="el-GR" sz="2400">
              <a:latin typeface="Calibri" pitchFamily="34" charset="0"/>
            </a:endParaRPr>
          </a:p>
          <a:p>
            <a:pPr marL="342900" indent="-342900">
              <a:buClr>
                <a:srgbClr val="FF0066"/>
              </a:buClr>
              <a:buFont typeface="Arial" charset="0"/>
              <a:buChar char="•"/>
            </a:pPr>
            <a:r>
              <a:rPr lang="el-GR" sz="2400">
                <a:latin typeface="Calibri" pitchFamily="34" charset="0"/>
              </a:rPr>
              <a:t> Αλλαγή στο δέρμα του προσώπου: ακμή</a:t>
            </a:r>
          </a:p>
          <a:p>
            <a:pPr marL="342900" indent="-342900"/>
            <a:endParaRPr lang="el-GR" sz="2400">
              <a:latin typeface="Calibri" pitchFamily="34" charset="0"/>
            </a:endParaRPr>
          </a:p>
          <a:p>
            <a:pPr marL="342900" indent="-342900"/>
            <a:r>
              <a:rPr lang="el-GR" sz="2400">
                <a:latin typeface="Calibri" pitchFamily="34" charset="0"/>
              </a:rPr>
              <a:t> </a:t>
            </a:r>
          </a:p>
          <a:p>
            <a:pPr marL="342900" indent="-342900"/>
            <a:endParaRPr lang="el-GR">
              <a:latin typeface="Calibri" pitchFamily="34" charset="0"/>
            </a:endParaRPr>
          </a:p>
        </p:txBody>
      </p:sp>
      <p:pic>
        <p:nvPicPr>
          <p:cNvPr id="27651" name="Picture 5" descr="Κορίτσι, Πρόσωπο, Χαμόγελο, Μπλε Μάτια, Κοκκινομάλλ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1844675"/>
            <a:ext cx="4500562" cy="300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4 - Ορθογώνιο"/>
          <p:cNvSpPr>
            <a:spLocks noChangeArrowheads="1"/>
          </p:cNvSpPr>
          <p:nvPr/>
        </p:nvSpPr>
        <p:spPr bwMode="auto">
          <a:xfrm>
            <a:off x="4356100" y="5949950"/>
            <a:ext cx="4572000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l-GR" sz="800"/>
              <a:t>https://pixabay.com/el/%CE%BA%CE%BF%CF%81%CE%AF%CF%84%CF%83%CE%B9-%CF%80%CF%81%CF%8C%CF%83%CF%89%CF%80%CE%BF-%CF%87%CE%B1%CE%BC%CF%8C%CE%B3%CE%B5%CE%BB%CE%BF-%CE%BC%CF%80%CE%BB%CE%B5-%CE%BC%CE%AC%CF%84%CE%B9%CE%B1-788811/</a:t>
            </a:r>
            <a:endParaRPr lang="el-GR" altLang="el-GR" sz="800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- Τίτλος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595536"/>
          </a:xfrm>
        </p:spPr>
        <p:txBody>
          <a:bodyPr/>
          <a:lstStyle/>
          <a:p>
            <a:pPr algn="ctr"/>
            <a:r>
              <a:rPr lang="el-GR" sz="3200" b="1" dirty="0">
                <a:solidFill>
                  <a:srgbClr val="FF0000"/>
                </a:solidFill>
              </a:rPr>
              <a:t>Ακμή</a:t>
            </a:r>
          </a:p>
        </p:txBody>
      </p:sp>
      <p:sp>
        <p:nvSpPr>
          <p:cNvPr id="1536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2448272"/>
          </a:xfrm>
        </p:spPr>
        <p:txBody>
          <a:bodyPr/>
          <a:lstStyle/>
          <a:p>
            <a:r>
              <a:rPr lang="el-GR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Η ακμή είναι νόσος του δέρματος, που είναι ιδιαίτερα συχνή στην εφηβική ηλικία και αφορά περίπου το 80% των εφήβων. </a:t>
            </a:r>
          </a:p>
          <a:p>
            <a:r>
              <a:rPr lang="el-GR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Υπάρχουν αρκετοί παράγοντες που συμβάλλουν στην εμφάνιση ή επιδείνωση της ακμής (κληρονομικότητα, άγχος, φάρμακα, ακατάλληλα καλλυντικά). </a:t>
            </a:r>
            <a:endParaRPr lang="el-GR" sz="2400" dirty="0"/>
          </a:p>
        </p:txBody>
      </p:sp>
      <p:sp>
        <p:nvSpPr>
          <p:cNvPr id="5" name="4 - TextBox"/>
          <p:cNvSpPr txBox="1"/>
          <p:nvPr/>
        </p:nvSpPr>
        <p:spPr>
          <a:xfrm>
            <a:off x="323528" y="4581128"/>
            <a:ext cx="887448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2000" b="1" dirty="0">
                <a:solidFill>
                  <a:srgbClr val="FF0000"/>
                </a:solidFill>
              </a:rPr>
              <a:t>Να γνωρίζετε ότι η ακμή θεωρείται φυσιολογικό μέρος της εφηβείας.</a:t>
            </a:r>
          </a:p>
          <a:p>
            <a:pPr algn="ctr"/>
            <a:r>
              <a:rPr lang="el-GR" sz="2000" b="1" dirty="0">
                <a:solidFill>
                  <a:srgbClr val="FF0000"/>
                </a:solidFill>
              </a:rPr>
              <a:t> Με κατάλληλη φροντίδα και υπομονή αντιμετωπίζεται αποτελεσματικά </a:t>
            </a:r>
          </a:p>
          <a:p>
            <a:pPr algn="ctr"/>
            <a:r>
              <a:rPr lang="el-GR" sz="2000" b="1" dirty="0">
                <a:solidFill>
                  <a:srgbClr val="FF0000"/>
                </a:solidFill>
              </a:rPr>
              <a:t>και σταδιακά υποχωρεί.</a:t>
            </a:r>
          </a:p>
          <a:p>
            <a:endParaRPr lang="el-GR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39552"/>
          </a:xfrm>
        </p:spPr>
        <p:txBody>
          <a:bodyPr/>
          <a:lstStyle/>
          <a:p>
            <a:pPr algn="ctr"/>
            <a:r>
              <a:rPr lang="el-GR" sz="3200" b="1" dirty="0">
                <a:solidFill>
                  <a:srgbClr val="FF0000"/>
                </a:solidFill>
              </a:rPr>
              <a:t>Ακμή-φροντίδα του δέρματος</a:t>
            </a:r>
            <a:endParaRPr lang="el-GR" sz="32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248472"/>
          </a:xfrm>
        </p:spPr>
        <p:txBody>
          <a:bodyPr/>
          <a:lstStyle/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Να πλένετε το πρόσωπο σας δύο φορές την ημέρα με ζεστό νερό και ήπιο σαπούνι ή ειδικό προϊόν καθαρισμού για δέρμα με ακμή.</a:t>
            </a:r>
          </a:p>
          <a:p>
            <a:pPr lvl="0"/>
            <a:r>
              <a:rPr lang="el-GR" sz="2200" dirty="0"/>
              <a:t>Μην χρησιμοποιείτε </a:t>
            </a:r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καυτό ή πολύ κρύο νερό.</a:t>
            </a:r>
          </a:p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Προσπαθήστε να </a:t>
            </a:r>
            <a:r>
              <a:rPr lang="el-GR" sz="2200" b="1" dirty="0">
                <a:solidFill>
                  <a:srgbClr val="FF5050"/>
                </a:solidFill>
                <a:latin typeface="+mn-lt"/>
                <a:ea typeface="+mn-ea"/>
                <a:cs typeface="+mn-cs"/>
              </a:rPr>
              <a:t>μην πειράζετε/σπάτε/πιέζετε τα σπυράκια </a:t>
            </a:r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καθώς αυτό μπορεί να προκαλέσει επιμόλυνση ή μόνιμες ουλές.</a:t>
            </a:r>
          </a:p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Αποφεύγετε να ακουμπάτε το πρόσωπο με τα χέρια σας αν δεν τα έχετε πλύνει πριν.</a:t>
            </a:r>
          </a:p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Τα καλλυντικά ή προϊόντα μακιγιάζ, θα πρέπει να μην επιδεινώνουν την ακμή. Πριν το βραδινό ύπνο το μακιγιάζ θα πρέπει να απομακρύνεται.</a:t>
            </a:r>
          </a:p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Προστατέψτε το δέρμα σας από τον ήλιο. Η ηλιακή ακτινοβολία δεν έχει βρεθεί να προστατεύει από την ακμή.</a:t>
            </a:r>
          </a:p>
          <a:p>
            <a:endParaRPr lang="el-GR" sz="2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- Τίτλος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219256" cy="667544"/>
          </a:xfrm>
        </p:spPr>
        <p:txBody>
          <a:bodyPr/>
          <a:lstStyle/>
          <a:p>
            <a:pPr algn="ctr" eaLnBrk="1" hangingPunct="1"/>
            <a:r>
              <a:rPr lang="el-GR" sz="2800" b="1" dirty="0">
                <a:solidFill>
                  <a:srgbClr val="FF0000"/>
                </a:solidFill>
              </a:rPr>
              <a:t>Τρίχες …Υπάρχουν παντού. Τι κάνω;;;</a:t>
            </a:r>
          </a:p>
        </p:txBody>
      </p:sp>
      <p:sp>
        <p:nvSpPr>
          <p:cNvPr id="16387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250825" y="1196752"/>
            <a:ext cx="5905351" cy="4680520"/>
          </a:xfrm>
        </p:spPr>
        <p:txBody>
          <a:bodyPr/>
          <a:lstStyle/>
          <a:p>
            <a:pPr eaLnBrk="1" hangingPunct="1"/>
            <a:r>
              <a:rPr lang="el-GR" sz="2000" dirty="0"/>
              <a:t>Η έντονη τριχοφυΐα στο πρόσωπο και σε άλλες περιοχές στο σώμα συχνά προκαλεί άγχος στα κορίτσια.</a:t>
            </a:r>
          </a:p>
          <a:p>
            <a:pPr eaLnBrk="1" hangingPunct="1"/>
            <a:r>
              <a:rPr lang="el-GR" sz="2000" dirty="0"/>
              <a:t>Υπάρχουν πολλοί τρόποι αποτρίχωσης, που όταν γίνουν σωστά είναι ασφαλείς.</a:t>
            </a:r>
          </a:p>
          <a:p>
            <a:pPr eaLnBrk="1" hangingPunct="1"/>
            <a:r>
              <a:rPr lang="el-GR" sz="2000" dirty="0"/>
              <a:t>Δεν υπάρχει περιορισμός στην ηλικία.</a:t>
            </a:r>
          </a:p>
          <a:p>
            <a:pPr eaLnBrk="1" hangingPunct="1"/>
            <a:r>
              <a:rPr lang="el-GR" sz="2000" dirty="0"/>
              <a:t>Είναι σημαντικό όμως πριν επιλέξεις μια μέθοδο να νοιώθεις ότι γνωρίζεις τη διαδικασία, τα υπέρ και τα κατά της μεθόδου.</a:t>
            </a:r>
          </a:p>
          <a:p>
            <a:pPr eaLnBrk="1" hangingPunct="1"/>
            <a:r>
              <a:rPr lang="el-GR" sz="2000" dirty="0"/>
              <a:t>Καμία μέθοδος δεν είναι κάνει μόνιμη </a:t>
            </a:r>
          </a:p>
          <a:p>
            <a:pPr eaLnBrk="1" hangingPunct="1">
              <a:buNone/>
            </a:pPr>
            <a:r>
              <a:rPr lang="el-GR" sz="2000" dirty="0"/>
              <a:t>	αποτρίχωση, απλά μερικές κρατούν </a:t>
            </a:r>
          </a:p>
          <a:p>
            <a:pPr eaLnBrk="1" hangingPunct="1">
              <a:buNone/>
            </a:pPr>
            <a:r>
              <a:rPr lang="el-GR" sz="2000" dirty="0"/>
              <a:t>	περισσότερο.</a:t>
            </a:r>
          </a:p>
          <a:p>
            <a:pPr eaLnBrk="1" hangingPunct="1"/>
            <a:r>
              <a:rPr lang="el-GR" sz="2000" dirty="0"/>
              <a:t>Μερικοί τρόποι αποτρίχωσης πονάνε λίγο παραπάνω.</a:t>
            </a:r>
          </a:p>
          <a:p>
            <a:pPr eaLnBrk="1" hangingPunct="1">
              <a:buNone/>
            </a:pPr>
            <a:endParaRPr lang="el-GR" sz="2000" dirty="0">
              <a:solidFill>
                <a:srgbClr val="FF0000"/>
              </a:solidFill>
            </a:endParaRPr>
          </a:p>
        </p:txBody>
      </p:sp>
      <p:pic>
        <p:nvPicPr>
          <p:cNvPr id="16388" name="Picture 7" descr="Κορίτσι, Πορτραίτο, Ψάχνετε, Χαριτωμένο, Νέος, Γυναίκ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196752"/>
            <a:ext cx="266429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5 - Ορθογώνιο"/>
          <p:cNvSpPr>
            <a:spLocks noChangeArrowheads="1"/>
          </p:cNvSpPr>
          <p:nvPr/>
        </p:nvSpPr>
        <p:spPr bwMode="auto">
          <a:xfrm>
            <a:off x="4356100" y="6165850"/>
            <a:ext cx="4572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/>
              <a:t>https://pixabay.com/el/%CE%BA%CE%BF%CF%81%CE%AF%CF%84%CF%83%CE%B9-%CF%80%CE%BF%CF%81%CF%84%CF%81%CE%B1%CE%AF%CF%84%CE%BF-%CF%88%CE%AC%CF%87%CE%BD%CE%B5%CF%84%CE%B5-919048/</a:t>
            </a:r>
            <a:endParaRPr lang="el-GR" sz="800"/>
          </a:p>
        </p:txBody>
      </p:sp>
      <p:sp>
        <p:nvSpPr>
          <p:cNvPr id="6" name="5 - Έλλειψη"/>
          <p:cNvSpPr/>
          <p:nvPr/>
        </p:nvSpPr>
        <p:spPr>
          <a:xfrm>
            <a:off x="5436096" y="3861048"/>
            <a:ext cx="3528392" cy="2016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000" b="1" dirty="0"/>
              <a:t>Αν η τριχοφυΐα σου σε απασχολεί συζήτησε το με κάποιον ενήλικα ή τον γιατρό σου</a:t>
            </a:r>
            <a:r>
              <a:rPr lang="el-GR" sz="2000" dirty="0"/>
              <a:t>. 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- Τίτλος"/>
          <p:cNvSpPr>
            <a:spLocks noGrp="1"/>
          </p:cNvSpPr>
          <p:nvPr>
            <p:ph type="title" idx="4294967295"/>
          </p:nvPr>
        </p:nvSpPr>
        <p:spPr>
          <a:xfrm>
            <a:off x="457200" y="457201"/>
            <a:ext cx="2314600" cy="811560"/>
          </a:xfrm>
        </p:spPr>
        <p:txBody>
          <a:bodyPr/>
          <a:lstStyle/>
          <a:p>
            <a:pPr eaLnBrk="1" hangingPunct="1"/>
            <a:r>
              <a:rPr lang="el-GR" sz="3600" b="1" dirty="0">
                <a:solidFill>
                  <a:srgbClr val="FF0000"/>
                </a:solidFill>
              </a:rPr>
              <a:t>Ιδρώτας</a:t>
            </a:r>
          </a:p>
        </p:txBody>
      </p:sp>
      <p:sp>
        <p:nvSpPr>
          <p:cNvPr id="17411" name="2 - Θέση περιεχομένου"/>
          <p:cNvSpPr>
            <a:spLocks noGrp="1"/>
          </p:cNvSpPr>
          <p:nvPr>
            <p:ph idx="1"/>
          </p:nvPr>
        </p:nvSpPr>
        <p:spPr>
          <a:xfrm>
            <a:off x="179513" y="1124744"/>
            <a:ext cx="2808312" cy="2664643"/>
          </a:xfrm>
        </p:spPr>
        <p:txBody>
          <a:bodyPr/>
          <a:lstStyle/>
          <a:p>
            <a:pPr eaLnBrk="1" hangingPunct="1">
              <a:buNone/>
            </a:pPr>
            <a:r>
              <a:rPr lang="el-GR" sz="2800" dirty="0"/>
              <a:t>	</a:t>
            </a:r>
            <a:r>
              <a:rPr lang="el-GR" sz="2400" dirty="0"/>
              <a:t>Οι μασχάλες ιδρώνουν περισσότερο και μυρίζουν.</a:t>
            </a:r>
            <a:endParaRPr lang="en-US" sz="2400" dirty="0"/>
          </a:p>
          <a:p>
            <a:pPr eaLnBrk="1" hangingPunct="1">
              <a:buFont typeface="Wingdings" pitchFamily="2" charset="2"/>
              <a:buNone/>
            </a:pPr>
            <a:r>
              <a:rPr lang="el-GR" sz="2400" dirty="0"/>
              <a:t>	Τι κάνω;;;</a:t>
            </a:r>
          </a:p>
        </p:txBody>
      </p:sp>
      <p:sp>
        <p:nvSpPr>
          <p:cNvPr id="6" name="5 - Έλλειψη"/>
          <p:cNvSpPr/>
          <p:nvPr/>
        </p:nvSpPr>
        <p:spPr>
          <a:xfrm>
            <a:off x="179512" y="3933056"/>
            <a:ext cx="4608512" cy="2547937"/>
          </a:xfrm>
          <a:prstGeom prst="ellipse">
            <a:avLst/>
          </a:prstGeom>
          <a:solidFill>
            <a:srgbClr val="E692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el-GR" sz="2400" b="1" dirty="0">
                <a:solidFill>
                  <a:srgbClr val="FFFFFF"/>
                </a:solidFill>
              </a:rPr>
              <a:t>συχνό μπάνιο, </a:t>
            </a:r>
          </a:p>
          <a:p>
            <a:pPr algn="ctr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el-GR" sz="2400" b="1" dirty="0">
                <a:solidFill>
                  <a:srgbClr val="FFFFFF"/>
                </a:solidFill>
              </a:rPr>
              <a:t>αλλαγή ιδρωμένων ρούχων</a:t>
            </a:r>
          </a:p>
          <a:p>
            <a:pPr algn="ctr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el-GR" sz="2400" b="1" dirty="0">
                <a:solidFill>
                  <a:srgbClr val="FFFFFF"/>
                </a:solidFill>
              </a:rPr>
              <a:t>αποσμητικό</a:t>
            </a:r>
            <a:endParaRPr lang="en-US" sz="2400" b="1" dirty="0">
              <a:solidFill>
                <a:srgbClr val="FFFFFF"/>
              </a:solidFill>
            </a:endParaRPr>
          </a:p>
        </p:txBody>
      </p:sp>
      <p:pic>
        <p:nvPicPr>
          <p:cNvPr id="17413" name="Picture 5" descr="Μοντέλο, Σηκωμένα Τα Χέρια, Γυναίκα, Κορίτσ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861048"/>
            <a:ext cx="334803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8 - Ορθογώνιο"/>
          <p:cNvSpPr>
            <a:spLocks noChangeArrowheads="1"/>
          </p:cNvSpPr>
          <p:nvPr/>
        </p:nvSpPr>
        <p:spPr bwMode="auto">
          <a:xfrm>
            <a:off x="4427538" y="6092825"/>
            <a:ext cx="45180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/>
              <a:t>https://pixabay.com/el/%CE%BC%CE%BF%CE%BD%CF%84%CE%AD%CE%BB%CE%BF-%CF%83%CE%B7%CE%BA%CF%89%CE%BC%CE%AD%CE%BD%CE%B1-%CF%84%CE%B1-%CF%87%CE%AD%CF%81%CE%B9%CE%B1-%CE%B3%CF%85%CE%BD%CE%B1%CE%AF%CE%BA%CE%B1-1208326/</a:t>
            </a:r>
            <a:endParaRPr lang="el-GR" sz="800"/>
          </a:p>
        </p:txBody>
      </p:sp>
      <p:sp>
        <p:nvSpPr>
          <p:cNvPr id="17415" name="6 - TextBox"/>
          <p:cNvSpPr txBox="1">
            <a:spLocks noChangeArrowheads="1"/>
          </p:cNvSpPr>
          <p:nvPr/>
        </p:nvSpPr>
        <p:spPr bwMode="auto">
          <a:xfrm>
            <a:off x="3491880" y="332656"/>
            <a:ext cx="525658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2200" b="1" dirty="0">
                <a:solidFill>
                  <a:srgbClr val="FF0000"/>
                </a:solidFill>
                <a:latin typeface="+mn-lt"/>
              </a:rPr>
              <a:t>Να διαλέξεις ένα αποσμητικό που: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ερεθίζει το δέρμα σου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σου προκαλεί βήχα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περιέχει αλουμίνιο ή </a:t>
            </a:r>
            <a:r>
              <a:rPr lang="en-US" sz="2200" dirty="0" err="1">
                <a:latin typeface="+mn-lt"/>
              </a:rPr>
              <a:t>parabens</a:t>
            </a:r>
            <a:endParaRPr lang="el-GR" sz="2200" dirty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περιέχει προωθητικά αέρια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Μπορεί να το βάλεις εύκολα χωρίς να αγγίξεις ή να τρίψεις το δέρμα σου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αφήνει κηλίδες ή άσπρα σημάδια στο δέρμα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Στεγνώνει εύκολα, δεν είναι κολλώδες, δεν είναι λιπαρό.</a:t>
            </a:r>
            <a:r>
              <a:rPr lang="el-GR" sz="2200" dirty="0"/>
              <a:t> </a:t>
            </a:r>
          </a:p>
          <a:p>
            <a:endParaRPr lang="el-GR" sz="2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- Τίτλος"/>
          <p:cNvSpPr>
            <a:spLocks noGrp="1"/>
          </p:cNvSpPr>
          <p:nvPr>
            <p:ph type="title" idx="4294967295"/>
          </p:nvPr>
        </p:nvSpPr>
        <p:spPr>
          <a:xfrm>
            <a:off x="457200" y="476250"/>
            <a:ext cx="8229600" cy="1223963"/>
          </a:xfrm>
        </p:spPr>
        <p:txBody>
          <a:bodyPr>
            <a:noAutofit/>
          </a:bodyPr>
          <a:lstStyle/>
          <a:p>
            <a:r>
              <a:rPr lang="el-GR" sz="3600" dirty="0">
                <a:solidFill>
                  <a:srgbClr val="FFFF00"/>
                </a:solidFill>
              </a:rPr>
              <a:t/>
            </a:r>
            <a:br>
              <a:rPr lang="el-GR" sz="3600" dirty="0">
                <a:solidFill>
                  <a:srgbClr val="FFFF00"/>
                </a:solidFill>
              </a:rPr>
            </a:br>
            <a:r>
              <a:rPr lang="el-GR" sz="3600" b="1" dirty="0">
                <a:solidFill>
                  <a:srgbClr val="C00000"/>
                </a:solidFill>
              </a:rPr>
              <a:t>Αλλαγές στο γεννητικό σύστημα</a:t>
            </a:r>
            <a:br>
              <a:rPr lang="el-GR" sz="3600" b="1" dirty="0">
                <a:solidFill>
                  <a:srgbClr val="C00000"/>
                </a:solidFill>
              </a:rPr>
            </a:br>
            <a:endParaRPr lang="el-GR" sz="3600" b="1" dirty="0">
              <a:solidFill>
                <a:srgbClr val="C00000"/>
              </a:solidFill>
            </a:endParaRPr>
          </a:p>
        </p:txBody>
      </p:sp>
      <p:sp>
        <p:nvSpPr>
          <p:cNvPr id="30722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899592" y="1981200"/>
            <a:ext cx="7787208" cy="43275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el-GR" sz="2400" b="1" dirty="0"/>
          </a:p>
          <a:p>
            <a:r>
              <a:rPr lang="el-GR" sz="2400" dirty="0"/>
              <a:t>Ωριμάζουν τα εσωτερικά γεννητικά όργανα</a:t>
            </a:r>
          </a:p>
          <a:p>
            <a:endParaRPr lang="el-GR" sz="2400" dirty="0"/>
          </a:p>
          <a:p>
            <a:r>
              <a:rPr lang="el-GR" sz="2400" dirty="0"/>
              <a:t>Ξεκινά η έμμηνος ρύση (περίοδος)</a:t>
            </a:r>
            <a:endParaRPr lang="el-GR" dirty="0"/>
          </a:p>
          <a:p>
            <a:endParaRPr lang="el-GR" dirty="0"/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- Τίτλος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668337"/>
          </a:xfrm>
        </p:spPr>
        <p:txBody>
          <a:bodyPr>
            <a:normAutofit/>
          </a:bodyPr>
          <a:lstStyle/>
          <a:p>
            <a:r>
              <a:rPr lang="el-GR" sz="3600" b="1" dirty="0">
                <a:solidFill>
                  <a:srgbClr val="C00000"/>
                </a:solidFill>
              </a:rPr>
              <a:t>Γυναικεία γεννητικά όργανα</a:t>
            </a:r>
          </a:p>
        </p:txBody>
      </p:sp>
      <p:sp>
        <p:nvSpPr>
          <p:cNvPr id="31746" name="2 - Θέση περιεχομένου"/>
          <p:cNvSpPr>
            <a:spLocks noGrp="1"/>
          </p:cNvSpPr>
          <p:nvPr>
            <p:ph idx="1"/>
          </p:nvPr>
        </p:nvSpPr>
        <p:spPr>
          <a:xfrm>
            <a:off x="571472" y="1285860"/>
            <a:ext cx="2746375" cy="2214578"/>
          </a:xfrm>
        </p:spPr>
        <p:txBody>
          <a:bodyPr/>
          <a:lstStyle/>
          <a:p>
            <a:r>
              <a:rPr lang="el-GR" dirty="0"/>
              <a:t>Ωοθήκες</a:t>
            </a:r>
            <a:endParaRPr lang="en-US" dirty="0"/>
          </a:p>
          <a:p>
            <a:r>
              <a:rPr lang="el-GR" dirty="0"/>
              <a:t>Σάλπιγγες</a:t>
            </a:r>
          </a:p>
          <a:p>
            <a:r>
              <a:rPr lang="el-GR" dirty="0"/>
              <a:t>Μήτρα</a:t>
            </a:r>
          </a:p>
          <a:p>
            <a:r>
              <a:rPr lang="el-GR" dirty="0"/>
              <a:t>Κόλπος</a:t>
            </a:r>
          </a:p>
        </p:txBody>
      </p:sp>
      <p:pic>
        <p:nvPicPr>
          <p:cNvPr id="31747" name="Picture 2" descr="https://thumbs8.dreamstime.com/x/female-reproductive-system-190729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738" y="1268413"/>
            <a:ext cx="4824412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6 - Ορθογώνιο"/>
          <p:cNvSpPr>
            <a:spLocks noChangeArrowheads="1"/>
          </p:cNvSpPr>
          <p:nvPr/>
        </p:nvSpPr>
        <p:spPr bwMode="auto">
          <a:xfrm>
            <a:off x="3995738" y="6308725"/>
            <a:ext cx="57435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>
                <a:latin typeface="Calibri" pitchFamily="34" charset="0"/>
              </a:rPr>
              <a:t>https://www.dreamstime.com/photos-images/genitals.html#</a:t>
            </a:r>
            <a:endParaRPr lang="el-GR" sz="1000">
              <a:latin typeface="Calibri" pitchFamily="34" charset="0"/>
            </a:endParaRPr>
          </a:p>
        </p:txBody>
      </p:sp>
      <p:sp>
        <p:nvSpPr>
          <p:cNvPr id="31749" name="5 - TextBox"/>
          <p:cNvSpPr txBox="1">
            <a:spLocks noChangeArrowheads="1"/>
          </p:cNvSpPr>
          <p:nvPr/>
        </p:nvSpPr>
        <p:spPr bwMode="auto">
          <a:xfrm>
            <a:off x="4211638" y="2060575"/>
            <a:ext cx="1260475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000">
                <a:latin typeface="Calibri" pitchFamily="34" charset="0"/>
              </a:rPr>
              <a:t>Σάλπιγγα</a:t>
            </a:r>
          </a:p>
        </p:txBody>
      </p:sp>
      <p:sp>
        <p:nvSpPr>
          <p:cNvPr id="31750" name="6 - TextBox"/>
          <p:cNvSpPr txBox="1">
            <a:spLocks noChangeArrowheads="1"/>
          </p:cNvSpPr>
          <p:nvPr/>
        </p:nvSpPr>
        <p:spPr bwMode="auto">
          <a:xfrm>
            <a:off x="4211638" y="2636838"/>
            <a:ext cx="1176337" cy="523875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000">
                <a:latin typeface="Calibri" pitchFamily="34" charset="0"/>
              </a:rPr>
              <a:t>Ωοθήκη</a:t>
            </a:r>
            <a:r>
              <a:rPr lang="el-GR">
                <a:latin typeface="Calibri" pitchFamily="34" charset="0"/>
              </a:rPr>
              <a:t> </a:t>
            </a:r>
          </a:p>
        </p:txBody>
      </p:sp>
      <p:sp>
        <p:nvSpPr>
          <p:cNvPr id="31751" name="7 - TextBox"/>
          <p:cNvSpPr txBox="1">
            <a:spLocks noChangeArrowheads="1"/>
          </p:cNvSpPr>
          <p:nvPr/>
        </p:nvSpPr>
        <p:spPr bwMode="auto">
          <a:xfrm>
            <a:off x="4211638" y="3357563"/>
            <a:ext cx="1152525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000">
                <a:latin typeface="Calibri" pitchFamily="34" charset="0"/>
              </a:rPr>
              <a:t>Μήτρα </a:t>
            </a:r>
          </a:p>
        </p:txBody>
      </p:sp>
      <p:sp>
        <p:nvSpPr>
          <p:cNvPr id="31752" name="8 - TextBox"/>
          <p:cNvSpPr txBox="1">
            <a:spLocks noChangeArrowheads="1"/>
          </p:cNvSpPr>
          <p:nvPr/>
        </p:nvSpPr>
        <p:spPr bwMode="auto">
          <a:xfrm>
            <a:off x="4067175" y="3933825"/>
            <a:ext cx="1358900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000">
                <a:latin typeface="Calibri" pitchFamily="34" charset="0"/>
              </a:rPr>
              <a:t>Τράχηλος</a:t>
            </a:r>
          </a:p>
        </p:txBody>
      </p:sp>
      <p:sp>
        <p:nvSpPr>
          <p:cNvPr id="31753" name="9 - TextBox"/>
          <p:cNvSpPr txBox="1">
            <a:spLocks noChangeArrowheads="1"/>
          </p:cNvSpPr>
          <p:nvPr/>
        </p:nvSpPr>
        <p:spPr bwMode="auto">
          <a:xfrm>
            <a:off x="4284663" y="4868863"/>
            <a:ext cx="1127125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000">
                <a:latin typeface="Calibri" pitchFamily="34" charset="0"/>
              </a:rPr>
              <a:t>Κόλπος </a:t>
            </a:r>
          </a:p>
        </p:txBody>
      </p:sp>
      <p:sp>
        <p:nvSpPr>
          <p:cNvPr id="31754" name="10 - TextBox"/>
          <p:cNvSpPr txBox="1">
            <a:spLocks noChangeArrowheads="1"/>
          </p:cNvSpPr>
          <p:nvPr/>
        </p:nvSpPr>
        <p:spPr bwMode="auto">
          <a:xfrm>
            <a:off x="4211638" y="5445125"/>
            <a:ext cx="1081087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000">
                <a:latin typeface="Calibri" pitchFamily="34" charset="0"/>
              </a:rPr>
              <a:t>Αιδοίο </a:t>
            </a:r>
          </a:p>
        </p:txBody>
      </p:sp>
      <p:sp>
        <p:nvSpPr>
          <p:cNvPr id="12" name="11 - TextBox"/>
          <p:cNvSpPr txBox="1">
            <a:spLocks noChangeArrowheads="1"/>
          </p:cNvSpPr>
          <p:nvPr/>
        </p:nvSpPr>
        <p:spPr bwMode="auto">
          <a:xfrm>
            <a:off x="323528" y="5445224"/>
            <a:ext cx="36004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400" b="1" dirty="0">
                <a:solidFill>
                  <a:srgbClr val="C00000"/>
                </a:solidFill>
                <a:latin typeface="Calibri" pitchFamily="34" charset="0"/>
              </a:rPr>
              <a:t>Τι είναι η έμμηνος ρύση (περίοδος);</a:t>
            </a:r>
            <a:endParaRPr lang="el-GR" sz="2400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3" name="12 - Έλλειψη"/>
          <p:cNvSpPr/>
          <p:nvPr/>
        </p:nvSpPr>
        <p:spPr>
          <a:xfrm>
            <a:off x="251520" y="3717032"/>
            <a:ext cx="3529013" cy="158432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400" dirty="0">
                <a:solidFill>
                  <a:schemeClr val="tx1"/>
                </a:solidFill>
              </a:rPr>
              <a:t>Τα γεννητικά κύτταρα των κοριτσιών είναι τα ωάρια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7" descr="Ημερολόγιο, Μήνα, Έτους, Ημερομηνία, Datetim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1508125"/>
            <a:ext cx="3816350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57626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l-GR" sz="4000" b="1" dirty="0">
                <a:solidFill>
                  <a:srgbClr val="C00000"/>
                </a:solidFill>
              </a:rPr>
              <a:t>Κάθε πότε έρχεται η περίοδος;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25538"/>
            <a:ext cx="4249738" cy="19431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l-GR" sz="2400" b="1" dirty="0">
                <a:solidFill>
                  <a:srgbClr val="FF0066"/>
                </a:solidFill>
              </a:rPr>
              <a:t>	</a:t>
            </a:r>
            <a:r>
              <a:rPr lang="el-GR" sz="2400" dirty="0"/>
              <a:t>Ως κύκλος ορίζεται το χρονικό διάστημα από την 1</a:t>
            </a:r>
            <a:r>
              <a:rPr lang="el-GR" sz="2400" baseline="30000" dirty="0"/>
              <a:t>η</a:t>
            </a:r>
            <a:r>
              <a:rPr lang="el-GR" sz="2400" dirty="0"/>
              <a:t> μέρα της περιόδου μέχρι την 1</a:t>
            </a:r>
            <a:r>
              <a:rPr lang="el-GR" sz="2400" baseline="30000" dirty="0"/>
              <a:t>η</a:t>
            </a:r>
            <a:r>
              <a:rPr lang="el-GR" sz="2400" dirty="0"/>
              <a:t> μέρα της επόμενης περιόδου</a:t>
            </a:r>
          </a:p>
        </p:txBody>
      </p:sp>
      <p:sp>
        <p:nvSpPr>
          <p:cNvPr id="32772" name="5 - TextBox"/>
          <p:cNvSpPr txBox="1">
            <a:spLocks noChangeArrowheads="1"/>
          </p:cNvSpPr>
          <p:nvPr/>
        </p:nvSpPr>
        <p:spPr bwMode="auto">
          <a:xfrm>
            <a:off x="4787900" y="5445125"/>
            <a:ext cx="2071688" cy="376238"/>
          </a:xfrm>
          <a:prstGeom prst="rect">
            <a:avLst/>
          </a:prstGeom>
          <a:noFill/>
          <a:ln w="9525">
            <a:solidFill>
              <a:srgbClr val="FF0066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b="1">
                <a:solidFill>
                  <a:srgbClr val="FF0066"/>
                </a:solidFill>
                <a:latin typeface="Calibri" pitchFamily="34" charset="0"/>
              </a:rPr>
              <a:t>1</a:t>
            </a:r>
            <a:r>
              <a:rPr lang="el-GR" b="1" baseline="30000">
                <a:solidFill>
                  <a:srgbClr val="FF0066"/>
                </a:solidFill>
                <a:latin typeface="Calibri" pitchFamily="34" charset="0"/>
              </a:rPr>
              <a:t>η</a:t>
            </a:r>
            <a:r>
              <a:rPr lang="el-GR" b="1">
                <a:solidFill>
                  <a:srgbClr val="FF0066"/>
                </a:solidFill>
                <a:latin typeface="Calibri" pitchFamily="34" charset="0"/>
              </a:rPr>
              <a:t> μέρα περιόδου</a:t>
            </a:r>
          </a:p>
        </p:txBody>
      </p:sp>
      <p:cxnSp>
        <p:nvCxnSpPr>
          <p:cNvPr id="8" name="7 - Ευθύγραμμο βέλος σύνδεσης"/>
          <p:cNvCxnSpPr/>
          <p:nvPr/>
        </p:nvCxnSpPr>
        <p:spPr>
          <a:xfrm flipV="1">
            <a:off x="4787900" y="3933825"/>
            <a:ext cx="1465263" cy="1558925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4" name="10 - Ορθογώνιο"/>
          <p:cNvSpPr>
            <a:spLocks noChangeArrowheads="1"/>
          </p:cNvSpPr>
          <p:nvPr/>
        </p:nvSpPr>
        <p:spPr bwMode="auto">
          <a:xfrm>
            <a:off x="4356100" y="614997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>
                <a:latin typeface="Calibri" pitchFamily="34" charset="0"/>
              </a:rPr>
              <a:t>https://pixabay.com/el/%CE%B7%CE%BC%CE%B5%CF%81%CE%BF%CE%BB%CF%8C%CE%B3%CE%B9%CE%BF-%CE%BC%CE%AE%CE%BD%CE%B1-%CE%AD%CF%84%CE%BF%CF%85%CF%82-%CE%B7%CE%BC%CE%B5%CF%81%CE%BF%CE%BC%CE%B7%CE%BD%CE%AF%CE%B1-159098/</a:t>
            </a:r>
            <a:endParaRPr lang="el-GR" sz="800">
              <a:latin typeface="Calibri" pitchFamily="34" charset="0"/>
            </a:endParaRPr>
          </a:p>
        </p:txBody>
      </p:sp>
      <p:sp>
        <p:nvSpPr>
          <p:cNvPr id="32775" name="8 - TextBox"/>
          <p:cNvSpPr txBox="1">
            <a:spLocks noChangeArrowheads="1"/>
          </p:cNvSpPr>
          <p:nvPr/>
        </p:nvSpPr>
        <p:spPr bwMode="auto">
          <a:xfrm>
            <a:off x="611188" y="2349500"/>
            <a:ext cx="185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GB">
              <a:latin typeface="Calibri" pitchFamily="34" charset="0"/>
            </a:endParaRPr>
          </a:p>
        </p:txBody>
      </p:sp>
      <p:sp>
        <p:nvSpPr>
          <p:cNvPr id="32776" name="17 - Ορθογώνιο"/>
          <p:cNvSpPr>
            <a:spLocks noChangeArrowheads="1"/>
          </p:cNvSpPr>
          <p:nvPr/>
        </p:nvSpPr>
        <p:spPr bwMode="auto">
          <a:xfrm>
            <a:off x="395536" y="2996952"/>
            <a:ext cx="403225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l-GR" sz="2000" b="1" dirty="0">
                <a:solidFill>
                  <a:srgbClr val="002060"/>
                </a:solidFill>
                <a:latin typeface="Calibri" pitchFamily="34" charset="0"/>
              </a:rPr>
              <a:t>Η έμμηνος ρύση (περίοδος)  μπορεί να αρχίσει στην ηλικία μεταξύ των 10 και 16 ετών</a:t>
            </a:r>
          </a:p>
          <a:p>
            <a:pPr>
              <a:buFont typeface="Wingdings" pitchFamily="2" charset="2"/>
              <a:buChar char="ü"/>
            </a:pPr>
            <a:endParaRPr lang="el-GR" sz="2000" b="1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l-GR" sz="2000" b="1" dirty="0">
                <a:solidFill>
                  <a:srgbClr val="002060"/>
                </a:solidFill>
                <a:latin typeface="Calibri" pitchFamily="34" charset="0"/>
              </a:rPr>
              <a:t> Κάθε κύκλος μπορεί να εμφανίζεται κάθε 21-35 ημέρες και να διαρκεί 5-7 ημέρες</a:t>
            </a:r>
          </a:p>
          <a:p>
            <a:pPr>
              <a:buFont typeface="Wingdings" pitchFamily="2" charset="2"/>
              <a:buNone/>
            </a:pPr>
            <a:endParaRPr lang="el-GR" sz="2000" b="1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el-GR" sz="2000" b="1" dirty="0">
                <a:solidFill>
                  <a:srgbClr val="002060"/>
                </a:solidFill>
                <a:latin typeface="Calibri" pitchFamily="34" charset="0"/>
              </a:rPr>
              <a:t>Στην αρχή μπορεί να υπάρχει άστατος μηνιαίος κύκλος</a:t>
            </a:r>
          </a:p>
          <a:p>
            <a:pPr>
              <a:buFont typeface="Wingdings" pitchFamily="2" charset="2"/>
              <a:buNone/>
            </a:pPr>
            <a:endParaRPr lang="el-GR" sz="20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31" descr="10-14 - xarti tra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5" y="1751013"/>
            <a:ext cx="2517775" cy="187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6" descr="11-xarti tran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32125" y="1747838"/>
            <a:ext cx="25622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4702175" y="2239963"/>
            <a:ext cx="53975" cy="71437"/>
          </a:xfrm>
          <a:prstGeom prst="ellipse">
            <a:avLst/>
          </a:prstGeom>
          <a:solidFill>
            <a:srgbClr val="80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l-GR" sz="1662">
              <a:latin typeface="+mn-lt"/>
              <a:cs typeface="+mn-cs"/>
            </a:endParaRPr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2455863" y="2500313"/>
            <a:ext cx="52387" cy="71437"/>
          </a:xfrm>
          <a:prstGeom prst="ellipse">
            <a:avLst/>
          </a:prstGeom>
          <a:solidFill>
            <a:srgbClr val="80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l-GR" sz="1662">
              <a:latin typeface="+mn-lt"/>
              <a:cs typeface="+mn-cs"/>
            </a:endParaRPr>
          </a:p>
        </p:txBody>
      </p:sp>
      <p:pic>
        <p:nvPicPr>
          <p:cNvPr id="33797" name="Picture 6" descr="11-xarti tran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63" y="1751013"/>
            <a:ext cx="2327275" cy="183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7 - TextBox"/>
          <p:cNvSpPr txBox="1">
            <a:spLocks noChangeArrowheads="1"/>
          </p:cNvSpPr>
          <p:nvPr/>
        </p:nvSpPr>
        <p:spPr bwMode="auto">
          <a:xfrm>
            <a:off x="392113" y="3214688"/>
            <a:ext cx="1096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>
                <a:solidFill>
                  <a:srgbClr val="002060"/>
                </a:solidFill>
                <a:latin typeface="Calibri" pitchFamily="34" charset="0"/>
              </a:rPr>
              <a:t>Ωορρηξία</a:t>
            </a:r>
          </a:p>
        </p:txBody>
      </p:sp>
      <p:sp>
        <p:nvSpPr>
          <p:cNvPr id="33799" name="8 - Ορθογώνιο"/>
          <p:cNvSpPr>
            <a:spLocks noChangeArrowheads="1"/>
          </p:cNvSpPr>
          <p:nvPr/>
        </p:nvSpPr>
        <p:spPr bwMode="auto">
          <a:xfrm>
            <a:off x="2598738" y="3121025"/>
            <a:ext cx="15541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000">
                <a:solidFill>
                  <a:srgbClr val="002060"/>
                </a:solidFill>
                <a:latin typeface="Calibri" pitchFamily="34" charset="0"/>
              </a:rPr>
              <a:t>Από τις ωοθήκες</a:t>
            </a:r>
          </a:p>
          <a:p>
            <a:r>
              <a:rPr lang="el-GR" sz="2000">
                <a:solidFill>
                  <a:srgbClr val="002060"/>
                </a:solidFill>
                <a:latin typeface="Calibri" pitchFamily="34" charset="0"/>
              </a:rPr>
              <a:t>στη μήτρα</a:t>
            </a:r>
          </a:p>
        </p:txBody>
      </p:sp>
      <p:sp>
        <p:nvSpPr>
          <p:cNvPr id="33800" name="10 - TextBox"/>
          <p:cNvSpPr txBox="1">
            <a:spLocks noChangeArrowheads="1"/>
          </p:cNvSpPr>
          <p:nvPr/>
        </p:nvSpPr>
        <p:spPr bwMode="auto">
          <a:xfrm>
            <a:off x="5580063" y="3132138"/>
            <a:ext cx="1303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000">
                <a:solidFill>
                  <a:srgbClr val="002060"/>
                </a:solidFill>
                <a:latin typeface="Calibri" pitchFamily="34" charset="0"/>
              </a:rPr>
              <a:t>Στη μήτρα </a:t>
            </a:r>
          </a:p>
        </p:txBody>
      </p:sp>
      <p:pic>
        <p:nvPicPr>
          <p:cNvPr id="33801" name="Picture 6" descr="11-xarti tran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13" y="4310063"/>
            <a:ext cx="2147887" cy="187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7"/>
          <p:cNvSpPr>
            <a:spLocks noChangeArrowheads="1"/>
          </p:cNvSpPr>
          <p:nvPr/>
        </p:nvSpPr>
        <p:spPr bwMode="auto">
          <a:xfrm>
            <a:off x="7351713" y="2465388"/>
            <a:ext cx="53975" cy="71437"/>
          </a:xfrm>
          <a:prstGeom prst="ellipse">
            <a:avLst/>
          </a:prstGeom>
          <a:solidFill>
            <a:srgbClr val="80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l-GR" sz="1662">
              <a:latin typeface="+mn-lt"/>
              <a:cs typeface="+mn-cs"/>
            </a:endParaRPr>
          </a:p>
        </p:txBody>
      </p:sp>
      <p:sp>
        <p:nvSpPr>
          <p:cNvPr id="15" name="Oval 7"/>
          <p:cNvSpPr>
            <a:spLocks noChangeArrowheads="1"/>
          </p:cNvSpPr>
          <p:nvPr/>
        </p:nvSpPr>
        <p:spPr bwMode="auto">
          <a:xfrm>
            <a:off x="1698625" y="5426075"/>
            <a:ext cx="107950" cy="71438"/>
          </a:xfrm>
          <a:prstGeom prst="ellipse">
            <a:avLst/>
          </a:prstGeom>
          <a:solidFill>
            <a:srgbClr val="80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l-GR" sz="1662">
              <a:latin typeface="+mn-lt"/>
              <a:cs typeface="+mn-cs"/>
            </a:endParaRPr>
          </a:p>
        </p:txBody>
      </p:sp>
      <p:sp>
        <p:nvSpPr>
          <p:cNvPr id="33804" name="15 - TextBox"/>
          <p:cNvSpPr txBox="1">
            <a:spLocks noChangeArrowheads="1"/>
          </p:cNvSpPr>
          <p:nvPr/>
        </p:nvSpPr>
        <p:spPr bwMode="auto">
          <a:xfrm>
            <a:off x="144463" y="6191250"/>
            <a:ext cx="17843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000">
                <a:solidFill>
                  <a:srgbClr val="002060"/>
                </a:solidFill>
                <a:latin typeface="Calibri" pitchFamily="34" charset="0"/>
              </a:rPr>
              <a:t>Εμμηνορρυσία </a:t>
            </a:r>
          </a:p>
        </p:txBody>
      </p:sp>
      <p:sp>
        <p:nvSpPr>
          <p:cNvPr id="33805" name="16 - TextBox"/>
          <p:cNvSpPr txBox="1">
            <a:spLocks noChangeArrowheads="1"/>
          </p:cNvSpPr>
          <p:nvPr/>
        </p:nvSpPr>
        <p:spPr bwMode="auto">
          <a:xfrm>
            <a:off x="1141413" y="642938"/>
            <a:ext cx="6022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400" b="1" dirty="0">
                <a:solidFill>
                  <a:srgbClr val="002060"/>
                </a:solidFill>
                <a:latin typeface="Calibri" pitchFamily="34" charset="0"/>
              </a:rPr>
              <a:t>Ας θυμηθούμε τον μηνιαίο  κύκλο …</a:t>
            </a:r>
          </a:p>
        </p:txBody>
      </p:sp>
      <p:sp>
        <p:nvSpPr>
          <p:cNvPr id="20" name="9 - Έλλειψη"/>
          <p:cNvSpPr/>
          <p:nvPr/>
        </p:nvSpPr>
        <p:spPr>
          <a:xfrm>
            <a:off x="3384550" y="4310063"/>
            <a:ext cx="4391025" cy="228123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l-GR" sz="2000" dirty="0">
                <a:solidFill>
                  <a:schemeClr val="tx1"/>
                </a:solidFill>
                <a:cs typeface="Arial" charset="0"/>
              </a:rPr>
              <a:t>Όταν ένα κορίτσι έχει  αρχίσει να έχει περίοδο μπορεί να μείνει έγκυος, αν έχει σεξουαλική επαφή χωρίς προφύλαξη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4" grpId="0" animBg="1"/>
      <p:bldP spid="15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84238"/>
          </a:xfrm>
        </p:spPr>
        <p:txBody>
          <a:bodyPr/>
          <a:lstStyle/>
          <a:p>
            <a:r>
              <a:rPr lang="el-GR" altLang="el-GR" sz="3600" b="1" dirty="0">
                <a:solidFill>
                  <a:srgbClr val="C00000"/>
                </a:solidFill>
              </a:rPr>
              <a:t>   </a:t>
            </a:r>
            <a:r>
              <a:rPr lang="el-GR" altLang="el-GR" sz="3600" b="1" dirty="0" err="1">
                <a:solidFill>
                  <a:srgbClr val="C00000"/>
                </a:solidFill>
              </a:rPr>
              <a:t>Προεμμηνορρυσιακό</a:t>
            </a:r>
            <a:r>
              <a:rPr lang="el-GR" altLang="el-GR" sz="3600" b="1" dirty="0">
                <a:solidFill>
                  <a:srgbClr val="C00000"/>
                </a:solidFill>
              </a:rPr>
              <a:t> σύνδρομο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18318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altLang="el-GR" sz="2000" dirty="0"/>
              <a:t>    </a:t>
            </a:r>
            <a:r>
              <a:rPr lang="el-GR" altLang="el-GR" sz="2400" dirty="0"/>
              <a:t>Λίγες μέρες πριν και κατά τη διάρκεια της περιόδου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altLang="el-GR" sz="2400" dirty="0"/>
              <a:t>   μπορεί κάποια κορίτσια να νιώθουν: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l-GR" altLang="el-GR" sz="2400" dirty="0"/>
          </a:p>
          <a:p>
            <a:pPr>
              <a:lnSpc>
                <a:spcPct val="80000"/>
              </a:lnSpc>
            </a:pPr>
            <a:r>
              <a:rPr lang="el-GR" altLang="el-GR" sz="2400" dirty="0"/>
              <a:t>κακή διάθεση</a:t>
            </a:r>
          </a:p>
          <a:p>
            <a:pPr>
              <a:lnSpc>
                <a:spcPct val="80000"/>
              </a:lnSpc>
            </a:pPr>
            <a:r>
              <a:rPr lang="el-GR" altLang="el-GR" sz="2400" dirty="0"/>
              <a:t>πονοκέφαλο </a:t>
            </a:r>
          </a:p>
          <a:p>
            <a:pPr>
              <a:lnSpc>
                <a:spcPct val="80000"/>
              </a:lnSpc>
            </a:pPr>
            <a:r>
              <a:rPr lang="el-GR" altLang="el-GR" sz="2400" dirty="0"/>
              <a:t>κούραση</a:t>
            </a:r>
          </a:p>
          <a:p>
            <a:pPr>
              <a:lnSpc>
                <a:spcPct val="80000"/>
              </a:lnSpc>
            </a:pPr>
            <a:r>
              <a:rPr lang="el-GR" altLang="el-GR" sz="2400" dirty="0"/>
              <a:t>φουσκώματα</a:t>
            </a:r>
          </a:p>
          <a:p>
            <a:pPr>
              <a:lnSpc>
                <a:spcPct val="80000"/>
              </a:lnSpc>
            </a:pPr>
            <a:r>
              <a:rPr lang="el-GR" altLang="el-GR" sz="2400" dirty="0"/>
              <a:t>αυξημένη όρεξη</a:t>
            </a:r>
          </a:p>
          <a:p>
            <a:pPr>
              <a:lnSpc>
                <a:spcPct val="80000"/>
              </a:lnSpc>
            </a:pPr>
            <a:r>
              <a:rPr lang="el-GR" altLang="el-GR" sz="2400" dirty="0"/>
              <a:t>ευαισθησία στο στήθος</a:t>
            </a:r>
          </a:p>
          <a:p>
            <a:pPr>
              <a:lnSpc>
                <a:spcPct val="80000"/>
              </a:lnSpc>
            </a:pPr>
            <a:r>
              <a:rPr lang="el-GR" altLang="el-GR" sz="2400" dirty="0"/>
              <a:t>συναισθηματική ευαισθησία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l-GR" altLang="el-GR" sz="2400" dirty="0"/>
          </a:p>
          <a:p>
            <a:pPr>
              <a:lnSpc>
                <a:spcPct val="80000"/>
              </a:lnSpc>
              <a:buNone/>
            </a:pPr>
            <a:r>
              <a:rPr lang="el-GR" altLang="el-GR" sz="2400" dirty="0"/>
              <a:t>	</a:t>
            </a:r>
            <a:r>
              <a:rPr lang="el-GR" sz="2400" b="1" dirty="0">
                <a:solidFill>
                  <a:srgbClr val="C00000"/>
                </a:solidFill>
              </a:rPr>
              <a:t>Αυτό συμβαίνει γιατί πριν και κατά τη διάρκεια της περιόδου αλλάζουν οι ορμόνες στο σώμα.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l-GR" sz="2400" b="1" dirty="0">
                <a:solidFill>
                  <a:srgbClr val="C00000"/>
                </a:solidFill>
              </a:rPr>
              <a:t>	Άλλα κορίτσια δεν έχουν τέτοια συμπτώματα.</a:t>
            </a:r>
          </a:p>
          <a:p>
            <a:pPr>
              <a:lnSpc>
                <a:spcPct val="80000"/>
              </a:lnSpc>
            </a:pPr>
            <a:endParaRPr lang="el-GR" altLang="el-GR" sz="2400" dirty="0"/>
          </a:p>
          <a:p>
            <a:pPr>
              <a:lnSpc>
                <a:spcPct val="80000"/>
              </a:lnSpc>
            </a:pPr>
            <a:endParaRPr lang="el-GR" altLang="el-GR" sz="2400" dirty="0"/>
          </a:p>
        </p:txBody>
      </p:sp>
      <p:sp>
        <p:nvSpPr>
          <p:cNvPr id="3" name="Έλλειψη 2"/>
          <p:cNvSpPr/>
          <p:nvPr/>
        </p:nvSpPr>
        <p:spPr>
          <a:xfrm>
            <a:off x="5292725" y="2565400"/>
            <a:ext cx="3024188" cy="180022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400" dirty="0">
                <a:solidFill>
                  <a:srgbClr val="292934"/>
                </a:solidFill>
              </a:rPr>
              <a:t>Πόνος κατά την περίοδο 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323850" y="1484313"/>
            <a:ext cx="4752975" cy="5040312"/>
          </a:xfrm>
        </p:spPr>
        <p:txBody>
          <a:bodyPr/>
          <a:lstStyle/>
          <a:p>
            <a:r>
              <a:rPr lang="el-GR" altLang="el-GR" sz="2400" dirty="0"/>
              <a:t>Συχνό πλύσιμο </a:t>
            </a:r>
            <a:r>
              <a:rPr lang="el-GR" altLang="el-GR" sz="2400" i="1" dirty="0"/>
              <a:t>(…και όχι μόνο στη διάρκεια της περιόδου)</a:t>
            </a:r>
          </a:p>
          <a:p>
            <a:r>
              <a:rPr lang="el-GR" altLang="el-GR" sz="2400" dirty="0"/>
              <a:t>Συχνή αλλαγή σερβιέτας</a:t>
            </a:r>
          </a:p>
          <a:p>
            <a:pPr>
              <a:buFont typeface="Wingdings" pitchFamily="2" charset="2"/>
              <a:buNone/>
            </a:pPr>
            <a:r>
              <a:rPr lang="el-GR" altLang="el-GR" sz="2700" b="1" dirty="0">
                <a:solidFill>
                  <a:srgbClr val="FF0066"/>
                </a:solidFill>
              </a:rPr>
              <a:t>	</a:t>
            </a:r>
          </a:p>
          <a:p>
            <a:pPr>
              <a:buFont typeface="Wingdings" pitchFamily="2" charset="2"/>
              <a:buNone/>
            </a:pPr>
            <a:r>
              <a:rPr lang="el-GR" altLang="el-GR" sz="2700" b="1" dirty="0">
                <a:solidFill>
                  <a:srgbClr val="FF0066"/>
                </a:solidFill>
              </a:rPr>
              <a:t>     </a:t>
            </a:r>
            <a:r>
              <a:rPr lang="el-GR" altLang="el-GR" sz="2700" b="1" dirty="0">
                <a:solidFill>
                  <a:srgbClr val="C00000"/>
                </a:solidFill>
              </a:rPr>
              <a:t>Πώς πετάμε τις σερβιέτες;</a:t>
            </a:r>
            <a:endParaRPr lang="el-GR" altLang="el-GR" sz="2700" dirty="0">
              <a:solidFill>
                <a:srgbClr val="C00000"/>
              </a:solidFill>
            </a:endParaRPr>
          </a:p>
          <a:p>
            <a:r>
              <a:rPr lang="el-GR" altLang="el-GR" sz="2400" dirty="0"/>
              <a:t>Τις τυλίγουμε σε χαρτομάντιλο ή χαρτί υγείας</a:t>
            </a:r>
            <a:endParaRPr lang="en-US" altLang="el-GR" sz="2400" dirty="0"/>
          </a:p>
          <a:p>
            <a:r>
              <a:rPr lang="el-GR" altLang="el-GR" sz="2400" dirty="0"/>
              <a:t>Τις ρίχνουμε στο καλάθι </a:t>
            </a:r>
          </a:p>
          <a:p>
            <a:r>
              <a:rPr lang="el-GR" altLang="el-GR" sz="2400" dirty="0"/>
              <a:t>Δεν τις πετάμε στην λεκάνη της τουαλέτας</a:t>
            </a:r>
          </a:p>
          <a:p>
            <a:r>
              <a:rPr lang="el-GR" altLang="el-GR" sz="2400" dirty="0"/>
              <a:t>Πλένουμε τα χέρια μας</a:t>
            </a:r>
            <a:endParaRPr lang="en-US" altLang="el-GR" sz="2400" dirty="0"/>
          </a:p>
          <a:p>
            <a:endParaRPr lang="el-GR" altLang="el-GR" sz="2400" dirty="0"/>
          </a:p>
          <a:p>
            <a:endParaRPr lang="el-GR" altLang="el-GR" sz="28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611188" y="333375"/>
            <a:ext cx="7848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altLang="el-GR" sz="2800" b="1" dirty="0">
                <a:solidFill>
                  <a:srgbClr val="C00000"/>
                </a:solidFill>
                <a:latin typeface="Calibri" pitchFamily="34" charset="0"/>
              </a:rPr>
              <a:t>Φροντίδα στη διάρκεια της περιόδου: </a:t>
            </a:r>
          </a:p>
          <a:p>
            <a:r>
              <a:rPr lang="el-GR" altLang="el-GR" sz="2800" b="1" dirty="0">
                <a:solidFill>
                  <a:srgbClr val="C00000"/>
                </a:solidFill>
                <a:latin typeface="Calibri" pitchFamily="34" charset="0"/>
              </a:rPr>
              <a:t>τι κάνουμε;</a:t>
            </a:r>
          </a:p>
        </p:txBody>
      </p:sp>
      <p:pic>
        <p:nvPicPr>
          <p:cNvPr id="37891" name="Picture 5" descr="Σερβιέτα, Υγειονομικής Πετσέτα, Γυναίκα, Hygienic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1412875"/>
            <a:ext cx="36004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4 - Ορθογώνιο"/>
          <p:cNvSpPr>
            <a:spLocks noChangeArrowheads="1"/>
          </p:cNvSpPr>
          <p:nvPr/>
        </p:nvSpPr>
        <p:spPr bwMode="auto">
          <a:xfrm>
            <a:off x="250825" y="6396038"/>
            <a:ext cx="88931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l-GR" sz="800"/>
              <a:t>https://pixabay.com/el/%CF%83%CE%B5%CF%81%CE%B2%CE%B9%CE%AD%CF%84%CE%B1-%CF%85%CE%B3%CE%B5%CE%B9%CE%BF%CE%BD%CE%BF%CE%BC%CE%B9%CE%BA%CE%AE%CF%82-%CF%80%CE%B5%CF%84%CF%83%CE%AD%CF%84%CE%B1-295139/</a:t>
            </a:r>
            <a:endParaRPr lang="el-GR" altLang="el-GR" sz="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628775"/>
            <a:ext cx="5943600" cy="35814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Αύξηση του βάρους και του μεγέθους των οστών </a:t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→ αύξηση βάρους και ύψους του σώματος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Μεγαλώνει το κεφάλι, η μύτη, τα αυτιά, το σαγόνι</a:t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 → το πρόσωπο γίνεται μακρόστενο</a:t>
            </a:r>
            <a:r>
              <a:rPr lang="en-US" sz="2400" dirty="0">
                <a:latin typeface="+mj-lt"/>
              </a:rPr>
              <a:t> </a:t>
            </a:r>
            <a:r>
              <a:rPr lang="el-GR" sz="2400" dirty="0">
                <a:latin typeface="+mj-lt"/>
              </a:rPr>
              <a:t>(οβάλ)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Αυξάνονται και δυναμώνουν σταδιακά οι μύες</a:t>
            </a:r>
            <a:endParaRPr lang="en-US" sz="2400" dirty="0">
              <a:latin typeface="+mj-lt"/>
            </a:endParaRPr>
          </a:p>
        </p:txBody>
      </p:sp>
      <p:pic>
        <p:nvPicPr>
          <p:cNvPr id="38914" name="Picture 2" descr="Μυών, Βραχίονας, Εικονίδιο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1600200"/>
            <a:ext cx="24384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5 - Ορθογώνιο"/>
          <p:cNvSpPr>
            <a:spLocks noChangeArrowheads="1"/>
          </p:cNvSpPr>
          <p:nvPr/>
        </p:nvSpPr>
        <p:spPr bwMode="auto">
          <a:xfrm>
            <a:off x="4419600" y="6248400"/>
            <a:ext cx="4724400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700">
                <a:latin typeface="Calibri" pitchFamily="34" charset="0"/>
              </a:rPr>
              <a:t>https://pixabay.com/el/%CE%BC%CF%85%CF%8E%CE%BD-%CE%B2%CF%81%CE%B1%CF%87%CE%AF%CE%BF%CE%BD%CE%B1%CF%82-%CE%B5%CE%B9%CE%BA%CE%BF%CE%BD%CE%AF%CE%B4%CE%B9%CE%BF-1085672/</a:t>
            </a:r>
            <a:endParaRPr lang="el-GR" sz="700">
              <a:latin typeface="Calibri" pitchFamily="34" charset="0"/>
            </a:endParaRPr>
          </a:p>
        </p:txBody>
      </p:sp>
      <p:pic>
        <p:nvPicPr>
          <p:cNvPr id="38916" name="Picture 4" descr="Άσκηση, Αλτήρες, Fitness, Προπόνηση, Γυμναστήριο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713" y="4689475"/>
            <a:ext cx="2533650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7 - Ορθογώνιο"/>
          <p:cNvSpPr>
            <a:spLocks noChangeArrowheads="1"/>
          </p:cNvSpPr>
          <p:nvPr/>
        </p:nvSpPr>
        <p:spPr bwMode="auto">
          <a:xfrm>
            <a:off x="4419600" y="5715000"/>
            <a:ext cx="4572000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700">
                <a:latin typeface="Calibri" pitchFamily="34" charset="0"/>
              </a:rPr>
              <a:t>https://pixabay.com/el/%CE%AC%CF%83%CE%BA%CE%B7%CF%83%CE%B7-%CE%B1%CE%BB%CF%84%CE%AE%CF%81%CE%B5%CF%82-fitness-%CF%80%CF%81%CE%BF%CF%80%CF%8C%CE%BD%CE%B7%CF%83%CE%B7-29285/</a:t>
            </a:r>
            <a:endParaRPr lang="el-GR" sz="700">
              <a:latin typeface="Calibri" pitchFamily="34" charset="0"/>
            </a:endParaRPr>
          </a:p>
        </p:txBody>
      </p:sp>
      <p:sp>
        <p:nvSpPr>
          <p:cNvPr id="38918" name="Ορθογώνιο 3"/>
          <p:cNvSpPr>
            <a:spLocks noChangeArrowheads="1"/>
          </p:cNvSpPr>
          <p:nvPr/>
        </p:nvSpPr>
        <p:spPr bwMode="auto">
          <a:xfrm>
            <a:off x="539750" y="1268413"/>
            <a:ext cx="345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000" b="1">
                <a:solidFill>
                  <a:srgbClr val="0070C0"/>
                </a:solidFill>
                <a:latin typeface="Calibri" pitchFamily="34" charset="0"/>
              </a:rPr>
              <a:t>Ποιες αλλαγές συμβαίνουν;</a:t>
            </a:r>
            <a:endParaRPr lang="el-GR" sz="200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04862"/>
          </a:xfrm>
        </p:spPr>
        <p:txBody>
          <a:bodyPr>
            <a:noAutofit/>
          </a:bodyPr>
          <a:lstStyle/>
          <a:p>
            <a:r>
              <a:rPr lang="el-GR" sz="3200" b="1" dirty="0">
                <a:solidFill>
                  <a:srgbClr val="866C49"/>
                </a:solidFill>
              </a:rPr>
              <a:t>Αλλαγές στο σώμα συμβαίνουν φυσικά και στα </a:t>
            </a:r>
            <a:r>
              <a:rPr lang="el-GR" sz="3200" b="1" dirty="0">
                <a:solidFill>
                  <a:schemeClr val="hlink"/>
                </a:solidFill>
              </a:rPr>
              <a:t>αγόρια</a:t>
            </a:r>
            <a:r>
              <a:rPr lang="el-GR" sz="3200" b="1" dirty="0">
                <a:solidFill>
                  <a:srgbClr val="866C49"/>
                </a:solidFill>
              </a:rPr>
              <a:t>…</a:t>
            </a:r>
            <a:r>
              <a:rPr lang="en-US" sz="3200" b="1" dirty="0">
                <a:solidFill>
                  <a:srgbClr val="866C49"/>
                </a:solidFill>
              </a:rPr>
              <a:t> </a:t>
            </a:r>
            <a:endParaRPr lang="el-GR" sz="2800" b="1" dirty="0">
              <a:solidFill>
                <a:srgbClr val="866C49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5638800" cy="4191000"/>
          </a:xfrm>
        </p:spPr>
        <p:txBody>
          <a:bodyPr>
            <a:normAutofit lnSpcReduction="10000"/>
          </a:bodyPr>
          <a:lstStyle/>
          <a:p>
            <a:r>
              <a:rPr lang="el-GR" sz="2200" b="1"/>
              <a:t>Τρίχες</a:t>
            </a:r>
            <a:r>
              <a:rPr lang="el-GR" sz="2200"/>
              <a:t> εμφανίζονται και μεγαλώνουν</a:t>
            </a:r>
            <a:br>
              <a:rPr lang="el-GR" sz="2200"/>
            </a:br>
            <a:r>
              <a:rPr lang="el-GR" sz="2200"/>
              <a:t>→ πρόσωπο (γένια), μασχάλες, θώρακα, χέρια, πόδια</a:t>
            </a:r>
          </a:p>
          <a:p>
            <a:pPr>
              <a:buFont typeface="Arial" charset="0"/>
              <a:buNone/>
            </a:pPr>
            <a:r>
              <a:rPr lang="el-GR" sz="2200"/>
              <a:t>	→ γεννητική περιοχή (εφήβαιο)</a:t>
            </a:r>
          </a:p>
          <a:p>
            <a:pPr>
              <a:buFont typeface="Arial" charset="0"/>
              <a:buNone/>
            </a:pPr>
            <a:endParaRPr lang="el-GR" sz="2200"/>
          </a:p>
          <a:p>
            <a:r>
              <a:rPr lang="el-GR" sz="2200"/>
              <a:t>Αλλαγή στο </a:t>
            </a:r>
            <a:r>
              <a:rPr lang="el-GR" sz="2200" b="1"/>
              <a:t>σχήμα</a:t>
            </a:r>
            <a:r>
              <a:rPr lang="el-GR" sz="2200"/>
              <a:t> του προσώπου, από στρογγυλό σε οβάλ</a:t>
            </a:r>
          </a:p>
          <a:p>
            <a:pPr>
              <a:buFont typeface="Arial" charset="0"/>
              <a:buNone/>
            </a:pPr>
            <a:endParaRPr lang="el-GR" sz="2200"/>
          </a:p>
          <a:p>
            <a:r>
              <a:rPr lang="el-GR" sz="2200"/>
              <a:t>Οι τρίχες και το δέρμα γίνονται πιο </a:t>
            </a:r>
            <a:r>
              <a:rPr lang="el-GR" sz="2200" b="1"/>
              <a:t>λιπαρά </a:t>
            </a:r>
            <a:r>
              <a:rPr lang="el-GR" sz="2200"/>
              <a:t/>
            </a:r>
            <a:br>
              <a:rPr lang="el-GR" sz="2200"/>
            </a:br>
            <a:r>
              <a:rPr lang="el-GR" sz="2200"/>
              <a:t>→ σπυράκια, ακμή</a:t>
            </a:r>
            <a:br>
              <a:rPr lang="el-GR" sz="2200"/>
            </a:br>
            <a:r>
              <a:rPr lang="el-GR" sz="2200"/>
              <a:t>→ ιδρώνουμε περισσότερο (δυσάρεστη οσμή) </a:t>
            </a:r>
          </a:p>
          <a:p>
            <a:pPr>
              <a:buFont typeface="Arial" charset="0"/>
              <a:buNone/>
            </a:pPr>
            <a:endParaRPr lang="el-GR" sz="3000"/>
          </a:p>
        </p:txBody>
      </p:sp>
      <p:sp>
        <p:nvSpPr>
          <p:cNvPr id="4" name="3 - Έλλειψη"/>
          <p:cNvSpPr/>
          <p:nvPr/>
        </p:nvSpPr>
        <p:spPr>
          <a:xfrm>
            <a:off x="5486400" y="5867400"/>
            <a:ext cx="2590800" cy="65563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800" dirty="0">
                <a:solidFill>
                  <a:schemeClr val="tx2"/>
                </a:solidFill>
              </a:rPr>
              <a:t>Ξύρισμα</a:t>
            </a: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1600200"/>
            <a:ext cx="3124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6 - TextBox"/>
          <p:cNvSpPr txBox="1">
            <a:spLocks noChangeArrowheads="1"/>
          </p:cNvSpPr>
          <p:nvPr/>
        </p:nvSpPr>
        <p:spPr bwMode="auto">
          <a:xfrm>
            <a:off x="5638800" y="4572000"/>
            <a:ext cx="3359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latin typeface="Calibri" pitchFamily="34" charset="0"/>
                <a:hlinkClick r:id="rId4"/>
              </a:rPr>
              <a:t>https://www.dreamstime.com/royalty-free-stock-photos-</a:t>
            </a:r>
            <a:endParaRPr lang="en-US" sz="1000">
              <a:latin typeface="Calibri" pitchFamily="34" charset="0"/>
            </a:endParaRPr>
          </a:p>
          <a:p>
            <a:r>
              <a:rPr lang="en-US" sz="1000">
                <a:latin typeface="Calibri" pitchFamily="34" charset="0"/>
              </a:rPr>
              <a:t>boy-puberty-acne-illustration-image30015768</a:t>
            </a:r>
            <a:endParaRPr lang="el-GR" sz="1000">
              <a:latin typeface="Calibri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81000" y="333375"/>
            <a:ext cx="8382000" cy="6858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/>
            <a:r>
              <a:rPr lang="el-GR" sz="3200" b="1" dirty="0">
                <a:solidFill>
                  <a:srgbClr val="866C49"/>
                </a:solidFill>
              </a:rPr>
              <a:t>Ποιες αλλαγές συμβαίνουν στα αγόρια;</a:t>
            </a:r>
            <a:r>
              <a:rPr lang="en-US" sz="3200" b="1" dirty="0">
                <a:solidFill>
                  <a:srgbClr val="866C49"/>
                </a:solidFill>
              </a:rPr>
              <a:t> </a:t>
            </a:r>
            <a:r>
              <a:rPr lang="en-US" sz="2800" b="1" dirty="0">
                <a:solidFill>
                  <a:srgbClr val="866C49"/>
                </a:solidFill>
              </a:rPr>
              <a:t>(2)</a:t>
            </a:r>
            <a:endParaRPr lang="el-GR" sz="2800" b="1" dirty="0">
              <a:solidFill>
                <a:srgbClr val="866C49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382000" cy="100811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l-GR" sz="4000" b="1" dirty="0">
                <a:solidFill>
                  <a:schemeClr val="accent2">
                    <a:lumMod val="75000"/>
                  </a:schemeClr>
                </a:solidFill>
              </a:rPr>
              <a:t>Ποιες αλλαγές συμβαίνουν στα αγόρια;</a:t>
            </a:r>
            <a:r>
              <a:rPr lang="en-US" sz="4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3100" b="1" dirty="0">
                <a:solidFill>
                  <a:schemeClr val="accent2">
                    <a:lumMod val="75000"/>
                  </a:schemeClr>
                </a:solidFill>
              </a:rPr>
              <a:t>(3)</a:t>
            </a:r>
            <a:endParaRPr lang="el-GR" sz="31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556792"/>
            <a:ext cx="4114800" cy="438943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Μεγαλώνουν οι όρχεις, το όσχεο και το πέος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Μεταβάλλεται η χροιά της φωνής: η φωνή γίνεται πιο βαθιά  </a:t>
            </a:r>
            <a:endParaRPr lang="en-US" sz="24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Πρήξιμο ή πόνος στο στήθος, γύρω από τις θηλές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l-GR" sz="24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l-GR" sz="2400" dirty="0"/>
          </a:p>
        </p:txBody>
      </p:sp>
      <p:pic>
        <p:nvPicPr>
          <p:cNvPr id="43011" name="Picture 6" descr="Άνθρωπος, Πρόσωπο, Avatar, Κεφάλι, Πορτραίτο, Γυαλιά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1600200"/>
            <a:ext cx="396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2" name="8 - Ορθογώνιο"/>
          <p:cNvSpPr>
            <a:spLocks noChangeArrowheads="1"/>
          </p:cNvSpPr>
          <p:nvPr/>
        </p:nvSpPr>
        <p:spPr bwMode="auto">
          <a:xfrm>
            <a:off x="4572000" y="6248400"/>
            <a:ext cx="4572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>
                <a:latin typeface="Calibri" pitchFamily="34" charset="0"/>
              </a:rPr>
              <a:t>https://pixabay.com/el/%CE%AC%CE%BD%CE%B8%CF%81%CF%89%CF%80%CE%BF%CF%82-%CF%80%CF%81%CF%8C%CF%83%CF%89%CF%80%CE%BF-avatar-%CE%BA%CE%B5%CF%86%CE%AC%CE%BB%CE%B9-156584/</a:t>
            </a:r>
            <a:endParaRPr lang="el-GR" sz="8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l-GR" sz="4000" b="1" dirty="0">
                <a:solidFill>
                  <a:schemeClr val="accent2">
                    <a:lumMod val="75000"/>
                  </a:schemeClr>
                </a:solidFill>
              </a:rPr>
              <a:t>Εξωτερικά και εσωτερικά γεννητικά όργανα</a:t>
            </a:r>
          </a:p>
        </p:txBody>
      </p:sp>
      <p:sp>
        <p:nvSpPr>
          <p:cNvPr id="44034" name="2 - Θέση περιεχομένου"/>
          <p:cNvSpPr>
            <a:spLocks noGrp="1"/>
          </p:cNvSpPr>
          <p:nvPr>
            <p:ph idx="1"/>
          </p:nvPr>
        </p:nvSpPr>
        <p:spPr>
          <a:xfrm>
            <a:off x="250825" y="1600200"/>
            <a:ext cx="3960813" cy="4525963"/>
          </a:xfrm>
        </p:spPr>
        <p:txBody>
          <a:bodyPr/>
          <a:lstStyle/>
          <a:p>
            <a:r>
              <a:rPr lang="el-GR" sz="2800" dirty="0"/>
              <a:t>Προστάτης</a:t>
            </a:r>
          </a:p>
          <a:p>
            <a:r>
              <a:rPr lang="el-GR" sz="2800" dirty="0"/>
              <a:t>Επιδιδυμίδα</a:t>
            </a:r>
          </a:p>
          <a:p>
            <a:r>
              <a:rPr lang="el-GR" sz="2800" dirty="0"/>
              <a:t>Πέος (βάλανος- πόσθη)</a:t>
            </a:r>
          </a:p>
          <a:p>
            <a:r>
              <a:rPr lang="el-GR" sz="2800" dirty="0"/>
              <a:t>Όσχεο </a:t>
            </a:r>
          </a:p>
          <a:p>
            <a:r>
              <a:rPr lang="el-GR" sz="2800" dirty="0"/>
              <a:t>Όρχις</a:t>
            </a:r>
          </a:p>
          <a:p>
            <a:endParaRPr lang="el-GR" sz="2800" dirty="0"/>
          </a:p>
        </p:txBody>
      </p:sp>
      <p:pic>
        <p:nvPicPr>
          <p:cNvPr id="44035" name="Picture 2" descr="https://thumbs10.dreamstime.com/x/male-reproductive-system-189431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1700808"/>
            <a:ext cx="4419600" cy="4395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4 - Ορθογώνιο"/>
          <p:cNvSpPr>
            <a:spLocks noChangeArrowheads="1"/>
          </p:cNvSpPr>
          <p:nvPr/>
        </p:nvSpPr>
        <p:spPr bwMode="auto">
          <a:xfrm>
            <a:off x="3886200" y="6172200"/>
            <a:ext cx="45720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>
                <a:latin typeface="Calibri" pitchFamily="34" charset="0"/>
              </a:rPr>
              <a:t>https://www.dreamstime.com/photos-images/genitals.html#details18943168</a:t>
            </a:r>
            <a:endParaRPr lang="el-GR" sz="1000">
              <a:latin typeface="Calibri" pitchFamily="34" charset="0"/>
            </a:endParaRPr>
          </a:p>
        </p:txBody>
      </p:sp>
      <p:sp>
        <p:nvSpPr>
          <p:cNvPr id="44037" name="5 - TextBox"/>
          <p:cNvSpPr txBox="1">
            <a:spLocks noChangeArrowheads="1"/>
          </p:cNvSpPr>
          <p:nvPr/>
        </p:nvSpPr>
        <p:spPr bwMode="auto">
          <a:xfrm>
            <a:off x="4427538" y="5105400"/>
            <a:ext cx="915987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>
                <a:latin typeface="Calibri" pitchFamily="34" charset="0"/>
              </a:rPr>
              <a:t>Όρχις</a:t>
            </a:r>
          </a:p>
        </p:txBody>
      </p:sp>
      <p:sp>
        <p:nvSpPr>
          <p:cNvPr id="44038" name="6 - TextBox"/>
          <p:cNvSpPr txBox="1">
            <a:spLocks noChangeArrowheads="1"/>
          </p:cNvSpPr>
          <p:nvPr/>
        </p:nvSpPr>
        <p:spPr bwMode="auto">
          <a:xfrm>
            <a:off x="7848600" y="4876800"/>
            <a:ext cx="893763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>
                <a:latin typeface="Calibri" pitchFamily="34" charset="0"/>
              </a:rPr>
              <a:t>Όσχεο </a:t>
            </a:r>
          </a:p>
        </p:txBody>
      </p:sp>
      <p:sp>
        <p:nvSpPr>
          <p:cNvPr id="44039" name="7 - TextBox"/>
          <p:cNvSpPr txBox="1">
            <a:spLocks noChangeArrowheads="1"/>
          </p:cNvSpPr>
          <p:nvPr/>
        </p:nvSpPr>
        <p:spPr bwMode="auto">
          <a:xfrm>
            <a:off x="8077200" y="4038600"/>
            <a:ext cx="18415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GB">
              <a:latin typeface="Calibri" pitchFamily="34" charset="0"/>
            </a:endParaRPr>
          </a:p>
        </p:txBody>
      </p:sp>
      <p:sp>
        <p:nvSpPr>
          <p:cNvPr id="44040" name="8 - TextBox"/>
          <p:cNvSpPr txBox="1">
            <a:spLocks noChangeArrowheads="1"/>
          </p:cNvSpPr>
          <p:nvPr/>
        </p:nvSpPr>
        <p:spPr bwMode="auto">
          <a:xfrm>
            <a:off x="7772400" y="3810000"/>
            <a:ext cx="1108075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>
                <a:latin typeface="Calibri" pitchFamily="34" charset="0"/>
              </a:rPr>
              <a:t>Ουρήθρα</a:t>
            </a:r>
          </a:p>
        </p:txBody>
      </p:sp>
      <p:sp>
        <p:nvSpPr>
          <p:cNvPr id="44041" name="9 - TextBox"/>
          <p:cNvSpPr txBox="1">
            <a:spLocks noChangeArrowheads="1"/>
          </p:cNvSpPr>
          <p:nvPr/>
        </p:nvSpPr>
        <p:spPr bwMode="auto">
          <a:xfrm>
            <a:off x="7696200" y="2971800"/>
            <a:ext cx="1300163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>
                <a:latin typeface="Calibri" pitchFamily="34" charset="0"/>
              </a:rPr>
              <a:t>Προστάτης</a:t>
            </a:r>
          </a:p>
        </p:txBody>
      </p:sp>
      <p:sp>
        <p:nvSpPr>
          <p:cNvPr id="44042" name="10 - TextBox"/>
          <p:cNvSpPr txBox="1">
            <a:spLocks noChangeArrowheads="1"/>
          </p:cNvSpPr>
          <p:nvPr/>
        </p:nvSpPr>
        <p:spPr bwMode="auto">
          <a:xfrm>
            <a:off x="4495800" y="3124200"/>
            <a:ext cx="8382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>
              <a:latin typeface="Calibri" pitchFamily="34" charset="0"/>
            </a:endParaRPr>
          </a:p>
        </p:txBody>
      </p:sp>
      <p:sp>
        <p:nvSpPr>
          <p:cNvPr id="44043" name="11 - TextBox"/>
          <p:cNvSpPr txBox="1">
            <a:spLocks noChangeArrowheads="1"/>
          </p:cNvSpPr>
          <p:nvPr/>
        </p:nvSpPr>
        <p:spPr bwMode="auto">
          <a:xfrm>
            <a:off x="4419600" y="3657600"/>
            <a:ext cx="9144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>
              <a:latin typeface="Calibri" pitchFamily="34" charset="0"/>
            </a:endParaRPr>
          </a:p>
        </p:txBody>
      </p:sp>
      <p:sp>
        <p:nvSpPr>
          <p:cNvPr id="44044" name="12 - TextBox"/>
          <p:cNvSpPr txBox="1">
            <a:spLocks noChangeArrowheads="1"/>
          </p:cNvSpPr>
          <p:nvPr/>
        </p:nvSpPr>
        <p:spPr bwMode="auto">
          <a:xfrm>
            <a:off x="4495800" y="4191000"/>
            <a:ext cx="9144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>
              <a:latin typeface="Calibri" pitchFamily="34" charset="0"/>
            </a:endParaRPr>
          </a:p>
        </p:txBody>
      </p:sp>
      <p:sp>
        <p:nvSpPr>
          <p:cNvPr id="44045" name="14 - TextBox"/>
          <p:cNvSpPr txBox="1">
            <a:spLocks noChangeArrowheads="1"/>
          </p:cNvSpPr>
          <p:nvPr/>
        </p:nvSpPr>
        <p:spPr bwMode="auto">
          <a:xfrm>
            <a:off x="3581400" y="4419600"/>
            <a:ext cx="1981200" cy="611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>
                <a:latin typeface="Calibri" pitchFamily="34" charset="0"/>
              </a:rPr>
              <a:t>Πέος</a:t>
            </a:r>
          </a:p>
          <a:p>
            <a:r>
              <a:rPr lang="el-GR" sz="1600">
                <a:latin typeface="Calibri" pitchFamily="34" charset="0"/>
              </a:rPr>
              <a:t>(βάλανος-πόσθη)</a:t>
            </a:r>
          </a:p>
        </p:txBody>
      </p:sp>
      <p:cxnSp>
        <p:nvCxnSpPr>
          <p:cNvPr id="17" name="16 - Ευθύγραμμο βέλος σύνδεσης"/>
          <p:cNvCxnSpPr/>
          <p:nvPr/>
        </p:nvCxnSpPr>
        <p:spPr>
          <a:xfrm>
            <a:off x="4800600" y="4724400"/>
            <a:ext cx="19050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47" name="18 - TextBox"/>
          <p:cNvSpPr txBox="1">
            <a:spLocks noChangeArrowheads="1"/>
          </p:cNvSpPr>
          <p:nvPr/>
        </p:nvSpPr>
        <p:spPr bwMode="auto">
          <a:xfrm>
            <a:off x="7848600" y="4267200"/>
            <a:ext cx="7620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>
              <a:latin typeface="Calibri" pitchFamily="34" charset="0"/>
            </a:endParaRPr>
          </a:p>
        </p:txBody>
      </p:sp>
      <p:sp>
        <p:nvSpPr>
          <p:cNvPr id="18" name="17 - Έλλειψη"/>
          <p:cNvSpPr/>
          <p:nvPr/>
        </p:nvSpPr>
        <p:spPr>
          <a:xfrm>
            <a:off x="0" y="4221163"/>
            <a:ext cx="3635375" cy="23034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400" dirty="0"/>
              <a:t>Τα γεννητικά κύτταρα  των αγοριών είναι τα σπερματοζωάρια</a:t>
            </a:r>
          </a:p>
        </p:txBody>
      </p:sp>
      <p:sp>
        <p:nvSpPr>
          <p:cNvPr id="44050" name="9 - TextBox"/>
          <p:cNvSpPr txBox="1">
            <a:spLocks noChangeArrowheads="1"/>
          </p:cNvSpPr>
          <p:nvPr/>
        </p:nvSpPr>
        <p:spPr bwMode="auto">
          <a:xfrm>
            <a:off x="5867400" y="1989138"/>
            <a:ext cx="1303338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>
                <a:latin typeface="Calibri" pitchFamily="34" charset="0"/>
              </a:rPr>
              <a:t>Ουρητήρες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251520" y="764952"/>
            <a:ext cx="4752975" cy="5760392"/>
          </a:xfrm>
        </p:spPr>
        <p:txBody>
          <a:bodyPr/>
          <a:lstStyle/>
          <a:p>
            <a:r>
              <a:rPr lang="el-GR" sz="2200" dirty="0"/>
              <a:t>Ένα ατύχημα (π.χ. ένα τροχαίο ή ένας τραυματισμός από πτώση κλπ.) μπορεί να προκαλέσει βλάβη στο νωτιαίο μυελό. </a:t>
            </a:r>
          </a:p>
          <a:p>
            <a:r>
              <a:rPr lang="en-US" sz="2200" dirty="0"/>
              <a:t>H </a:t>
            </a:r>
            <a:r>
              <a:rPr lang="el-GR" sz="2200" dirty="0"/>
              <a:t>έμμηνος ρύση μπορεί να απουσιάσει τους πρώτους μήνες μετά τον σοβαρό αυτό τραυματισμό. </a:t>
            </a:r>
          </a:p>
          <a:p>
            <a:r>
              <a:rPr lang="el-GR" sz="2200" dirty="0"/>
              <a:t>ΑΛΛΑ η ικανότητα σύλληψης και τεκνοποίησης ΠΑΡΑΜΕΝΕΙ. </a:t>
            </a:r>
          </a:p>
          <a:p>
            <a:r>
              <a:rPr lang="el-GR" sz="2200" dirty="0"/>
              <a:t>Ο κίνδυνος ανεπιθύμητης εγκυμοσύνης είναι υψηλός σε μία περίοδο που το κορίτσι προσπαθεί να προσαρμοστεί σε μια καινούρια πραγματικότητα η ίδια η ασθενής ανακαλύπτει και προσαρμόζεται σε νέα πρότυπα.</a:t>
            </a:r>
          </a:p>
          <a:p>
            <a:endParaRPr lang="el-GR" altLang="el-GR" sz="2200" dirty="0"/>
          </a:p>
          <a:p>
            <a:endParaRPr lang="el-GR" altLang="el-GR" sz="22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617476" y="179058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altLang="el-GR" sz="2800" b="1" dirty="0">
                <a:solidFill>
                  <a:srgbClr val="C00000"/>
                </a:solidFill>
                <a:latin typeface="Calibri" pitchFamily="34" charset="0"/>
              </a:rPr>
              <a:t>Σεξουαλικότητα- </a:t>
            </a:r>
            <a:r>
              <a:rPr lang="el-GR" altLang="el-GR" sz="2800" b="1" dirty="0">
                <a:solidFill>
                  <a:srgbClr val="00B050"/>
                </a:solidFill>
                <a:latin typeface="Calibri" pitchFamily="34" charset="0"/>
              </a:rPr>
              <a:t>Μετά από ένα ατύχημα όμως… </a:t>
            </a:r>
          </a:p>
        </p:txBody>
      </p:sp>
      <p:pic>
        <p:nvPicPr>
          <p:cNvPr id="1026" name="Picture 2" descr="C:\Users\kepa6\Desktop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03826" y="4653136"/>
            <a:ext cx="27622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Οβάλ 2">
            <a:extLst>
              <a:ext uri="{FF2B5EF4-FFF2-40B4-BE49-F238E27FC236}">
                <a16:creationId xmlns:a16="http://schemas.microsoft.com/office/drawing/2014/main" xmlns="" id="{B1AE0E88-64FE-47E2-A5D0-870EB3D03FCF}"/>
              </a:ext>
            </a:extLst>
          </p:cNvPr>
          <p:cNvSpPr/>
          <p:nvPr/>
        </p:nvSpPr>
        <p:spPr>
          <a:xfrm>
            <a:off x="4860032" y="1052736"/>
            <a:ext cx="3868935" cy="23762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600" dirty="0">
                <a:solidFill>
                  <a:srgbClr val="00B050"/>
                </a:solidFill>
              </a:rPr>
              <a:t>Ο νωτιαίος μυελός είναι ένα όργανο που βρίσκεται μέσα στην σπονδυλική μας στήλη</a:t>
            </a:r>
            <a:r>
              <a:rPr lang="en-US" sz="1600" dirty="0">
                <a:solidFill>
                  <a:srgbClr val="00B050"/>
                </a:solidFill>
              </a:rPr>
              <a:t>. </a:t>
            </a:r>
            <a:r>
              <a:rPr lang="el-GR" sz="1600" dirty="0">
                <a:solidFill>
                  <a:srgbClr val="00B050"/>
                </a:solidFill>
              </a:rPr>
              <a:t>Είναι μια πακέτο από κύτταρα και νεύρα, που έχουν σκοπό την κίνηση και την αίσθηση.</a:t>
            </a:r>
          </a:p>
        </p:txBody>
      </p:sp>
      <p:cxnSp>
        <p:nvCxnSpPr>
          <p:cNvPr id="5" name="Ευθύγραμμο βέλος σύνδεσης 4">
            <a:extLst>
              <a:ext uri="{FF2B5EF4-FFF2-40B4-BE49-F238E27FC236}">
                <a16:creationId xmlns:a16="http://schemas.microsoft.com/office/drawing/2014/main" xmlns="" id="{0BB783F0-453F-4B3C-A243-D386BA1D0ACE}"/>
              </a:ext>
            </a:extLst>
          </p:cNvPr>
          <p:cNvCxnSpPr>
            <a:cxnSpLocks/>
          </p:cNvCxnSpPr>
          <p:nvPr/>
        </p:nvCxnSpPr>
        <p:spPr>
          <a:xfrm>
            <a:off x="3995936" y="1988840"/>
            <a:ext cx="844015" cy="108012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740747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252112" y="1124744"/>
            <a:ext cx="8064303" cy="5040312"/>
          </a:xfrm>
        </p:spPr>
        <p:txBody>
          <a:bodyPr/>
          <a:lstStyle/>
          <a:p>
            <a:r>
              <a:rPr lang="el-GR" sz="2400" dirty="0"/>
              <a:t>Ο τραυματισμός μπορεί να προκαλέσει </a:t>
            </a:r>
            <a:r>
              <a:rPr lang="el-GR" sz="2400" dirty="0">
                <a:solidFill>
                  <a:srgbClr val="C00000"/>
                </a:solidFill>
              </a:rPr>
              <a:t>αισθητικές διαταραχές</a:t>
            </a:r>
            <a:r>
              <a:rPr lang="el-GR" sz="2400" dirty="0"/>
              <a:t>, δηλαδή μια μειωμένη ικανότητα του ατόμου να αντιληφθεί π.χ. την αίσθηση του ζεστού- κρύου, την αίσθηση του χαδιού, την ευχαρίστηση από το άγγιγμα κλπ.</a:t>
            </a:r>
          </a:p>
          <a:p>
            <a:r>
              <a:rPr lang="el-GR" sz="2400" dirty="0"/>
              <a:t>Χρειάζεται χρόνο ένας έφηβος με αισθητικές διαταραχές να ανακαλύψει τις περιοχές εκείνες του σώματος του, που όταν τις αγγίζει αισθάνεται ιδιαίτερη ευχαρίστηση.</a:t>
            </a:r>
          </a:p>
          <a:p>
            <a:pPr marL="0" indent="0">
              <a:buNone/>
            </a:pPr>
            <a:endParaRPr lang="el-GR" altLang="el-GR" sz="2400" dirty="0"/>
          </a:p>
          <a:p>
            <a:endParaRPr lang="el-GR" altLang="el-GR" sz="28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245773" y="333375"/>
            <a:ext cx="86524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altLang="el-GR" sz="2800" b="1" dirty="0">
                <a:solidFill>
                  <a:srgbClr val="C00000"/>
                </a:solidFill>
                <a:latin typeface="+mn-lt"/>
              </a:rPr>
              <a:t>Σεξουαλικότητα</a:t>
            </a:r>
            <a:r>
              <a:rPr lang="el-GR" altLang="el-GR" sz="2800" b="1" dirty="0">
                <a:solidFill>
                  <a:srgbClr val="00B050"/>
                </a:solidFill>
                <a:latin typeface="+mn-lt"/>
              </a:rPr>
              <a:t>- Β</a:t>
            </a:r>
            <a:r>
              <a:rPr lang="el-GR" sz="2800" b="1" dirty="0">
                <a:solidFill>
                  <a:srgbClr val="00B050"/>
                </a:solidFill>
                <a:latin typeface="+mn-lt"/>
              </a:rPr>
              <a:t>λάβη στο νωτιαίο μυελό…και τώρα τι; </a:t>
            </a:r>
            <a:endParaRPr lang="el-GR" altLang="el-GR" sz="2800" b="1" dirty="0">
              <a:solidFill>
                <a:srgbClr val="00B05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85447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323527" y="994780"/>
            <a:ext cx="5688633" cy="5040312"/>
          </a:xfrm>
        </p:spPr>
        <p:txBody>
          <a:bodyPr/>
          <a:lstStyle/>
          <a:p>
            <a:r>
              <a:rPr lang="el-GR" altLang="el-GR" sz="2200" dirty="0"/>
              <a:t>Ο τραυματισμός του νωτιαίου μυελού, επηρεάζει τους μύες, οι οποίοι δεν μπορούν πια να εξυπηρετήσουν προηγούμενες συνήθειες.</a:t>
            </a:r>
          </a:p>
          <a:p>
            <a:r>
              <a:rPr lang="el-GR" altLang="el-GR" sz="2200" dirty="0"/>
              <a:t>Χρειάζεται βοήθεια από ειδικούς θεραπευτές, ώστε οι μύες να είναι σε τέτοια κατάσταση, που να μην εμποδίζουν τις πρακτικές υγιεινής του ατόμου ή τη σεξουαλική συνεύρεση.  </a:t>
            </a:r>
          </a:p>
          <a:p>
            <a:endParaRPr lang="el-GR" altLang="el-GR" sz="22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323528" y="333375"/>
            <a:ext cx="85689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altLang="el-GR" sz="2800" b="1" dirty="0">
                <a:solidFill>
                  <a:srgbClr val="C00000"/>
                </a:solidFill>
                <a:latin typeface="Calibri" pitchFamily="34" charset="0"/>
              </a:rPr>
              <a:t>Σεξουαλικότητα- </a:t>
            </a:r>
            <a:r>
              <a:rPr lang="el-GR" altLang="el-GR" sz="2800" b="1" dirty="0">
                <a:solidFill>
                  <a:srgbClr val="00B050"/>
                </a:solidFill>
                <a:latin typeface="+mn-lt"/>
              </a:rPr>
              <a:t>Β</a:t>
            </a:r>
            <a:r>
              <a:rPr lang="el-GR" sz="2800" b="1" dirty="0">
                <a:solidFill>
                  <a:srgbClr val="00B050"/>
                </a:solidFill>
                <a:latin typeface="+mn-lt"/>
              </a:rPr>
              <a:t>λάβη στο νωτιαίο μυελό…και τώρα τι; </a:t>
            </a:r>
            <a:endParaRPr lang="el-GR" altLang="el-GR" sz="28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3074" name="Picture 2" descr="C:\Users\kepa6\Desktop\Affection_in_wheelchair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1227" y="978147"/>
            <a:ext cx="2619245" cy="334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670953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315782" y="908844"/>
            <a:ext cx="4752975" cy="5040312"/>
          </a:xfrm>
        </p:spPr>
        <p:txBody>
          <a:bodyPr/>
          <a:lstStyle/>
          <a:p>
            <a:r>
              <a:rPr lang="el-GR" sz="2200" dirty="0"/>
              <a:t>Ο τραυματισμός του νωτιαίου μυελού μπορεί να έχει σαν συνέπεια να επηρεασθεί η λειτουργία της ουροδόχου κύστης (η ουροδόχος κύστη είναι η κύστη στην οποία μαζεύονται τα ούρα πριν την ούρηση).  </a:t>
            </a:r>
          </a:p>
          <a:p>
            <a:r>
              <a:rPr lang="el-GR" sz="2200" dirty="0"/>
              <a:t>Αν συμβαίνει αυτό το άτομο θα πρέπει να διδαχθεί πως θα αντιμετωπίζει το θέμα της ούρησης στην καθημερινότητα του και στην περίπτωση επιθυμητής σεξουαλικής επαφής. </a:t>
            </a:r>
          </a:p>
          <a:p>
            <a:pPr marL="0" indent="0">
              <a:buNone/>
            </a:pPr>
            <a:endParaRPr lang="el-GR" altLang="el-GR" sz="2400" dirty="0"/>
          </a:p>
          <a:p>
            <a:endParaRPr lang="el-GR" altLang="el-GR" sz="28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362178" y="233637"/>
            <a:ext cx="8527740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altLang="el-GR" sz="2700" b="1" dirty="0">
                <a:solidFill>
                  <a:srgbClr val="C00000"/>
                </a:solidFill>
                <a:latin typeface="Calibri" pitchFamily="34" charset="0"/>
              </a:rPr>
              <a:t>Σεξουαλικότητα</a:t>
            </a:r>
            <a:r>
              <a:rPr lang="el-GR" altLang="el-GR" sz="2700" b="1" dirty="0">
                <a:solidFill>
                  <a:srgbClr val="00B050"/>
                </a:solidFill>
                <a:latin typeface="+mn-lt"/>
              </a:rPr>
              <a:t>- Β</a:t>
            </a:r>
            <a:r>
              <a:rPr lang="el-GR" sz="2700" b="1" dirty="0">
                <a:solidFill>
                  <a:srgbClr val="00B050"/>
                </a:solidFill>
                <a:latin typeface="+mn-lt"/>
              </a:rPr>
              <a:t>λάβη στο νωτιαίο μυελό…και τώρα τι;</a:t>
            </a:r>
            <a:r>
              <a:rPr lang="el-GR" altLang="el-GR" sz="2700" b="1" dirty="0">
                <a:solidFill>
                  <a:srgbClr val="C00000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2050" name="Picture 2" descr="C:\Users\kepa6\Desktop\wwwww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89393" y="1296942"/>
            <a:ext cx="3762197" cy="211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epa6\Desktop\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2201" y="379273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070412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96043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l-GR" sz="3600" b="1" dirty="0">
                <a:solidFill>
                  <a:srgbClr val="C00000"/>
                </a:solidFill>
              </a:rPr>
              <a:t>Συναισθηματικές αλλαγές</a:t>
            </a:r>
            <a:br>
              <a:rPr lang="el-GR" sz="3600" b="1" dirty="0">
                <a:solidFill>
                  <a:srgbClr val="C00000"/>
                </a:solidFill>
              </a:rPr>
            </a:br>
            <a:r>
              <a:rPr lang="el-GR" sz="3600" b="1" dirty="0">
                <a:solidFill>
                  <a:srgbClr val="C00000"/>
                </a:solidFill>
              </a:rPr>
              <a:t>για κορίτσια και αγόρια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72816"/>
            <a:ext cx="4724400" cy="370363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Συχνές αλλαγές στη διάθεση (λύπη, χαρά)</a:t>
            </a:r>
            <a:endParaRPr lang="en-US" sz="24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l-GR" sz="8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Ντροπή, αμηχανία</a:t>
            </a:r>
            <a:endParaRPr lang="en-US" sz="24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l-GR" sz="8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Ανεξήγητο θυμό, οργή</a:t>
            </a:r>
            <a:endParaRPr lang="en-US" sz="24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l-GR" sz="8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Υγιείς προκλήσεις, δοκιμή ορίων</a:t>
            </a:r>
            <a:endParaRPr lang="en-US" sz="24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8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Αλλαγή στον τρόπο σκέψης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l-GR" sz="24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l-GR" sz="24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l-GR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0"/>
            <a:ext cx="8305800" cy="457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l-GR" sz="2400" b="1" dirty="0">
                <a:solidFill>
                  <a:srgbClr val="C00000"/>
                </a:solidFill>
                <a:latin typeface="Calibri" pitchFamily="34" charset="0"/>
              </a:rPr>
              <a:t>Ανακάλυψε και αντιμετώπισε τα συναισθήματά σου!!</a:t>
            </a:r>
          </a:p>
        </p:txBody>
      </p:sp>
      <p:pic>
        <p:nvPicPr>
          <p:cNvPr id="47108" name="Picture 2" descr="Ανάλυση, Σκέψη, Αγόρι, Έφηβος, Νέοι, Κουκούλα Ρολό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600200"/>
            <a:ext cx="4038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5 - Ορθογώνιο"/>
          <p:cNvSpPr>
            <a:spLocks noChangeArrowheads="1"/>
          </p:cNvSpPr>
          <p:nvPr/>
        </p:nvSpPr>
        <p:spPr bwMode="auto">
          <a:xfrm>
            <a:off x="1676400" y="6519863"/>
            <a:ext cx="74676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>
                <a:latin typeface="Calibri" pitchFamily="34" charset="0"/>
              </a:rPr>
              <a:t>https://pixabay.com/el/%CE%B1%CE%BD%CE%AC%CE%BB%CF%85%CF%83%CE%B7-%CF%83%CE%BA%CE%AD%CF%88%CE%B7-%CE%B1%CE%B3%CF%8C%CF%81%CE%B9-%CE%AD%CF%86%CE%B7%CE%B2%CE%BF%CF%82-%CE%BD%CE%AD%CE%BF%CE%B9-299692/</a:t>
            </a:r>
            <a:endParaRPr lang="el-GR" sz="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4582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l-GR" sz="3600" b="1" dirty="0">
                <a:solidFill>
                  <a:srgbClr val="C00000"/>
                </a:solidFill>
              </a:rPr>
              <a:t>Σχέσεις με γονείς και συνομηλίκους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16832"/>
            <a:ext cx="4038600" cy="438943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Συγκρούσεις με γονείς</a:t>
            </a:r>
            <a:endParaRPr lang="en-US" sz="24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l-GR" sz="8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Διαφορετικές απόψεις (π.χ. ντύσιμο, μουσική, ενδιαφέροντα)</a:t>
            </a:r>
            <a:endParaRPr lang="en-US" sz="24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l-GR" sz="8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Υπευθυνότητα, ανεξαρτησία, σεβασμός</a:t>
            </a:r>
            <a:endParaRPr lang="en-US" sz="24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l-GR" sz="8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Σχέσεις με συνομηλίκους</a:t>
            </a:r>
            <a:endParaRPr lang="en-US" sz="24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l-GR" sz="800" dirty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2400" dirty="0">
                <a:latin typeface="+mj-lt"/>
              </a:rPr>
              <a:t>Πρότυπα </a:t>
            </a:r>
          </a:p>
        </p:txBody>
      </p:sp>
      <p:pic>
        <p:nvPicPr>
          <p:cNvPr id="49155" name="Picture 2" descr="Βόλεϊ, Συμπαίκτες, Φίλους, Συντρόφους, Μαζί, Γυναίκε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981200"/>
            <a:ext cx="4572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4176464" cy="239236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el-GR" sz="2400" dirty="0"/>
              <a:t>	</a:t>
            </a:r>
            <a:r>
              <a:rPr lang="el-GR" sz="2400" b="1" dirty="0">
                <a:solidFill>
                  <a:srgbClr val="C00000"/>
                </a:solidFill>
              </a:rPr>
              <a:t>Μπορεί να:</a:t>
            </a:r>
          </a:p>
          <a:p>
            <a:pPr>
              <a:lnSpc>
                <a:spcPct val="90000"/>
              </a:lnSpc>
            </a:pPr>
            <a:r>
              <a:rPr lang="el-GR" sz="2400" dirty="0"/>
              <a:t>θέλεις να αρέσεις, να τραβάς την προσοχή</a:t>
            </a:r>
            <a:endParaRPr lang="en-US" sz="2400" dirty="0"/>
          </a:p>
          <a:p>
            <a:pPr>
              <a:lnSpc>
                <a:spcPct val="90000"/>
              </a:lnSpc>
            </a:pPr>
            <a:endParaRPr lang="el-GR" sz="800" dirty="0"/>
          </a:p>
          <a:p>
            <a:pPr>
              <a:lnSpc>
                <a:spcPct val="90000"/>
              </a:lnSpc>
            </a:pPr>
            <a:r>
              <a:rPr lang="el-GR" sz="2400" dirty="0"/>
              <a:t>νιώθεις ανασφάλεια </a:t>
            </a:r>
            <a:endParaRPr lang="en-US" sz="2400" dirty="0"/>
          </a:p>
          <a:p>
            <a:pPr>
              <a:lnSpc>
                <a:spcPct val="90000"/>
              </a:lnSpc>
            </a:pPr>
            <a:endParaRPr lang="el-GR" sz="800" dirty="0"/>
          </a:p>
          <a:p>
            <a:pPr>
              <a:lnSpc>
                <a:spcPct val="90000"/>
              </a:lnSpc>
            </a:pPr>
            <a:r>
              <a:rPr lang="el-GR" sz="2400" dirty="0"/>
              <a:t>έχεις ερωτικές σκέψεις και αισθήματα για κάποιο άτομο</a:t>
            </a:r>
            <a:endParaRPr lang="en-US" sz="2400" dirty="0"/>
          </a:p>
          <a:p>
            <a:pPr>
              <a:lnSpc>
                <a:spcPct val="90000"/>
              </a:lnSpc>
            </a:pPr>
            <a:endParaRPr lang="el-GR" sz="800" dirty="0"/>
          </a:p>
          <a:p>
            <a:pPr>
              <a:lnSpc>
                <a:spcPct val="90000"/>
              </a:lnSpc>
              <a:buFont typeface="Arial" charset="0"/>
              <a:buNone/>
            </a:pPr>
            <a:endParaRPr lang="el-GR" sz="2400" dirty="0"/>
          </a:p>
          <a:p>
            <a:pPr>
              <a:lnSpc>
                <a:spcPct val="90000"/>
              </a:lnSpc>
            </a:pPr>
            <a:endParaRPr lang="el-GR" sz="2400" dirty="0"/>
          </a:p>
        </p:txBody>
      </p:sp>
      <p:sp>
        <p:nvSpPr>
          <p:cNvPr id="51203" name="TextBox 3"/>
          <p:cNvSpPr txBox="1">
            <a:spLocks noChangeArrowheads="1"/>
          </p:cNvSpPr>
          <p:nvPr/>
        </p:nvSpPr>
        <p:spPr bwMode="auto">
          <a:xfrm>
            <a:off x="304800" y="4419600"/>
            <a:ext cx="7867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l-GR" sz="2800" b="1" dirty="0">
                <a:solidFill>
                  <a:srgbClr val="C00000"/>
                </a:solidFill>
                <a:latin typeface="Calibri" pitchFamily="34" charset="0"/>
              </a:rPr>
              <a:t>Να είσαι ειλικρινής, </a:t>
            </a:r>
          </a:p>
          <a:p>
            <a:pPr algn="ctr"/>
            <a:r>
              <a:rPr lang="el-GR" sz="2800" b="1" dirty="0">
                <a:solidFill>
                  <a:srgbClr val="C00000"/>
                </a:solidFill>
                <a:latin typeface="Calibri" pitchFamily="34" charset="0"/>
              </a:rPr>
              <a:t>να είσαι ο εαυτός σου!!!</a:t>
            </a:r>
          </a:p>
        </p:txBody>
      </p:sp>
      <p:pic>
        <p:nvPicPr>
          <p:cNvPr id="20482" name="Picture 2" descr="Τα Χέρια, Καρδιά, Ζευγάρι, Γυναίκα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764704"/>
            <a:ext cx="3705622" cy="3238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l-GR" sz="2800" dirty="0">
                <a:solidFill>
                  <a:srgbClr val="C00000"/>
                </a:solidFill>
              </a:rPr>
              <a:t> </a:t>
            </a:r>
            <a:r>
              <a:rPr lang="el-GR" sz="4000" b="1" dirty="0">
                <a:solidFill>
                  <a:srgbClr val="C00000"/>
                </a:solidFill>
              </a:rPr>
              <a:t>Όμως αναρωτιέσαι: </a:t>
            </a:r>
          </a:p>
        </p:txBody>
      </p:sp>
      <p:sp>
        <p:nvSpPr>
          <p:cNvPr id="14339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3960813"/>
          </a:xfrm>
        </p:spPr>
        <p:txBody>
          <a:bodyPr>
            <a:normAutofit fontScale="92500"/>
          </a:bodyPr>
          <a:lstStyle/>
          <a:p>
            <a:pPr>
              <a:lnSpc>
                <a:spcPct val="140000"/>
              </a:lnSpc>
              <a:buFont typeface="Arial" charset="0"/>
              <a:buNone/>
            </a:pPr>
            <a:r>
              <a:rPr lang="el-GR" sz="1900" dirty="0"/>
              <a:t>	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el-GR" sz="1900" b="1" dirty="0">
                <a:solidFill>
                  <a:srgbClr val="866C49"/>
                </a:solidFill>
              </a:rPr>
              <a:t>	</a:t>
            </a:r>
            <a:r>
              <a:rPr lang="el-GR" sz="2400" b="1" dirty="0">
                <a:solidFill>
                  <a:srgbClr val="866C49"/>
                </a:solidFill>
              </a:rPr>
              <a:t>Είμαι αρκετά μεγάλη για να έχω ρομαντική σχέση με ένα άτομο;</a:t>
            </a:r>
          </a:p>
          <a:p>
            <a:pPr algn="ctr">
              <a:lnSpc>
                <a:spcPct val="140000"/>
              </a:lnSpc>
              <a:buFont typeface="Arial" charset="0"/>
              <a:buNone/>
            </a:pPr>
            <a:r>
              <a:rPr lang="el-GR" sz="1900" dirty="0"/>
              <a:t>			</a:t>
            </a:r>
            <a:r>
              <a:rPr lang="el-GR" sz="2400" dirty="0"/>
              <a:t>Δεν υπάρχει εύκολη απάντηση σ’ αυτό</a:t>
            </a:r>
          </a:p>
          <a:p>
            <a:pPr algn="ctr">
              <a:lnSpc>
                <a:spcPct val="140000"/>
              </a:lnSpc>
              <a:buFont typeface="Arial" charset="0"/>
              <a:buNone/>
            </a:pPr>
            <a:r>
              <a:rPr lang="el-GR" sz="2400" dirty="0"/>
              <a:t>		Ο καθένας είναι διαφορετικός 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el-GR" sz="2000" dirty="0"/>
              <a:t>			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el-GR" sz="2400" dirty="0"/>
              <a:t>	Πάντως η ερωτική σχέση και η αντιμετώπιση των συναισθημάτων είναι ευκολότερη όταν είσαι μεγαλύτερη</a:t>
            </a:r>
            <a:r>
              <a:rPr lang="en-US" sz="2400" dirty="0"/>
              <a:t> </a:t>
            </a:r>
            <a:r>
              <a:rPr lang="el-GR" sz="2400" dirty="0"/>
              <a:t>και πιο ώριμη                                        </a:t>
            </a:r>
            <a:r>
              <a:rPr lang="en-US" sz="2400" dirty="0"/>
              <a:t>                                              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en-US" sz="2400" dirty="0"/>
          </a:p>
          <a:p>
            <a:pPr>
              <a:lnSpc>
                <a:spcPct val="90000"/>
              </a:lnSpc>
              <a:buFont typeface="Arial" charset="0"/>
              <a:buNone/>
            </a:pPr>
            <a:endParaRPr lang="en-US" sz="2400" dirty="0"/>
          </a:p>
          <a:p>
            <a:pPr>
              <a:lnSpc>
                <a:spcPct val="90000"/>
              </a:lnSpc>
              <a:buFont typeface="Arial" charset="0"/>
              <a:buNone/>
            </a:pPr>
            <a:endParaRPr lang="en-US" sz="2400" dirty="0"/>
          </a:p>
        </p:txBody>
      </p:sp>
      <p:sp>
        <p:nvSpPr>
          <p:cNvPr id="5" name="4 - Δεξιό βέλος"/>
          <p:cNvSpPr/>
          <p:nvPr/>
        </p:nvSpPr>
        <p:spPr>
          <a:xfrm>
            <a:off x="1258888" y="2349500"/>
            <a:ext cx="950912" cy="60483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l-GR"/>
          </a:p>
        </p:txBody>
      </p:sp>
      <p:sp>
        <p:nvSpPr>
          <p:cNvPr id="7" name="6 - Σύννεφο"/>
          <p:cNvSpPr/>
          <p:nvPr/>
        </p:nvSpPr>
        <p:spPr>
          <a:xfrm>
            <a:off x="4643438" y="4868863"/>
            <a:ext cx="3024187" cy="1635125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/>
              <a:t>To do or not to do?</a:t>
            </a:r>
            <a:endParaRPr lang="el-GR" sz="32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1 - Τίτλος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836613"/>
          </a:xfrm>
        </p:spPr>
        <p:txBody>
          <a:bodyPr/>
          <a:lstStyle/>
          <a:p>
            <a:r>
              <a:rPr lang="el-GR" sz="3600" b="1" dirty="0">
                <a:solidFill>
                  <a:srgbClr val="C00000"/>
                </a:solidFill>
              </a:rPr>
              <a:t>Τι είναι η σεξουαλικότητα;</a:t>
            </a:r>
          </a:p>
        </p:txBody>
      </p:sp>
      <p:sp>
        <p:nvSpPr>
          <p:cNvPr id="2" name="2 - Θέση περιεχομένου"/>
          <p:cNvSpPr>
            <a:spLocks noGrp="1"/>
          </p:cNvSpPr>
          <p:nvPr>
            <p:ph idx="1"/>
          </p:nvPr>
        </p:nvSpPr>
        <p:spPr>
          <a:xfrm>
            <a:off x="179512" y="1124744"/>
            <a:ext cx="8208911" cy="5184576"/>
          </a:xfrm>
        </p:spPr>
        <p:txBody>
          <a:bodyPr/>
          <a:lstStyle/>
          <a:p>
            <a:r>
              <a:rPr lang="el-GR" sz="2200" dirty="0"/>
              <a:t>Καθώς  μεγαλώνεις και σταδιακά το σώμα σου αλλάζει, αρχίζεις να νιώθεις τα πρώτα ερωτικά σκιρτήματα</a:t>
            </a:r>
          </a:p>
          <a:p>
            <a:endParaRPr lang="el-GR" sz="2200" dirty="0"/>
          </a:p>
          <a:p>
            <a:r>
              <a:rPr lang="el-GR" sz="2200" dirty="0"/>
              <a:t>Ξαφνικά αρχίζεις να νιώθεις έλξη για κάποιο άλλο άτομο και θέλεις να το αγγίξεις, να το χαϊδεύεις και να το κρατάς μ’ ένα διαφορετικό τρόπο απ’ </a:t>
            </a:r>
            <a:r>
              <a:rPr lang="el-GR" sz="2200" dirty="0" err="1"/>
              <a:t>ό,τι</a:t>
            </a:r>
            <a:r>
              <a:rPr lang="el-GR" sz="2200" dirty="0"/>
              <a:t> τους φίλους σου</a:t>
            </a:r>
          </a:p>
          <a:p>
            <a:endParaRPr lang="el-GR" sz="2200" dirty="0"/>
          </a:p>
          <a:p>
            <a:r>
              <a:rPr lang="el-GR" sz="2200" dirty="0"/>
              <a:t>Η ερωτική επιθυμία δεν εμφανίζεται στην ίδια ηλικία στα αγόρια και στα κορίτσια. </a:t>
            </a:r>
            <a:br>
              <a:rPr lang="el-GR" sz="2200" dirty="0"/>
            </a:br>
            <a:r>
              <a:rPr lang="el-GR" sz="2200" dirty="0"/>
              <a:t>Συχνά κάποιος από τους δύο βιάζεται περισσότερο να κάνει</a:t>
            </a:r>
            <a:br>
              <a:rPr lang="el-GR" sz="2200" dirty="0"/>
            </a:br>
            <a:r>
              <a:rPr lang="el-GR" sz="2200" dirty="0"/>
              <a:t>σχέση</a:t>
            </a:r>
          </a:p>
          <a:p>
            <a:pPr>
              <a:buFont typeface="Arial" charset="0"/>
              <a:buNone/>
            </a:pPr>
            <a:endParaRPr lang="el-G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- Τίτλος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38237"/>
          </a:xfrm>
        </p:spPr>
        <p:txBody>
          <a:bodyPr>
            <a:noAutofit/>
          </a:bodyPr>
          <a:lstStyle/>
          <a:p>
            <a:r>
              <a:rPr lang="el-GR" sz="2800" b="1" dirty="0">
                <a:solidFill>
                  <a:srgbClr val="C00000"/>
                </a:solidFill>
              </a:rPr>
              <a:t>Ποια είναι η ιδανική ηλικία </a:t>
            </a:r>
            <a:br>
              <a:rPr lang="el-GR" sz="2800" b="1" dirty="0">
                <a:solidFill>
                  <a:srgbClr val="C00000"/>
                </a:solidFill>
              </a:rPr>
            </a:br>
            <a:r>
              <a:rPr lang="el-GR" sz="2800" b="1" dirty="0">
                <a:solidFill>
                  <a:srgbClr val="C00000"/>
                </a:solidFill>
              </a:rPr>
              <a:t>για την έναρξη σεξουαλικών επαφών;</a:t>
            </a:r>
            <a:r>
              <a:rPr lang="el-GR" sz="2800" b="1" dirty="0">
                <a:solidFill>
                  <a:srgbClr val="FF0000"/>
                </a:solidFill>
              </a:rPr>
              <a:t/>
            </a:r>
            <a:br>
              <a:rPr lang="el-GR" sz="2800" b="1" dirty="0">
                <a:solidFill>
                  <a:srgbClr val="FF0000"/>
                </a:solidFill>
              </a:rPr>
            </a:br>
            <a:endParaRPr lang="el-GR" sz="2800" b="1" dirty="0"/>
          </a:p>
        </p:txBody>
      </p:sp>
      <p:sp>
        <p:nvSpPr>
          <p:cNvPr id="55298" name="2 - Θέση περιεχομένου"/>
          <p:cNvSpPr>
            <a:spLocks noGrp="1"/>
          </p:cNvSpPr>
          <p:nvPr>
            <p:ph idx="1"/>
          </p:nvPr>
        </p:nvSpPr>
        <p:spPr>
          <a:xfrm>
            <a:off x="459926" y="1268760"/>
            <a:ext cx="8507413" cy="512675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l-GR" sz="2400" dirty="0"/>
              <a:t>Δεν υπάρχει ιδανική ηλικία που να αφορά όλους</a:t>
            </a:r>
            <a:endParaRPr lang="el-GR" sz="1800" dirty="0"/>
          </a:p>
          <a:p>
            <a:pPr>
              <a:lnSpc>
                <a:spcPct val="150000"/>
              </a:lnSpc>
            </a:pPr>
            <a:r>
              <a:rPr lang="el-GR" sz="2400" dirty="0"/>
              <a:t>Εξαρτάται από το ίδιο το άτομο και από το περιβάλλον όπου ζει και μεγαλώνει</a:t>
            </a:r>
            <a:endParaRPr lang="el-GR" sz="1800" dirty="0"/>
          </a:p>
          <a:p>
            <a:pPr>
              <a:lnSpc>
                <a:spcPct val="150000"/>
              </a:lnSpc>
            </a:pPr>
            <a:r>
              <a:rPr lang="el-GR" sz="2400" dirty="0"/>
              <a:t>Όσο μεγαλώνει κανείς, τόσο πιο πολύ αναπτύσσεται σωματικά, συναισθηματικά και ψυχικά ώστε να προετοιμαστεί καλύτερα  για την έναρξη της σεξουαλικής δραστηριότητας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l-GR" sz="2400" dirty="0"/>
              <a:t>Σε κάθε περίπτωση φρόντισε ο/η σύντροφός σου να έχει </a:t>
            </a:r>
            <a:r>
              <a:rPr lang="el-GR" sz="2400" dirty="0">
                <a:solidFill>
                  <a:srgbClr val="FF0000"/>
                </a:solidFill>
              </a:rPr>
              <a:t>ίδια ή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FF0000"/>
                </a:solidFill>
              </a:rPr>
              <a:t>      </a:t>
            </a:r>
            <a:r>
              <a:rPr lang="el-GR" sz="2400" dirty="0">
                <a:solidFill>
                  <a:srgbClr val="FF0000"/>
                </a:solidFill>
              </a:rPr>
              <a:t>λίγο μεγαλύτερη ηλικία από εσένα και όχι πολύ μεγαλύτερη</a:t>
            </a:r>
            <a:r>
              <a:rPr lang="el-GR" sz="2400" dirty="0"/>
              <a:t>.</a:t>
            </a:r>
          </a:p>
          <a:p>
            <a:pPr>
              <a:buFont typeface="Arial" charset="0"/>
              <a:buNone/>
            </a:pPr>
            <a:endParaRPr lang="el-GR" sz="24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>
            <a:noAutofit/>
          </a:bodyPr>
          <a:lstStyle/>
          <a:p>
            <a:r>
              <a:rPr lang="el-GR" sz="2800" b="1" dirty="0">
                <a:solidFill>
                  <a:srgbClr val="C00000"/>
                </a:solidFill>
              </a:rPr>
              <a:t>Ποια είναι η ιδανική ηλικία </a:t>
            </a:r>
            <a:br>
              <a:rPr lang="el-GR" sz="2800" b="1" dirty="0">
                <a:solidFill>
                  <a:srgbClr val="C00000"/>
                </a:solidFill>
              </a:rPr>
            </a:br>
            <a:r>
              <a:rPr lang="el-GR" sz="2800" b="1" dirty="0">
                <a:solidFill>
                  <a:srgbClr val="C00000"/>
                </a:solidFill>
              </a:rPr>
              <a:t>για την έναρξη σεξουαλικών επαφών;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70000"/>
              </a:lnSpc>
              <a:buFont typeface="Arial" charset="0"/>
              <a:buNone/>
            </a:pPr>
            <a:r>
              <a:rPr lang="el-GR" sz="2200" dirty="0"/>
              <a:t>	</a:t>
            </a: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el-GR" sz="2200" dirty="0"/>
              <a:t>    </a:t>
            </a:r>
            <a:r>
              <a:rPr lang="el-GR" sz="2400" dirty="0"/>
              <a:t>Φαίνεται ότι σημαντικό ρόλο για την  πιο ομαλή έναρξη της σεξουαλικής ζωής  παίζουν:</a:t>
            </a:r>
          </a:p>
          <a:p>
            <a:pPr>
              <a:lnSpc>
                <a:spcPct val="130000"/>
              </a:lnSpc>
            </a:pPr>
            <a:r>
              <a:rPr lang="el-GR" sz="2400" dirty="0"/>
              <a:t>η μεγαλύτερη ηλικία</a:t>
            </a:r>
          </a:p>
          <a:p>
            <a:pPr>
              <a:lnSpc>
                <a:spcPct val="130000"/>
              </a:lnSpc>
            </a:pPr>
            <a:r>
              <a:rPr lang="el-GR" sz="2400" dirty="0"/>
              <a:t>η ύπαρξη συναισθημάτων πέραν της ερωτικής έλξης</a:t>
            </a:r>
          </a:p>
          <a:p>
            <a:pPr>
              <a:lnSpc>
                <a:spcPct val="130000"/>
              </a:lnSpc>
            </a:pPr>
            <a:r>
              <a:rPr lang="el-GR" sz="2400" dirty="0"/>
              <a:t> η ωριμότητα</a:t>
            </a:r>
          </a:p>
          <a:p>
            <a:pPr>
              <a:lnSpc>
                <a:spcPct val="130000"/>
              </a:lnSpc>
            </a:pPr>
            <a:r>
              <a:rPr lang="el-GR" sz="2400" dirty="0"/>
              <a:t>η διάρκεια της σχέσης και </a:t>
            </a:r>
          </a:p>
          <a:p>
            <a:pPr>
              <a:lnSpc>
                <a:spcPct val="130000"/>
              </a:lnSpc>
            </a:pPr>
            <a:r>
              <a:rPr lang="el-GR" sz="2400" dirty="0"/>
              <a:t>το ταίριασμα των χαρακτήρων</a:t>
            </a:r>
            <a:r>
              <a:rPr lang="el-GR" sz="2200" dirty="0"/>
              <a:t> </a:t>
            </a:r>
          </a:p>
          <a:p>
            <a:endParaRPr lang="el-GR" sz="2200" dirty="0"/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el-GR" sz="2200" dirty="0"/>
              <a:t>	</a:t>
            </a:r>
            <a:r>
              <a:rPr lang="el-GR" sz="2400" dirty="0">
                <a:solidFill>
                  <a:schemeClr val="hlink"/>
                </a:solidFill>
              </a:rPr>
              <a:t>Οι ηλικίες προς το τέλος της εφηβείας  (18-21 ετών) είναι για τους περισσότερους οι πιο κατάλληλες</a:t>
            </a:r>
            <a:r>
              <a:rPr lang="el-GR" sz="2400" dirty="0"/>
              <a:t> </a:t>
            </a:r>
          </a:p>
          <a:p>
            <a:pPr>
              <a:lnSpc>
                <a:spcPct val="80000"/>
              </a:lnSpc>
            </a:pPr>
            <a:endParaRPr lang="el-GR" sz="24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1 - Τίτλος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78403" cy="1943100"/>
          </a:xfrm>
        </p:spPr>
        <p:txBody>
          <a:bodyPr/>
          <a:lstStyle/>
          <a:p>
            <a:r>
              <a:rPr lang="el-GR" altLang="el-GR" sz="2800" dirty="0"/>
              <a:t>	Αν επιλέξεις να ξεκινήσεις σεξουαλικές σχέσεις νωρίτερα,</a:t>
            </a:r>
            <a:r>
              <a:rPr lang="el-GR" altLang="el-GR" sz="2800" b="1" dirty="0"/>
              <a:t> </a:t>
            </a:r>
            <a:r>
              <a:rPr lang="el-GR" altLang="el-GR" sz="2800" b="1" dirty="0">
                <a:solidFill>
                  <a:srgbClr val="C00000"/>
                </a:solidFill>
              </a:rPr>
              <a:t>θυμήσου</a:t>
            </a:r>
            <a:r>
              <a:rPr lang="el-GR" altLang="el-GR" sz="2800" dirty="0"/>
              <a:t> ότι, πριν ξεκινήσεις,</a:t>
            </a:r>
            <a:br>
              <a:rPr lang="el-GR" altLang="el-GR" sz="2800" dirty="0"/>
            </a:br>
            <a:r>
              <a:rPr lang="el-GR" altLang="el-GR" sz="2800" dirty="0"/>
              <a:t> είναι σημαντικό να έχεις </a:t>
            </a:r>
            <a:r>
              <a:rPr lang="el-GR" altLang="el-GR" sz="2800" b="1" dirty="0">
                <a:solidFill>
                  <a:srgbClr val="C00000"/>
                </a:solidFill>
              </a:rPr>
              <a:t>ενημερωθεί</a:t>
            </a:r>
            <a:r>
              <a:rPr lang="el-GR" altLang="el-GR" sz="2800" dirty="0"/>
              <a:t> για:</a:t>
            </a:r>
            <a:endParaRPr lang="el-GR" sz="28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539552" y="2492896"/>
            <a:ext cx="8373368" cy="338455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l-GR" altLang="el-GR" sz="2800" dirty="0"/>
              <a:t>την πιθανότητα μιας ανεπιθύμητης εγκυμοσύνης</a:t>
            </a:r>
          </a:p>
          <a:p>
            <a:pPr>
              <a:buFont typeface="Wingdings" pitchFamily="2" charset="2"/>
              <a:buChar char="Ø"/>
            </a:pPr>
            <a:endParaRPr lang="el-GR" altLang="el-GR" sz="1050" dirty="0"/>
          </a:p>
          <a:p>
            <a:pPr>
              <a:buFont typeface="Wingdings" pitchFamily="2" charset="2"/>
              <a:buChar char="Ø"/>
            </a:pPr>
            <a:r>
              <a:rPr lang="el-GR" altLang="el-GR" sz="2800" dirty="0"/>
              <a:t>τις σεξουαλικώς μεταδιδόμενες λοιμώξεις</a:t>
            </a:r>
          </a:p>
          <a:p>
            <a:pPr>
              <a:buFont typeface="Wingdings" pitchFamily="2" charset="2"/>
              <a:buChar char="Ø"/>
            </a:pPr>
            <a:endParaRPr lang="el-GR" altLang="el-GR" sz="1050" dirty="0"/>
          </a:p>
          <a:p>
            <a:pPr>
              <a:buFont typeface="Wingdings" pitchFamily="2" charset="2"/>
              <a:buChar char="Ø"/>
            </a:pPr>
            <a:r>
              <a:rPr lang="el-GR" altLang="el-GR" sz="2800" dirty="0"/>
              <a:t>τη χρήση αντισυλληπτικής μεθόδου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r>
              <a:rPr lang="el-GR" sz="3200" b="1" dirty="0">
                <a:solidFill>
                  <a:srgbClr val="C00000"/>
                </a:solidFill>
              </a:rPr>
              <a:t>Σεξουαλικώς μεταδιδόμενες λοιμώξεις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68313" y="1125538"/>
            <a:ext cx="8229600" cy="5072062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l-GR" sz="2500" dirty="0"/>
              <a:t>Είναι οι λοιμώξεις που μεταδίδονται κυρίως με τη σεξουαλική επαφή </a:t>
            </a:r>
          </a:p>
          <a:p>
            <a:pPr>
              <a:lnSpc>
                <a:spcPct val="70000"/>
              </a:lnSpc>
              <a:buFont typeface="Arial" charset="0"/>
              <a:buNone/>
            </a:pPr>
            <a:endParaRPr lang="el-GR" sz="2500" dirty="0"/>
          </a:p>
          <a:p>
            <a:pPr>
              <a:lnSpc>
                <a:spcPct val="80000"/>
              </a:lnSpc>
            </a:pPr>
            <a:r>
              <a:rPr lang="el-GR" sz="2500" dirty="0"/>
              <a:t>Μπορεί να δημιουργήσουν προβλήματα στην υγεία του ατόμου και στην καλή λειτουργία του αναπαραγωγικού συστήματος του άνδρα και της γυναίκας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l-GR" sz="2500" dirty="0"/>
              <a:t>	</a:t>
            </a:r>
          </a:p>
          <a:p>
            <a:pPr>
              <a:lnSpc>
                <a:spcPct val="80000"/>
              </a:lnSpc>
            </a:pPr>
            <a:r>
              <a:rPr lang="el-GR" sz="2500" dirty="0"/>
              <a:t>Μπορεί να έχετε ακούσει για: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l-GR" sz="2500" dirty="0"/>
              <a:t>	το </a:t>
            </a:r>
            <a:r>
              <a:rPr lang="en-US" sz="2500" dirty="0"/>
              <a:t>AIDS, </a:t>
            </a:r>
            <a:r>
              <a:rPr lang="el-GR" sz="2500" dirty="0"/>
              <a:t>την ηπατίτιδα, την βλεννόρροια κ.λπ.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l-GR" sz="2500" dirty="0"/>
              <a:t>	Άλλες λοιμώξεις θεραπεύονται και για άλλες δεν υπάρχει θεραπεία</a:t>
            </a:r>
            <a:endParaRPr lang="en-US" sz="2500" dirty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el-GR" sz="2500" dirty="0"/>
          </a:p>
          <a:p>
            <a:pPr>
              <a:lnSpc>
                <a:spcPct val="80000"/>
              </a:lnSpc>
            </a:pPr>
            <a:r>
              <a:rPr lang="el-GR" sz="2500" dirty="0"/>
              <a:t>Είναι συχνές στις νεαρές ηλικίες επειδή σε αυτές τις ηλικίες μπορεί να υπάρχουν σεξουαλικές σχέσεις και ανεπαρκής πληροφόρηση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el-GR" sz="2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1 - Τίτλος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490537"/>
          </a:xfrm>
        </p:spPr>
        <p:txBody>
          <a:bodyPr/>
          <a:lstStyle/>
          <a:p>
            <a:r>
              <a:rPr lang="el-GR" sz="3600" b="1" dirty="0">
                <a:solidFill>
                  <a:srgbClr val="C00000"/>
                </a:solidFill>
              </a:rPr>
              <a:t>Μέθοδοι αντισύλληψης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611560" y="1196752"/>
            <a:ext cx="8229600" cy="471328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el-GR" sz="2400" dirty="0"/>
              <a:t>	Οι πιο διαδεδομένες είναι: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l-GR" sz="2400" b="1" dirty="0">
                <a:solidFill>
                  <a:srgbClr val="C00000"/>
                </a:solidFill>
              </a:rPr>
              <a:t>Χρήση αντισυλληπτικών χαπιών</a:t>
            </a:r>
            <a:r>
              <a:rPr lang="el-GR" sz="2400" dirty="0">
                <a:solidFill>
                  <a:srgbClr val="C00000"/>
                </a:solidFill>
              </a:rPr>
              <a:t> </a:t>
            </a:r>
            <a:r>
              <a:rPr lang="el-GR" sz="2400" dirty="0"/>
              <a:t>από την κοπέλα: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l-GR" sz="2400" dirty="0"/>
              <a:t>	προστατεύουν από ανεπιθύμητη εγκυμοσύνη, </a:t>
            </a:r>
            <a:r>
              <a:rPr lang="el-GR" sz="2400" b="1" dirty="0"/>
              <a:t>όχι</a:t>
            </a:r>
            <a:r>
              <a:rPr lang="el-GR" sz="2400" dirty="0"/>
              <a:t> από τις σεξουαλικώς μεταδιδόμενες λοιμώξεις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el-GR" sz="2400" dirty="0"/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l-GR" sz="2400" b="1" dirty="0">
                <a:solidFill>
                  <a:srgbClr val="C00000"/>
                </a:solidFill>
              </a:rPr>
              <a:t>Χρήση ανδρικού προφυλακτικού:</a:t>
            </a:r>
          </a:p>
          <a:p>
            <a:pPr>
              <a:lnSpc>
                <a:spcPct val="90000"/>
              </a:lnSpc>
            </a:pPr>
            <a:r>
              <a:rPr lang="el-GR" altLang="el-GR" sz="2400" dirty="0"/>
              <a:t>προφυλάσσει </a:t>
            </a:r>
            <a:r>
              <a:rPr lang="el-GR" altLang="el-GR" sz="2400" b="1" dirty="0"/>
              <a:t>και </a:t>
            </a:r>
            <a:r>
              <a:rPr lang="el-GR" altLang="el-GR" sz="2400" dirty="0"/>
              <a:t>από τις σ</a:t>
            </a:r>
            <a:r>
              <a:rPr lang="el-GR" sz="2400" dirty="0"/>
              <a:t>εξουαλικώς μεταδιδόμενες λοιμώξεις </a:t>
            </a:r>
            <a:r>
              <a:rPr lang="el-GR" altLang="el-GR" sz="2400" b="1" dirty="0"/>
              <a:t>και</a:t>
            </a:r>
            <a:r>
              <a:rPr lang="el-GR" altLang="el-GR" sz="2400" dirty="0"/>
              <a:t> από εγκυμοσύνη</a:t>
            </a:r>
          </a:p>
          <a:p>
            <a:pPr>
              <a:lnSpc>
                <a:spcPct val="90000"/>
              </a:lnSpc>
            </a:pPr>
            <a:r>
              <a:rPr lang="el-GR" altLang="el-GR" sz="2400" dirty="0"/>
              <a:t>δεν χρειάζεται ιατρική συνταγή</a:t>
            </a:r>
          </a:p>
          <a:p>
            <a:pPr>
              <a:lnSpc>
                <a:spcPct val="90000"/>
              </a:lnSpc>
            </a:pPr>
            <a:r>
              <a:rPr lang="el-GR" altLang="el-GR" sz="2400" dirty="0"/>
              <a:t>έχει χαμηλό κόστος</a:t>
            </a:r>
          </a:p>
          <a:p>
            <a:pPr>
              <a:lnSpc>
                <a:spcPct val="90000"/>
              </a:lnSpc>
            </a:pPr>
            <a:r>
              <a:rPr lang="el-GR" altLang="el-GR" sz="2400" dirty="0"/>
              <a:t>είναι απλό στη χρήση του, χρειάζεται όμως εξοικείωση </a:t>
            </a:r>
          </a:p>
          <a:p>
            <a:pPr>
              <a:lnSpc>
                <a:spcPct val="90000"/>
              </a:lnSpc>
            </a:pPr>
            <a:endParaRPr lang="el-GR" sz="24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1 - Τίτλος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975"/>
          </a:xfrm>
        </p:spPr>
        <p:txBody>
          <a:bodyPr/>
          <a:lstStyle/>
          <a:p>
            <a:r>
              <a:rPr lang="el-GR" sz="3600" b="1" dirty="0">
                <a:solidFill>
                  <a:srgbClr val="C00000"/>
                </a:solidFill>
              </a:rPr>
              <a:t>Σωστή χρήση του προφυλακτικού</a:t>
            </a:r>
          </a:p>
        </p:txBody>
      </p:sp>
      <p:pic>
        <p:nvPicPr>
          <p:cNvPr id="60418" name="Picture 7" descr="C:\Users\user\Downloads\1553696899_08ecd1e941_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11863" y="1773238"/>
            <a:ext cx="2736850" cy="3095625"/>
          </a:xfrm>
        </p:spPr>
      </p:pic>
      <p:sp>
        <p:nvSpPr>
          <p:cNvPr id="60419" name="5 - Ορθογώνιο"/>
          <p:cNvSpPr>
            <a:spLocks noChangeArrowheads="1"/>
          </p:cNvSpPr>
          <p:nvPr/>
        </p:nvSpPr>
        <p:spPr bwMode="auto">
          <a:xfrm>
            <a:off x="5867400" y="4941888"/>
            <a:ext cx="29892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sz="1000">
                <a:latin typeface="Calibri" pitchFamily="34" charset="0"/>
              </a:rPr>
              <a:t>Image credit: </a:t>
            </a:r>
            <a:r>
              <a:rPr lang="en-GB" sz="1000">
                <a:latin typeface="Calibri" pitchFamily="34" charset="0"/>
              </a:rPr>
              <a:t>condom mania</a:t>
            </a:r>
            <a:r>
              <a:rPr lang="en-US" sz="1000">
                <a:latin typeface="Calibri" pitchFamily="34" charset="0"/>
              </a:rPr>
              <a:t>, via Flicker Creative Commons, 200</a:t>
            </a:r>
            <a:r>
              <a:rPr lang="el-GR" sz="1000">
                <a:latin typeface="Calibri" pitchFamily="34" charset="0"/>
              </a:rPr>
              <a:t>7</a:t>
            </a:r>
          </a:p>
        </p:txBody>
      </p:sp>
      <p:sp>
        <p:nvSpPr>
          <p:cNvPr id="60420" name="6 - Ορθογώνιο"/>
          <p:cNvSpPr>
            <a:spLocks noChangeArrowheads="1"/>
          </p:cNvSpPr>
          <p:nvPr/>
        </p:nvSpPr>
        <p:spPr bwMode="auto">
          <a:xfrm>
            <a:off x="611560" y="1196752"/>
            <a:ext cx="532765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l-GR" sz="2000" b="1" dirty="0">
                <a:solidFill>
                  <a:srgbClr val="002060"/>
                </a:solidFill>
                <a:latin typeface="Calibri" pitchFamily="34" charset="0"/>
              </a:rPr>
              <a:t>Όταν αγοράζεις προφυλακτικό θα πρέπει να προσέχεις:</a:t>
            </a:r>
          </a:p>
          <a:p>
            <a:pPr>
              <a:lnSpc>
                <a:spcPct val="90000"/>
              </a:lnSpc>
            </a:pPr>
            <a:endParaRPr lang="el-GR" sz="2000" b="1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el-GR" sz="2000" dirty="0">
                <a:solidFill>
                  <a:srgbClr val="002060"/>
                </a:solidFill>
                <a:latin typeface="Calibri" pitchFamily="34" charset="0"/>
              </a:rPr>
              <a:t>Να διαθέτει σήμανση 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CE</a:t>
            </a:r>
            <a:endParaRPr lang="el-GR" sz="2000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endParaRPr lang="el-GR" sz="2000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el-GR" sz="2000" dirty="0">
                <a:solidFill>
                  <a:srgbClr val="002060"/>
                </a:solidFill>
                <a:latin typeface="Calibri" pitchFamily="34" charset="0"/>
              </a:rPr>
              <a:t>Να μην έχει περάσει η ημερομηνία λήξης του</a:t>
            </a:r>
            <a:r>
              <a:rPr lang="en-US" sz="2000" dirty="0">
                <a:solidFill>
                  <a:srgbClr val="002060"/>
                </a:solidFill>
                <a:latin typeface="Calibri" pitchFamily="34" charset="0"/>
              </a:rPr>
              <a:t>!!</a:t>
            </a:r>
            <a:endParaRPr lang="el-GR" sz="2000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lnSpc>
                <a:spcPct val="90000"/>
              </a:lnSpc>
              <a:buFont typeface="Arial" charset="0"/>
              <a:buChar char="•"/>
            </a:pPr>
            <a:endParaRPr lang="el-GR" sz="2000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el-GR" sz="2000" dirty="0">
                <a:solidFill>
                  <a:srgbClr val="002060"/>
                </a:solidFill>
                <a:latin typeface="Calibri" pitchFamily="34" charset="0"/>
              </a:rPr>
              <a:t>Να βρίσκεται μέσα σε συσκευασία αδιαφανή και κλειστή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endParaRPr lang="el-GR" sz="2000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el-GR" sz="2000" dirty="0">
                <a:solidFill>
                  <a:srgbClr val="002060"/>
                </a:solidFill>
                <a:latin typeface="Calibri" pitchFamily="34" charset="0"/>
              </a:rPr>
              <a:t>Να φυλάσσεται σωστά στο σημείο πώλησης, από όπου το προμηθεύτηκες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el-GR" sz="2000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el-GR" sz="2000" dirty="0">
                <a:solidFill>
                  <a:srgbClr val="002060"/>
                </a:solidFill>
                <a:latin typeface="Calibri" pitchFamily="34" charset="0"/>
              </a:rPr>
              <a:t>Να το αποθηκεύεις, μέχρι να το χρησιμοποιήσεις, σε μέρος που δεν έχει υψηλή θερμοκρασία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3 - TextBox"/>
          <p:cNvSpPr txBox="1">
            <a:spLocks noChangeArrowheads="1"/>
          </p:cNvSpPr>
          <p:nvPr/>
        </p:nvSpPr>
        <p:spPr bwMode="auto">
          <a:xfrm>
            <a:off x="466725" y="214313"/>
            <a:ext cx="5016500" cy="830262"/>
          </a:xfrm>
          <a:prstGeom prst="rect">
            <a:avLst/>
          </a:prstGeom>
          <a:solidFill>
            <a:srgbClr val="DBDDCD"/>
          </a:solidFill>
          <a:ln w="9525" algn="ctr">
            <a:solidFill>
              <a:srgbClr val="DC7C42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l-GR" sz="2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Πώς τοποθετείται σωστά το προφυλακτικό </a:t>
            </a:r>
          </a:p>
        </p:txBody>
      </p:sp>
      <p:sp>
        <p:nvSpPr>
          <p:cNvPr id="6" name="5 - Βέλος προς τα κάτω"/>
          <p:cNvSpPr/>
          <p:nvPr/>
        </p:nvSpPr>
        <p:spPr>
          <a:xfrm>
            <a:off x="3768725" y="1785938"/>
            <a:ext cx="361950" cy="642937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l-GR"/>
          </a:p>
        </p:txBody>
      </p:sp>
      <p:sp>
        <p:nvSpPr>
          <p:cNvPr id="61443" name="6 - TextBox"/>
          <p:cNvSpPr txBox="1">
            <a:spLocks noChangeArrowheads="1"/>
          </p:cNvSpPr>
          <p:nvPr/>
        </p:nvSpPr>
        <p:spPr bwMode="auto">
          <a:xfrm>
            <a:off x="574675" y="1214438"/>
            <a:ext cx="4873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l-GR" dirty="0">
                <a:solidFill>
                  <a:srgbClr val="002060"/>
                </a:solidFill>
              </a:rPr>
              <a:t>1. Το ανοίγεις με το χέρι, από την εγκοπή</a:t>
            </a:r>
          </a:p>
        </p:txBody>
      </p:sp>
      <p:sp>
        <p:nvSpPr>
          <p:cNvPr id="61444" name="7 - TextBox"/>
          <p:cNvSpPr txBox="1">
            <a:spLocks noChangeArrowheads="1"/>
          </p:cNvSpPr>
          <p:nvPr/>
        </p:nvSpPr>
        <p:spPr bwMode="auto">
          <a:xfrm>
            <a:off x="0" y="2500313"/>
            <a:ext cx="914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l-GR">
                <a:solidFill>
                  <a:srgbClr val="002060"/>
                </a:solidFill>
                <a:latin typeface="Calibri" pitchFamily="34" charset="0"/>
              </a:rPr>
              <a:t>2. Πιέζεις με τον δείκτη – αντίχειρα την κορυφή του προφυλακτικού για να μην μπει αέρας </a:t>
            </a:r>
          </a:p>
        </p:txBody>
      </p:sp>
      <p:sp>
        <p:nvSpPr>
          <p:cNvPr id="9" name="8 - Βέλος προς τα κάτω"/>
          <p:cNvSpPr/>
          <p:nvPr/>
        </p:nvSpPr>
        <p:spPr>
          <a:xfrm>
            <a:off x="3779838" y="3213100"/>
            <a:ext cx="363537" cy="642938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l-GR"/>
          </a:p>
        </p:txBody>
      </p:sp>
      <p:sp>
        <p:nvSpPr>
          <p:cNvPr id="61446" name="9 - TextBox"/>
          <p:cNvSpPr txBox="1">
            <a:spLocks noChangeArrowheads="1"/>
          </p:cNvSpPr>
          <p:nvPr/>
        </p:nvSpPr>
        <p:spPr bwMode="auto">
          <a:xfrm>
            <a:off x="433388" y="3786188"/>
            <a:ext cx="85328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3. Το τοποθετείς στο πέος που βρίσκεται σε στύση, </a:t>
            </a:r>
            <a:r>
              <a:rPr lang="el-GR" b="1" u="sng" dirty="0">
                <a:solidFill>
                  <a:srgbClr val="002060"/>
                </a:solidFill>
                <a:latin typeface="Calibri" pitchFamily="34" charset="0"/>
              </a:rPr>
              <a:t>από την αρχή κάθε επαφής με τα γεννητικά όργανα</a:t>
            </a:r>
            <a:r>
              <a:rPr lang="el-GR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και το ξετυλίγεις μέχρι τη βάση του </a:t>
            </a:r>
          </a:p>
          <a:p>
            <a:pPr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  </a:t>
            </a:r>
          </a:p>
        </p:txBody>
      </p:sp>
      <p:sp>
        <p:nvSpPr>
          <p:cNvPr id="61447" name="9 - Ορθογώνιο"/>
          <p:cNvSpPr>
            <a:spLocks noChangeArrowheads="1"/>
          </p:cNvSpPr>
          <p:nvPr/>
        </p:nvSpPr>
        <p:spPr bwMode="auto">
          <a:xfrm>
            <a:off x="539750" y="4929188"/>
            <a:ext cx="81359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>
                <a:solidFill>
                  <a:srgbClr val="002060"/>
                </a:solidFill>
                <a:latin typeface="Calibri" pitchFamily="34" charset="0"/>
              </a:rPr>
              <a:t>4. Αν και είναι πολύ ανθεκτικό θα πρέπει να προσέχεις να μην σχιστεί κατά την τοποθέτηση, από αιχμηρά αντικείμενα (νύχια, κοσμήματα κλπ)</a:t>
            </a:r>
          </a:p>
        </p:txBody>
      </p:sp>
      <p:sp>
        <p:nvSpPr>
          <p:cNvPr id="61448" name="10 - Ορθογώνιο"/>
          <p:cNvSpPr>
            <a:spLocks noChangeArrowheads="1"/>
          </p:cNvSpPr>
          <p:nvPr/>
        </p:nvSpPr>
        <p:spPr bwMode="auto">
          <a:xfrm>
            <a:off x="712788" y="6143625"/>
            <a:ext cx="7289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l-GR">
                <a:solidFill>
                  <a:srgbClr val="000000"/>
                </a:solidFill>
                <a:latin typeface="Calibri" pitchFamily="34" charset="0"/>
              </a:rPr>
              <a:t>5. </a:t>
            </a:r>
            <a:r>
              <a:rPr lang="el-GR">
                <a:solidFill>
                  <a:srgbClr val="002060"/>
                </a:solidFill>
                <a:latin typeface="Calibri" pitchFamily="34" charset="0"/>
              </a:rPr>
              <a:t>Σε περίπτωση που βγει κατά τη διάρκεια της συνουσίας, </a:t>
            </a:r>
          </a:p>
          <a:p>
            <a:pPr algn="ctr" eaLnBrk="0" hangingPunct="0"/>
            <a:r>
              <a:rPr lang="el-GR">
                <a:solidFill>
                  <a:srgbClr val="002060"/>
                </a:solidFill>
                <a:latin typeface="Calibri" pitchFamily="34" charset="0"/>
              </a:rPr>
              <a:t>χρησιμοποίησε καινούργιο προφυλακτικό</a:t>
            </a:r>
          </a:p>
        </p:txBody>
      </p:sp>
      <p:sp>
        <p:nvSpPr>
          <p:cNvPr id="12" name="11 - Βέλος προς τα κάτω"/>
          <p:cNvSpPr/>
          <p:nvPr/>
        </p:nvSpPr>
        <p:spPr>
          <a:xfrm>
            <a:off x="3851275" y="4365625"/>
            <a:ext cx="363538" cy="642938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l-GR"/>
          </a:p>
        </p:txBody>
      </p:sp>
      <p:sp>
        <p:nvSpPr>
          <p:cNvPr id="13" name="12 - Βέλος προς τα κάτω"/>
          <p:cNvSpPr/>
          <p:nvPr/>
        </p:nvSpPr>
        <p:spPr>
          <a:xfrm>
            <a:off x="3821113" y="5643563"/>
            <a:ext cx="363537" cy="571500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l-GR"/>
          </a:p>
        </p:txBody>
      </p:sp>
      <p:pic>
        <p:nvPicPr>
          <p:cNvPr id="61451" name="Picture 2" descr="Πώς να βάλετε σωστά το προφυλακτικ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9588" y="142875"/>
            <a:ext cx="3386137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52" name="14 - Ορθογώνιο"/>
          <p:cNvSpPr>
            <a:spLocks noChangeArrowheads="1"/>
          </p:cNvSpPr>
          <p:nvPr/>
        </p:nvSpPr>
        <p:spPr bwMode="auto">
          <a:xfrm>
            <a:off x="5697538" y="2214563"/>
            <a:ext cx="171291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000">
                <a:latin typeface="Calibri" pitchFamily="34" charset="0"/>
              </a:rPr>
              <a:t>http://uomo.fidelityhouse.eu</a:t>
            </a:r>
            <a:endParaRPr lang="el-GR" sz="10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1"/>
          <p:cNvSpPr>
            <a:spLocks noGrp="1"/>
          </p:cNvSpPr>
          <p:nvPr>
            <p:ph type="title"/>
          </p:nvPr>
        </p:nvSpPr>
        <p:spPr>
          <a:xfrm>
            <a:off x="1403648" y="5517232"/>
            <a:ext cx="6192688" cy="457200"/>
          </a:xfrm>
        </p:spPr>
        <p:txBody>
          <a:bodyPr/>
          <a:lstStyle/>
          <a:p>
            <a:r>
              <a:rPr lang="el-GR" sz="4000" b="1" dirty="0">
                <a:solidFill>
                  <a:srgbClr val="C00000"/>
                </a:solidFill>
              </a:rPr>
              <a:t>Απόλαυσε την εφηβεία!</a:t>
            </a:r>
          </a:p>
        </p:txBody>
      </p:sp>
      <p:pic>
        <p:nvPicPr>
          <p:cNvPr id="5" name="Picture 4" descr="Κορίτσι, Μαλλιά, Ταξίδια, Το Ταξίδι Της Πόλη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549275"/>
            <a:ext cx="8316913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3 - TextBox"/>
          <p:cNvSpPr txBox="1">
            <a:spLocks noChangeArrowheads="1"/>
          </p:cNvSpPr>
          <p:nvPr/>
        </p:nvSpPr>
        <p:spPr bwMode="auto">
          <a:xfrm>
            <a:off x="0" y="6519863"/>
            <a:ext cx="56943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dirty="0">
                <a:hlinkClick r:id="rId3"/>
              </a:rPr>
              <a:t>https://pixabay.com/el/%CE%BA%CE%BF%CF%81%CE%AF%CF%84%CF%83%CE%B9-%CE%BC%CE%B</a:t>
            </a:r>
            <a:endParaRPr lang="en-US" sz="800" dirty="0"/>
          </a:p>
          <a:p>
            <a:r>
              <a:rPr lang="en-US" sz="800" dirty="0"/>
              <a:t>1%CE%BB%CE%BB%CE%B9%CE%AC-%CF%84%CE%B1%CE%BE%CE%AF%CE%B4%CE%B9%CE%B1-954377/</a:t>
            </a:r>
            <a:endParaRPr lang="el-GR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Θέμα του Office">
  <a:themeElements>
    <a:clrScheme name="Σαφήνεια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1490</TotalTime>
  <Words>2107</Words>
  <Application>Microsoft Office PowerPoint</Application>
  <PresentationFormat>Προβολή στην οθόνη (4:3)</PresentationFormat>
  <Paragraphs>380</Paragraphs>
  <Slides>42</Slides>
  <Notes>11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42</vt:i4>
      </vt:variant>
    </vt:vector>
  </HeadingPairs>
  <TitlesOfParts>
    <vt:vector size="43" baseType="lpstr">
      <vt:lpstr>Θέμα του Office</vt:lpstr>
      <vt:lpstr>Σεξουαλική αγωγή για κορίτσια</vt:lpstr>
      <vt:lpstr>Θα μιλήσουμε για:</vt:lpstr>
      <vt:lpstr>Τι ονομάζουμε ήβη;</vt:lpstr>
      <vt:lpstr>Έναρξη και διάρκεια αλλαγών</vt:lpstr>
      <vt:lpstr>Εφηβεία</vt:lpstr>
      <vt:lpstr>Τι συμβαίνει; </vt:lpstr>
      <vt:lpstr> Ποιες αλλαγές συμβαίνουν στα κορίτσια…. </vt:lpstr>
      <vt:lpstr> Ποιες αλλαγές συμβαίνουν στα κορίτσια; </vt:lpstr>
      <vt:lpstr>          Αλλαγές στο στήθος</vt:lpstr>
      <vt:lpstr>Αλλαγές στο στήθος- Στηθόδεσμος </vt:lpstr>
      <vt:lpstr>Αλλαγές στο πρόσωπο</vt:lpstr>
      <vt:lpstr>Ακμή</vt:lpstr>
      <vt:lpstr>Ακμή-φροντίδα του δέρματος</vt:lpstr>
      <vt:lpstr>Τρίχες …Υπάρχουν παντού. Τι κάνω;;;</vt:lpstr>
      <vt:lpstr>Ιδρώτας</vt:lpstr>
      <vt:lpstr> Αλλαγές στο γεννητικό σύστημα </vt:lpstr>
      <vt:lpstr>Γυναικεία γεννητικά όργανα</vt:lpstr>
      <vt:lpstr>Κάθε πότε έρχεται η περίοδος;</vt:lpstr>
      <vt:lpstr>Διαφάνεια 19</vt:lpstr>
      <vt:lpstr>   Προεμμηνορρυσιακό σύνδρομο</vt:lpstr>
      <vt:lpstr>Διαφάνεια 21</vt:lpstr>
      <vt:lpstr>Αλλαγές στο σώμα συμβαίνουν φυσικά και στα αγόρια… </vt:lpstr>
      <vt:lpstr>Διαφάνεια 23</vt:lpstr>
      <vt:lpstr>Ποιες αλλαγές συμβαίνουν στα αγόρια; (3)</vt:lpstr>
      <vt:lpstr>Εξωτερικά και εσωτερικά γεννητικά όργανα</vt:lpstr>
      <vt:lpstr>Διαφάνεια 26</vt:lpstr>
      <vt:lpstr>Διαφάνεια 27</vt:lpstr>
      <vt:lpstr>Διαφάνεια 28</vt:lpstr>
      <vt:lpstr>Διαφάνεια 29</vt:lpstr>
      <vt:lpstr>Συναισθηματικές αλλαγές για κορίτσια και αγόρια</vt:lpstr>
      <vt:lpstr>Σχέσεις με γονείς και συνομηλίκους</vt:lpstr>
      <vt:lpstr>Διαφάνεια 32</vt:lpstr>
      <vt:lpstr> Όμως αναρωτιέσαι: </vt:lpstr>
      <vt:lpstr>Τι είναι η σεξουαλικότητα;</vt:lpstr>
      <vt:lpstr>Ποια είναι η ιδανική ηλικία  για την έναρξη σεξουαλικών επαφών; </vt:lpstr>
      <vt:lpstr>Ποια είναι η ιδανική ηλικία  για την έναρξη σεξουαλικών επαφών;</vt:lpstr>
      <vt:lpstr> Αν επιλέξεις να ξεκινήσεις σεξουαλικές σχέσεις νωρίτερα, θυμήσου ότι, πριν ξεκινήσεις,  είναι σημαντικό να έχεις ενημερωθεί για:</vt:lpstr>
      <vt:lpstr>Σεξουαλικώς μεταδιδόμενες λοιμώξεις</vt:lpstr>
      <vt:lpstr>Μέθοδοι αντισύλληψης</vt:lpstr>
      <vt:lpstr>Σωστή χρήση του προφυλακτικού</vt:lpstr>
      <vt:lpstr>Διαφάνεια 41</vt:lpstr>
      <vt:lpstr>Απόλαυσε την εφηβεία!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Σεξουαλική αγωγή για αγόρια</dc:title>
  <dc:creator>Dell</dc:creator>
  <cp:lastModifiedBy>Dell</cp:lastModifiedBy>
  <cp:revision>94</cp:revision>
  <dcterms:created xsi:type="dcterms:W3CDTF">2017-05-08T08:11:09Z</dcterms:created>
  <dcterms:modified xsi:type="dcterms:W3CDTF">2022-05-12T10:36:22Z</dcterms:modified>
</cp:coreProperties>
</file>