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60" r:id="rId3"/>
    <p:sldId id="261" r:id="rId4"/>
    <p:sldId id="262" r:id="rId5"/>
    <p:sldId id="263" r:id="rId6"/>
    <p:sldId id="293" r:id="rId7"/>
    <p:sldId id="266" r:id="rId8"/>
    <p:sldId id="267" r:id="rId9"/>
    <p:sldId id="294" r:id="rId10"/>
    <p:sldId id="295" r:id="rId11"/>
    <p:sldId id="296" r:id="rId12"/>
    <p:sldId id="268" r:id="rId13"/>
    <p:sldId id="270" r:id="rId14"/>
    <p:sldId id="271" r:id="rId15"/>
    <p:sldId id="291" r:id="rId16"/>
    <p:sldId id="292" r:id="rId17"/>
    <p:sldId id="321" r:id="rId18"/>
    <p:sldId id="281" r:id="rId19"/>
    <p:sldId id="282" r:id="rId20"/>
    <p:sldId id="283" r:id="rId21"/>
    <p:sldId id="284" r:id="rId22"/>
    <p:sldId id="285" r:id="rId23"/>
    <p:sldId id="317" r:id="rId24"/>
    <p:sldId id="318" r:id="rId25"/>
    <p:sldId id="320" r:id="rId26"/>
    <p:sldId id="319" r:id="rId27"/>
    <p:sldId id="272" r:id="rId28"/>
    <p:sldId id="273" r:id="rId29"/>
    <p:sldId id="274" r:id="rId30"/>
    <p:sldId id="276" r:id="rId31"/>
    <p:sldId id="277" r:id="rId32"/>
    <p:sldId id="278" r:id="rId33"/>
    <p:sldId id="279" r:id="rId34"/>
    <p:sldId id="286" r:id="rId35"/>
    <p:sldId id="287" r:id="rId36"/>
    <p:sldId id="288" r:id="rId37"/>
    <p:sldId id="289" r:id="rId38"/>
    <p:sldId id="290" r:id="rId39"/>
    <p:sldId id="275" r:id="rId40"/>
  </p:sldIdLst>
  <p:sldSz cx="9144000" cy="6858000" type="screen4x3"/>
  <p:notesSz cx="6669088" cy="9928225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CBAE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BBB0F1-66DB-4386-9842-D5D9F1E593E4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66909" y="4715907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777607" y="9430091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459D1-CD82-4EAD-B1B3-2F5C42989B33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0754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Νεογνό (έως 30 ημερών) →</a:t>
            </a:r>
            <a:r>
              <a:rPr lang="el-GR" baseline="0" dirty="0"/>
              <a:t> Βρέφος (έως 12 μηνών) </a:t>
            </a:r>
            <a:r>
              <a:rPr lang="el-GR" dirty="0"/>
              <a:t>→ Νήπιο (έως 4-5 ετών) → παιδί (έως 12 ετών) → </a:t>
            </a:r>
            <a:br>
              <a:rPr lang="el-GR" dirty="0"/>
            </a:br>
            <a:r>
              <a:rPr lang="el-GR" dirty="0" err="1"/>
              <a:t>→</a:t>
            </a:r>
            <a:r>
              <a:rPr lang="el-GR" dirty="0"/>
              <a:t> </a:t>
            </a:r>
            <a:r>
              <a:rPr lang="el-GR" b="1" dirty="0"/>
              <a:t>έφηβος (12-18 ετών) </a:t>
            </a:r>
            <a:r>
              <a:rPr lang="el-GR" dirty="0"/>
              <a:t>→ ενήλικας</a:t>
            </a:r>
          </a:p>
          <a:p>
            <a:r>
              <a:rPr lang="el-GR" dirty="0"/>
              <a:t>Δεν έχει σημασία πότε ξεκινούν οι αλλαγές ή πόσο διαρκούν, στο τέλος της εφηβείας οι διαφορές συνήθως εξομοιώνονται.</a:t>
            </a:r>
          </a:p>
          <a:p>
            <a:r>
              <a:rPr lang="el-GR" dirty="0"/>
              <a:t>Συνήθως τα αγόρια μοιάζουν με τον πατέρα τους στην ηλικία έναρξης των αλλαγών του σώματος.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040486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Προετοιμασία του σώματος (αλλά</a:t>
            </a:r>
            <a:r>
              <a:rPr lang="el-GR" baseline="0" dirty="0"/>
              <a:t> και ψυχοσυναισθηματικά) για την μελλοντική αναπαραγωγική λειτουργία, σεξουαλική ωρίμανση.</a:t>
            </a:r>
            <a:endParaRPr lang="en-US" baseline="0" dirty="0"/>
          </a:p>
          <a:p>
            <a:r>
              <a:rPr lang="el-GR" sz="1200" dirty="0"/>
              <a:t>Παρατηρούμε αλλαγές σε όλο το σώμα</a:t>
            </a:r>
            <a:r>
              <a:rPr lang="en-US" sz="1200" baseline="0" dirty="0"/>
              <a:t> </a:t>
            </a:r>
            <a:r>
              <a:rPr lang="el-GR" sz="1200" dirty="0"/>
              <a:t>αλλά και αλλαγές στην διάθεση και τα ενδιαφέροντα μας</a:t>
            </a:r>
            <a:r>
              <a:rPr lang="en-US" sz="1200" dirty="0"/>
              <a:t>.</a:t>
            </a:r>
            <a:endParaRPr lang="el-GR" sz="1200" dirty="0"/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5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96540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Το κεφάλι, οι παλάμες και τα πέλματα είναι τα πρώτα που μεγαλώνουν (δυσαναλογία με το υπόλοιπο σώμα).</a:t>
            </a:r>
          </a:p>
          <a:p>
            <a:r>
              <a:rPr lang="el-GR" dirty="0"/>
              <a:t>Νιώθεις άχαρος, άγαρμπος, κρεμάνε τα χέρια, το κεφάλι και οι ώμοι, σκοντάφτεις. </a:t>
            </a:r>
          </a:p>
          <a:p>
            <a:r>
              <a:rPr lang="el-GR" dirty="0"/>
              <a:t>Μεγαλύτερη και γρηγορότερη αύξηση ύψους σε σχέση με μύες.</a:t>
            </a:r>
          </a:p>
          <a:p>
            <a:r>
              <a:rPr lang="el-GR" dirty="0"/>
              <a:t>Υπομονή το σώμα σου προσαρμόζεται σταδιακά στις νέες</a:t>
            </a:r>
            <a:r>
              <a:rPr lang="el-GR" baseline="0" dirty="0"/>
              <a:t> σου διαστάσεις.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47916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Τρίχες εφηβαίου, προστασία από νερό, σκόνη, τσιμπήματα, κρύο κτλ</a:t>
            </a:r>
          </a:p>
          <a:p>
            <a:r>
              <a:rPr lang="el-GR" dirty="0"/>
              <a:t>Ιδρώτας:</a:t>
            </a:r>
            <a:r>
              <a:rPr lang="el-GR" baseline="0" dirty="0"/>
              <a:t> συχνό πλύσιμο με νερό και σαπούνι, υγιεινά αποσμητικά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963241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Τα αγόρια έχουν στύσεις από μωρά. Στην εφηβεία οι στύσεις γίνονται συχνότερες και περισσότερο αντιληπτές.</a:t>
            </a:r>
          </a:p>
          <a:p>
            <a:r>
              <a:rPr lang="el-GR" dirty="0"/>
              <a:t>Αυθόρμητες στύσεις</a:t>
            </a:r>
            <a:r>
              <a:rPr lang="el-GR" baseline="0" dirty="0"/>
              <a:t> ή όταν υπάρχει κάποιο ερέθισμα (οπτικό, ηχητικό, οσφρητικό, φαντασία, σκέψη).</a:t>
            </a:r>
          </a:p>
          <a:p>
            <a:r>
              <a:rPr lang="el-GR" baseline="0" dirty="0"/>
              <a:t>Εκσπερμάτωση- απολύτως φυσιολογικό- όχι ντροπή</a:t>
            </a:r>
            <a:r>
              <a:rPr lang="en-US" baseline="0" dirty="0"/>
              <a:t>.</a:t>
            </a:r>
            <a:endParaRPr lang="el-GR" baseline="0" dirty="0"/>
          </a:p>
          <a:p>
            <a:r>
              <a:rPr lang="el-GR" baseline="0" dirty="0"/>
              <a:t>Ονειρώξεις (υγρά όνειρα)- απολύτως φυσιολογικό- όχι ντροπή</a:t>
            </a:r>
            <a:r>
              <a:rPr lang="en-US" baseline="0" dirty="0"/>
              <a:t>.</a:t>
            </a:r>
            <a:endParaRPr lang="el-GR" baseline="0" dirty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l-GR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Αυνανισμός (θεμιτό, ευχάριστο, περιέργεια, προετοιμασία σώματος, </a:t>
            </a:r>
            <a:r>
              <a:rPr lang="el-GR" sz="800" b="1" u="sng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ιδιωτικά</a:t>
            </a:r>
            <a:r>
              <a:rPr lang="el-GR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όχι καταναγκαστικά)</a:t>
            </a:r>
            <a:r>
              <a:rPr lang="en-US" sz="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l-GR" baseline="0" dirty="0"/>
          </a:p>
          <a:p>
            <a:r>
              <a:rPr lang="el-GR" baseline="0" dirty="0"/>
              <a:t>Αυνανισμός (αγόρια και κορίτσια) άγγιγμα ή τρίψιμο των γεννητικών οργάνων με σκοπό την απόλαυση/ηδονή.</a:t>
            </a:r>
          </a:p>
          <a:p>
            <a:r>
              <a:rPr lang="el-GR" baseline="0" dirty="0"/>
              <a:t>Προσωπικό ζήτημα – όχι σε δημόσιο χώρο</a:t>
            </a:r>
            <a:r>
              <a:rPr lang="en-US" baseline="0" dirty="0"/>
              <a:t>.</a:t>
            </a:r>
            <a:endParaRPr lang="el-GR" dirty="0"/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14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086972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- Θέση εικόνας διαφάνειας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2 - Θέση σημειώσεων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l-GR"/>
          </a:p>
        </p:txBody>
      </p:sp>
      <p:sp>
        <p:nvSpPr>
          <p:cNvPr id="33796" name="3 - Θέση αριθμού διαφάνειας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CBB23A5-7F0F-45BF-AA42-0419C65FDC4A}" type="slidenum">
              <a:rPr lang="el-GR" smtClean="0"/>
              <a:pPr/>
              <a:t>19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863166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Ανακαλύπτεις</a:t>
            </a:r>
            <a:r>
              <a:rPr lang="el-GR" baseline="0" dirty="0"/>
              <a:t> και αντιμετωπίζεις τα συναισθήματά σου</a:t>
            </a:r>
            <a:r>
              <a:rPr lang="en-US" baseline="0" dirty="0"/>
              <a:t>.</a:t>
            </a:r>
            <a:endParaRPr lang="el-GR" baseline="0" dirty="0"/>
          </a:p>
          <a:p>
            <a:r>
              <a:rPr lang="el-GR" baseline="0" dirty="0"/>
              <a:t>Προσπαθείς να τα εκφράζεις ή να τα συγκρατείς, όχι να τα καταστέλλεις (κρύβεις) ή να εκρήγνυσαι.</a:t>
            </a:r>
          </a:p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27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9975496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Αναλαμβάνω</a:t>
            </a:r>
            <a:r>
              <a:rPr lang="el-GR" baseline="0" dirty="0"/>
              <a:t> τις</a:t>
            </a:r>
            <a:r>
              <a:rPr lang="el-GR" dirty="0"/>
              <a:t> ευθύνες</a:t>
            </a:r>
            <a:r>
              <a:rPr lang="el-GR" baseline="0" dirty="0"/>
              <a:t> μου. (υπευθυνότητα)</a:t>
            </a:r>
            <a:endParaRPr lang="el-GR" dirty="0"/>
          </a:p>
          <a:p>
            <a:r>
              <a:rPr lang="el-GR" dirty="0"/>
              <a:t>Ο κόσμος δεν περιστρέφεται γύρω μου. (σεβασμός)</a:t>
            </a:r>
          </a:p>
          <a:p>
            <a:r>
              <a:rPr lang="el-GR" dirty="0"/>
              <a:t>Μου</a:t>
            </a:r>
            <a:r>
              <a:rPr lang="el-GR" baseline="0" dirty="0"/>
              <a:t> αρέσει να ταιριάζω στο σύνολο, αλλά κάνω πράγματα γιατί είναι σωστά για εμένα. (ανεξαρτησία)</a:t>
            </a:r>
          </a:p>
          <a:p>
            <a:r>
              <a:rPr lang="el-GR" baseline="0" dirty="0"/>
              <a:t>Δοκιμάζω τις δυνάμεις μου μέσω υγιών προκλήσεων.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28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5491017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l-GR" dirty="0"/>
              <a:t>Μίλα και άκου!</a:t>
            </a:r>
          </a:p>
          <a:p>
            <a:r>
              <a:rPr lang="el-GR" dirty="0"/>
              <a:t>Ανακάλυψε κοινά ενδιαφέροντα!</a:t>
            </a:r>
          </a:p>
          <a:p>
            <a:r>
              <a:rPr lang="el-GR" dirty="0"/>
              <a:t>Δείχνε</a:t>
            </a:r>
            <a:r>
              <a:rPr lang="el-GR" baseline="0" dirty="0"/>
              <a:t> σεβασμό!</a:t>
            </a:r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5C988D-5AAC-45C0-A290-E0110B611497}" type="slidenum">
              <a:rPr lang="el-GR" smtClean="0"/>
              <a:pPr/>
              <a:t>29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743428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EC6A08-159E-427B-BAFC-6E485AC7C4BE}" type="datetimeFigureOut">
              <a:rPr lang="el-GR" smtClean="0"/>
              <a:pPr/>
              <a:t>17/10/2022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380C8-E7CE-47F7-B3C7-DA3F83BE5221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E%B5%CE%B3%CE%BA%CE%AD%CF%86%CE%B1%CE%BB%CE%BF-%CF%83%CF%84%CE%AD%CE%25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dreamstime.com/royalty-free-stock-photos-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l/%CF%80%CF%8C%CE%B4%CE%B9%CE%B1-%CF%83%CF%84%CE%AD%CE%BA%CE%B5%CF%84%CE%B1%CE%B9-%CE%B1%CE%BD%25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11560" y="764705"/>
            <a:ext cx="7772400" cy="1008112"/>
          </a:xfrm>
          <a:ln w="28575">
            <a:solidFill>
              <a:schemeClr val="accent4">
                <a:lumMod val="75000"/>
              </a:schemeClr>
            </a:solidFill>
          </a:ln>
        </p:spPr>
        <p:txBody>
          <a:bodyPr/>
          <a:lstStyle/>
          <a:p>
            <a:r>
              <a:rPr lang="el-GR" dirty="0">
                <a:solidFill>
                  <a:srgbClr val="C00000"/>
                </a:solidFill>
              </a:rPr>
              <a:t>Σεξουαλική αγωγή για αγόρια</a:t>
            </a:r>
          </a:p>
        </p:txBody>
      </p:sp>
      <p:sp>
        <p:nvSpPr>
          <p:cNvPr id="4" name="5 - Υπότιτλος"/>
          <p:cNvSpPr>
            <a:spLocks noGrp="1"/>
          </p:cNvSpPr>
          <p:nvPr>
            <p:ph type="subTitle" idx="1"/>
          </p:nvPr>
        </p:nvSpPr>
        <p:spPr>
          <a:xfrm>
            <a:off x="0" y="5705872"/>
            <a:ext cx="9144000" cy="747464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endParaRPr lang="el-GR" sz="1600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r>
              <a:rPr lang="en-US" sz="1600" dirty="0">
                <a:solidFill>
                  <a:srgbClr val="002060"/>
                </a:solidFill>
              </a:rPr>
              <a:t>Y</a:t>
            </a:r>
            <a:r>
              <a:rPr lang="el-GR" sz="1600" dirty="0">
                <a:solidFill>
                  <a:srgbClr val="002060"/>
                </a:solidFill>
              </a:rPr>
              <a:t>ΠΟΥΡΓΕΙΟ ΥΓΕΙΑΣ </a:t>
            </a:r>
            <a:endParaRPr lang="en-US" sz="1600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buClr>
                <a:srgbClr val="FFFFFF"/>
              </a:buClr>
              <a:buSzPct val="95000"/>
            </a:pPr>
            <a:r>
              <a:rPr lang="el-GR" sz="1600" dirty="0">
                <a:solidFill>
                  <a:srgbClr val="002060"/>
                </a:solidFill>
              </a:rPr>
              <a:t>ΣΕΞΟΥΑΛΙΚΗ ΚΑΙ ΑΝΑΠΑΡΑΓΩΓΙΚΗ ΥΓΕΙΑ</a:t>
            </a:r>
            <a:endParaRPr lang="en-GB" sz="16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</a:pPr>
            <a:endParaRPr lang="el-GR" sz="1600" dirty="0">
              <a:solidFill>
                <a:srgbClr val="898989"/>
              </a:solidFill>
            </a:endParaRPr>
          </a:p>
        </p:txBody>
      </p:sp>
      <p:pic>
        <p:nvPicPr>
          <p:cNvPr id="44034" name="Picture 2" descr="Άνθρωποι, Jumping, Ευτυχία, Ευτυχισμένο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779" y="2069929"/>
            <a:ext cx="5544616" cy="3310509"/>
          </a:xfrm>
          <a:prstGeom prst="rect">
            <a:avLst/>
          </a:prstGeom>
          <a:noFill/>
        </p:spPr>
      </p:pic>
      <p:sp>
        <p:nvSpPr>
          <p:cNvPr id="3" name="Ορθογώνιο 2">
            <a:extLst>
              <a:ext uri="{FF2B5EF4-FFF2-40B4-BE49-F238E27FC236}">
                <a16:creationId xmlns:a16="http://schemas.microsoft.com/office/drawing/2014/main" xmlns="" id="{4E1C9002-E685-4C04-B88E-876CCA82FA2B}"/>
              </a:ext>
            </a:extLst>
          </p:cNvPr>
          <p:cNvSpPr/>
          <p:nvPr/>
        </p:nvSpPr>
        <p:spPr>
          <a:xfrm rot="20164105">
            <a:off x="461035" y="3351679"/>
            <a:ext cx="2315566" cy="1640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000" b="1" dirty="0">
                <a:solidFill>
                  <a:srgbClr val="002060"/>
                </a:solidFill>
              </a:rPr>
              <a:t>Όταν στην τάξη υπάρχουν παιδιά που μπορεί να εμφανίζουν κάποιο κινητικό έλλειμα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roup of teens at the be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340768"/>
            <a:ext cx="4048125" cy="457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Θα μιλήσουμε για: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4186808" cy="5199856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τι ονομάζουμε ήβη και τι εφηβεία;</a:t>
            </a:r>
            <a:endParaRPr lang="en-US" sz="2400" dirty="0">
              <a:latin typeface="+mj-lt"/>
            </a:endParaRPr>
          </a:p>
          <a:p>
            <a:endParaRPr lang="el-GR" sz="1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ποιές αλλαγές συμβαίνουν στα αγόρια;</a:t>
            </a:r>
            <a:endParaRPr lang="en-US" sz="2400" dirty="0">
              <a:latin typeface="+mj-lt"/>
            </a:endParaRPr>
          </a:p>
          <a:p>
            <a:endParaRPr lang="en-US" sz="1800" dirty="0">
              <a:latin typeface="+mj-lt"/>
            </a:endParaRPr>
          </a:p>
          <a:p>
            <a:r>
              <a:rPr lang="el-GR" sz="2400" dirty="0"/>
              <a:t>ποιές αλλαγές συμβαίνουν στα κορίτσια;</a:t>
            </a:r>
            <a:endParaRPr lang="en-US" sz="2400" dirty="0"/>
          </a:p>
          <a:p>
            <a:endParaRPr lang="el-GR" sz="1800" dirty="0">
              <a:latin typeface="+mj-lt"/>
            </a:endParaRPr>
          </a:p>
          <a:p>
            <a:r>
              <a:rPr lang="el-GR" sz="2400" dirty="0"/>
              <a:t>τη σεξουαλικότητα</a:t>
            </a:r>
            <a:endParaRPr lang="en-US" sz="2400" dirty="0"/>
          </a:p>
          <a:p>
            <a:endParaRPr lang="el-GR" sz="1800" dirty="0"/>
          </a:p>
          <a:p>
            <a:r>
              <a:rPr lang="el-GR" sz="2400" dirty="0"/>
              <a:t>τις σεξουαλικές σχέσεις</a:t>
            </a:r>
          </a:p>
        </p:txBody>
      </p:sp>
      <p:sp>
        <p:nvSpPr>
          <p:cNvPr id="5" name="4 - Ορθογώνιο"/>
          <p:cNvSpPr/>
          <p:nvPr/>
        </p:nvSpPr>
        <p:spPr>
          <a:xfrm>
            <a:off x="0" y="6477000"/>
            <a:ext cx="4572000" cy="21544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/>
              <a:t>http://all-free-download.com/free-photos/download/group-of-teens-at-the-beach_515758.html</a:t>
            </a:r>
            <a:endParaRPr lang="el-GR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Τι ονομάζουμε ήβη;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38557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Ήβη ονομάζουμε την χρονική περίοδο που το σώμα ενός παιδιού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αλλάζει και αποκτά σταδιακά τα χαρακτηριστικά του σώματος του ενήλικα.</a:t>
            </a:r>
            <a:endParaRPr lang="en-US" sz="2400" dirty="0">
              <a:latin typeface="+mj-lt"/>
            </a:endParaRP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Οι αλλαγές συμβαίνουν μεταξύ </a:t>
            </a:r>
            <a:r>
              <a:rPr lang="en-US" sz="2400" dirty="0">
                <a:solidFill>
                  <a:srgbClr val="FF0000"/>
                </a:solidFill>
                <a:latin typeface="+mj-lt"/>
              </a:rPr>
              <a:t>9</a:t>
            </a:r>
            <a:r>
              <a:rPr lang="el-GR" sz="2400" dirty="0">
                <a:solidFill>
                  <a:srgbClr val="FF0000"/>
                </a:solidFill>
                <a:latin typeface="+mj-lt"/>
              </a:rPr>
              <a:t> και 1</a:t>
            </a:r>
            <a:r>
              <a:rPr lang="en-US" sz="2400" dirty="0">
                <a:solidFill>
                  <a:srgbClr val="FF0000"/>
                </a:solidFill>
                <a:latin typeface="+mj-lt"/>
              </a:rPr>
              <a:t>8</a:t>
            </a:r>
            <a:r>
              <a:rPr lang="el-GR" sz="2400" dirty="0">
                <a:latin typeface="+mj-lt"/>
              </a:rPr>
              <a:t> ετών.</a:t>
            </a:r>
            <a:endParaRPr lang="en-US" sz="2400" dirty="0">
              <a:latin typeface="+mj-lt"/>
            </a:endParaRP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Συνήθως στα αγόρια ξεκινούν στην ηλικία </a:t>
            </a:r>
            <a:r>
              <a:rPr lang="el-GR" sz="2400" dirty="0">
                <a:solidFill>
                  <a:srgbClr val="FF0000"/>
                </a:solidFill>
                <a:latin typeface="+mj-lt"/>
              </a:rPr>
              <a:t>10-14</a:t>
            </a:r>
            <a:r>
              <a:rPr lang="el-GR" sz="2400" dirty="0">
                <a:latin typeface="+mj-lt"/>
              </a:rPr>
              <a:t> ετών, λίγο αργότερα από τα κορίτσια.</a:t>
            </a: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pPr>
              <a:buNone/>
            </a:pPr>
            <a:endParaRPr lang="el-GR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Έναρξη και διάρκεια αλλαγών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844824"/>
            <a:ext cx="794156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l-GR" sz="2400" dirty="0">
                <a:latin typeface="+mj-lt"/>
              </a:rPr>
              <a:t>Σε κάποια αγόρια οι αλλαγές στο σώμα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ξεκινούν νωρίτερα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σε άλλα αργότερα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σε άλλα γίνονται ταχύτερα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σε άλλα πιο σταδιακά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                     </a:t>
            </a:r>
          </a:p>
          <a:p>
            <a:pPr>
              <a:buNone/>
            </a:pPr>
            <a:r>
              <a:rPr lang="el-G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			</a:t>
            </a:r>
            <a:r>
              <a:rPr lang="en-US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    </a:t>
            </a:r>
            <a:r>
              <a:rPr lang="el-G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Όλα είναι  φυσιολογικά! </a:t>
            </a:r>
          </a:p>
          <a:p>
            <a:pPr>
              <a:buNone/>
            </a:pPr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5373216"/>
            <a:ext cx="7772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Όλοι είμαστε διαφορετικοί!!!  </a:t>
            </a:r>
            <a:endParaRPr lang="en-US" sz="2800" b="1" dirty="0">
              <a:solidFill>
                <a:srgbClr val="0070C0"/>
              </a:solidFill>
              <a:latin typeface="+mj-lt"/>
            </a:endParaRPr>
          </a:p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Είσαι μοναδικός!!!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algn="ctr"/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Εφηβεία</a:t>
            </a:r>
          </a:p>
        </p:txBody>
      </p:sp>
      <p:grpSp>
        <p:nvGrpSpPr>
          <p:cNvPr id="3" name="Content Placeholder 3"/>
          <p:cNvGrpSpPr>
            <a:grpSpLocks noGrp="1"/>
          </p:cNvGrpSpPr>
          <p:nvPr/>
        </p:nvGrpSpPr>
        <p:grpSpPr>
          <a:xfrm>
            <a:off x="838201" y="1935163"/>
            <a:ext cx="7391398" cy="4389437"/>
            <a:chOff x="1605004" y="1412776"/>
            <a:chExt cx="5303254" cy="4608512"/>
          </a:xfrm>
        </p:grpSpPr>
        <p:sp>
          <p:nvSpPr>
            <p:cNvPr id="5" name="4 - Έλλειψη"/>
            <p:cNvSpPr/>
            <p:nvPr/>
          </p:nvSpPr>
          <p:spPr>
            <a:xfrm>
              <a:off x="1605004" y="2204863"/>
              <a:ext cx="2102900" cy="2376264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>
                  <a:latin typeface="+mj-lt"/>
                </a:rPr>
                <a:t>Αλλαγές στις</a:t>
              </a:r>
            </a:p>
            <a:p>
              <a:pPr algn="ctr"/>
              <a:r>
                <a:rPr lang="el-GR" dirty="0">
                  <a:latin typeface="+mj-lt"/>
                </a:rPr>
                <a:t>σχέσεις με</a:t>
              </a:r>
              <a:r>
                <a:rPr lang="en-US" dirty="0">
                  <a:latin typeface="+mj-lt"/>
                </a:rPr>
                <a:t> </a:t>
              </a:r>
              <a:r>
                <a:rPr lang="el-GR" dirty="0">
                  <a:latin typeface="+mj-lt"/>
                </a:rPr>
                <a:t>γονείς και συνομήλικους</a:t>
              </a:r>
            </a:p>
          </p:txBody>
        </p:sp>
        <p:sp>
          <p:nvSpPr>
            <p:cNvPr id="6" name="5 - Έλλειψη"/>
            <p:cNvSpPr/>
            <p:nvPr/>
          </p:nvSpPr>
          <p:spPr>
            <a:xfrm>
              <a:off x="4571999" y="2204863"/>
              <a:ext cx="2336259" cy="2426568"/>
            </a:xfrm>
            <a:prstGeom prst="ellipse">
              <a:avLst/>
            </a:prstGeom>
            <a:solidFill>
              <a:srgbClr val="E692C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2000" dirty="0">
                  <a:latin typeface="+mj-lt"/>
                </a:rPr>
                <a:t>         </a:t>
              </a:r>
              <a:r>
                <a:rPr lang="el-GR" dirty="0">
                  <a:latin typeface="+mj-lt"/>
                </a:rPr>
                <a:t>Συναισθηματικές αλλαγές</a:t>
              </a:r>
            </a:p>
          </p:txBody>
        </p:sp>
        <p:sp>
          <p:nvSpPr>
            <p:cNvPr id="7" name="6 - Έλλειψη"/>
            <p:cNvSpPr/>
            <p:nvPr/>
          </p:nvSpPr>
          <p:spPr>
            <a:xfrm>
              <a:off x="3299859" y="3356992"/>
              <a:ext cx="1968219" cy="266429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dirty="0">
                  <a:latin typeface="+mj-lt"/>
                </a:rPr>
                <a:t>Σεξουαλικότητα</a:t>
              </a:r>
            </a:p>
          </p:txBody>
        </p:sp>
        <p:sp>
          <p:nvSpPr>
            <p:cNvPr id="8" name="3 - Έλλειψη"/>
            <p:cNvSpPr/>
            <p:nvPr/>
          </p:nvSpPr>
          <p:spPr>
            <a:xfrm>
              <a:off x="3026494" y="1412776"/>
              <a:ext cx="2460273" cy="2304257"/>
            </a:xfrm>
            <a:prstGeom prst="ellipse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l-GR" sz="2400" dirty="0">
                  <a:latin typeface="+mj-lt"/>
                </a:rPr>
                <a:t>Αλλαγές στο σώμα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 idx="4294967295"/>
          </p:nvPr>
        </p:nvSpPr>
        <p:spPr>
          <a:xfrm>
            <a:off x="323850" y="0"/>
            <a:ext cx="4176713" cy="981075"/>
          </a:xfrm>
        </p:spPr>
        <p:txBody>
          <a:bodyPr lIns="0" rIns="0" bIns="0" anchor="b"/>
          <a:lstStyle/>
          <a:p>
            <a:pPr algn="ctr" eaLnBrk="1" hangingPunct="1"/>
            <a:r>
              <a:rPr lang="el-GR" sz="4000" b="1">
                <a:solidFill>
                  <a:srgbClr val="FF0000"/>
                </a:solidFill>
              </a:rPr>
              <a:t>Τι συμβαίνει</a:t>
            </a:r>
            <a:r>
              <a:rPr lang="el-GR" sz="4000">
                <a:solidFill>
                  <a:srgbClr val="FF0000"/>
                </a:solidFill>
              </a:rPr>
              <a:t>; 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4294967295"/>
          </p:nvPr>
        </p:nvSpPr>
        <p:spPr>
          <a:xfrm>
            <a:off x="250825" y="981075"/>
            <a:ext cx="7200900" cy="5184775"/>
          </a:xfrm>
        </p:spPr>
        <p:txBody>
          <a:bodyPr>
            <a:normAutofit lnSpcReduction="10000"/>
          </a:bodyPr>
          <a:lstStyle/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Στον εγκέφαλό μας βρίσκεται ένας αδένας, </a:t>
            </a:r>
          </a:p>
          <a:p>
            <a:pPr marL="273050" indent="-273050" eaLnBrk="1" hangingPunct="1">
              <a:buFont typeface="Wingdings" pitchFamily="2" charset="2"/>
              <a:buNone/>
            </a:pPr>
            <a:r>
              <a:rPr lang="el-GR" sz="2700" dirty="0">
                <a:latin typeface="Calibri" pitchFamily="34" charset="0"/>
              </a:rPr>
              <a:t>    η </a:t>
            </a:r>
            <a:r>
              <a:rPr lang="el-GR" sz="2700" dirty="0">
                <a:solidFill>
                  <a:srgbClr val="FF0066"/>
                </a:solidFill>
                <a:latin typeface="Calibri" pitchFamily="34" charset="0"/>
              </a:rPr>
              <a:t>υπόφυση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Η υπόφυση αρχίζει στην εφηβεία  να παράγει κάποιες </a:t>
            </a:r>
            <a:r>
              <a:rPr lang="el-GR" sz="2700" dirty="0">
                <a:solidFill>
                  <a:srgbClr val="FF5050"/>
                </a:solidFill>
                <a:latin typeface="Calibri" pitchFamily="34" charset="0"/>
              </a:rPr>
              <a:t>ορμόνες</a:t>
            </a:r>
            <a:r>
              <a:rPr lang="el-GR" sz="2700" dirty="0">
                <a:latin typeface="Calibri" pitchFamily="34" charset="0"/>
              </a:rPr>
              <a:t>!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Αυτές κυκλοφορούν σε όλο το σώμα, αλλά επιδρούν σε συγκεκριμένα όργανα του σώματος </a:t>
            </a:r>
          </a:p>
          <a:p>
            <a:pPr marL="273050" indent="-273050" eaLnBrk="1" hangingPunct="1"/>
            <a:r>
              <a:rPr lang="el-GR" sz="2700" dirty="0">
                <a:latin typeface="Calibri" pitchFamily="34" charset="0"/>
              </a:rPr>
              <a:t>Διεγείρουν τους </a:t>
            </a:r>
            <a:r>
              <a:rPr lang="el-GR" sz="2700" b="1" dirty="0">
                <a:solidFill>
                  <a:srgbClr val="0070C0"/>
                </a:solidFill>
                <a:latin typeface="Calibri" pitchFamily="34" charset="0"/>
              </a:rPr>
              <a:t>όρχεις</a:t>
            </a:r>
            <a:r>
              <a:rPr lang="el-GR" sz="2700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sz="2700" dirty="0">
                <a:latin typeface="Calibri" pitchFamily="34" charset="0"/>
              </a:rPr>
              <a:t> στα αγόρια να παράγουν </a:t>
            </a:r>
            <a:r>
              <a:rPr lang="el-GR" sz="2700" b="1" dirty="0">
                <a:solidFill>
                  <a:srgbClr val="0070C0"/>
                </a:solidFill>
                <a:latin typeface="Calibri" pitchFamily="34" charset="0"/>
              </a:rPr>
              <a:t>τεστοστερόνη</a:t>
            </a:r>
            <a:r>
              <a:rPr lang="el-GR" sz="2700" dirty="0">
                <a:latin typeface="Calibri" pitchFamily="34" charset="0"/>
              </a:rPr>
              <a:t>  και τις </a:t>
            </a:r>
            <a:r>
              <a:rPr lang="el-GR" sz="2700" dirty="0">
                <a:solidFill>
                  <a:srgbClr val="FF33CC"/>
                </a:solidFill>
                <a:latin typeface="Calibri" pitchFamily="34" charset="0"/>
              </a:rPr>
              <a:t>ωοθήκες στα </a:t>
            </a:r>
            <a:r>
              <a:rPr lang="el-GR" sz="2700" dirty="0">
                <a:latin typeface="Calibri" pitchFamily="34" charset="0"/>
              </a:rPr>
              <a:t>κορίτσια να παράγουν </a:t>
            </a:r>
            <a:r>
              <a:rPr lang="el-GR" sz="2700" dirty="0">
                <a:solidFill>
                  <a:srgbClr val="FF33CC"/>
                </a:solidFill>
                <a:latin typeface="Calibri" pitchFamily="34" charset="0"/>
              </a:rPr>
              <a:t>οιστρογόνα</a:t>
            </a:r>
            <a:endParaRPr lang="en-US" sz="2700" dirty="0">
              <a:latin typeface="Calibri" pitchFamily="34" charset="0"/>
            </a:endParaRPr>
          </a:p>
          <a:p>
            <a:pPr marL="273050" indent="-273050" eaLnBrk="1" hangingPunct="1"/>
            <a:endParaRPr lang="el-GR" sz="1000" dirty="0">
              <a:latin typeface="Calibri" pitchFamily="34" charset="0"/>
            </a:endParaRPr>
          </a:p>
          <a:p>
            <a:pPr marL="273050" indent="-273050" algn="ctr" eaLnBrk="1" hangingPunct="1">
              <a:buFont typeface="Wingdings" pitchFamily="2" charset="2"/>
              <a:buNone/>
            </a:pPr>
            <a:r>
              <a:rPr lang="el-GR" sz="2700" b="1" dirty="0">
                <a:solidFill>
                  <a:srgbClr val="C00000"/>
                </a:solidFill>
              </a:rPr>
              <a:t>Έτσι αλλάζει το σώμα μας !</a:t>
            </a:r>
            <a:endParaRPr lang="el-GR" sz="2700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11268" name="Picture 5" descr="Εγκέφαλο, Στέλεχος, Εγκεφάλου, Νωτιαίου Μυελού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476250"/>
            <a:ext cx="4679950" cy="346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5 - TextBox"/>
          <p:cNvSpPr txBox="1">
            <a:spLocks noChangeArrowheads="1"/>
          </p:cNvSpPr>
          <p:nvPr/>
        </p:nvSpPr>
        <p:spPr bwMode="auto">
          <a:xfrm>
            <a:off x="0" y="6519863"/>
            <a:ext cx="66198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hlinkClick r:id="rId3"/>
              </a:rPr>
              <a:t>https://pixabay.com/el/%CE%B5%CE%B3%CE%BA%CE%AD%CF%86%CE%B1%CE%BB%CE%BF-%CF%83%CF%84%CE%AD%CE%</a:t>
            </a:r>
            <a:endParaRPr lang="en-US" sz="800"/>
          </a:p>
          <a:p>
            <a:r>
              <a:rPr lang="en-US" sz="800"/>
              <a:t>BB%CE%B5%CF%87%CE%BF%CF%82-%CE%B5%CE%B3%CE%BA%CE%B5%CF%86%CE%AC%CE%BB%CE%BF%CF%85-305774/</a:t>
            </a:r>
            <a:endParaRPr lang="el-GR" sz="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382000" cy="685800"/>
          </a:xfrm>
        </p:spPr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</a:t>
            </a:r>
            <a:r>
              <a:rPr lang="el-GR" sz="3100" b="1" dirty="0">
                <a:solidFill>
                  <a:schemeClr val="accent2">
                    <a:lumMod val="75000"/>
                  </a:schemeClr>
                </a:solidFill>
              </a:rPr>
              <a:t>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1600"/>
            <a:ext cx="5943600" cy="358140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Αύξηση του βάρους και του μεγέθους των οστών 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αύξηση βάρους και ύψους του σώματος</a:t>
            </a:r>
          </a:p>
          <a:p>
            <a:r>
              <a:rPr lang="el-GR" sz="2400" dirty="0">
                <a:latin typeface="+mj-lt"/>
              </a:rPr>
              <a:t>Μεγαλώνει το κεφάλι, η μύτη, τα αυτιά, το σαγόνι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 → το πρόσωπο γίνεται μακρόστενο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(οβάλ)</a:t>
            </a:r>
          </a:p>
          <a:p>
            <a:r>
              <a:rPr lang="el-GR" sz="2400" dirty="0">
                <a:latin typeface="+mj-lt"/>
              </a:rPr>
              <a:t>Αυξάνονται και δυναμώνουν σταδιακά οι μύες</a:t>
            </a:r>
            <a:endParaRPr lang="en-US" sz="2400" dirty="0">
              <a:latin typeface="+mj-lt"/>
            </a:endParaRPr>
          </a:p>
        </p:txBody>
      </p:sp>
      <p:pic>
        <p:nvPicPr>
          <p:cNvPr id="16386" name="Picture 2" descr="Μυών, Βραχίονας, Εικονίδιο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1600200"/>
            <a:ext cx="2438400" cy="3048000"/>
          </a:xfrm>
          <a:prstGeom prst="rect">
            <a:avLst/>
          </a:prstGeom>
          <a:noFill/>
        </p:spPr>
      </p:pic>
      <p:sp>
        <p:nvSpPr>
          <p:cNvPr id="6" name="5 - Ορθογώνιο"/>
          <p:cNvSpPr/>
          <p:nvPr/>
        </p:nvSpPr>
        <p:spPr>
          <a:xfrm>
            <a:off x="4419600" y="6248400"/>
            <a:ext cx="47244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" dirty="0"/>
              <a:t>https://pixabay.com/el/%CE%BC%CF%85%CF%8E%CE%BD-%CE%B2%CF%81%CE%B1%CF%87%CE%AF%CE%BF%CE%BD%CE%B1%CF%82-%CE%B5%CE%B9%CE%BA%CE%BF%CE%BD%CE%AF%CE%B4%CE%B9%CE%BF-1085672/</a:t>
            </a:r>
            <a:endParaRPr lang="el-GR" sz="700" dirty="0"/>
          </a:p>
        </p:txBody>
      </p:sp>
      <p:pic>
        <p:nvPicPr>
          <p:cNvPr id="16388" name="Picture 4" descr="Άσκηση, Αλτήρες, Fitness, Προπόνηση, Γυμναστήρι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4114800"/>
            <a:ext cx="2533650" cy="2438400"/>
          </a:xfrm>
          <a:prstGeom prst="rect">
            <a:avLst/>
          </a:prstGeom>
          <a:noFill/>
        </p:spPr>
      </p:pic>
      <p:sp>
        <p:nvSpPr>
          <p:cNvPr id="8" name="7 - Ορθογώνιο"/>
          <p:cNvSpPr/>
          <p:nvPr/>
        </p:nvSpPr>
        <p:spPr>
          <a:xfrm>
            <a:off x="4419600" y="5715000"/>
            <a:ext cx="4572000" cy="4154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700" dirty="0"/>
              <a:t>https://pixabay.com/el/%CE%AC%CF%83%CE%BA%CE%B7%CF%83%CE%B7-%CE%B1%CE%BB%CF%84%CE%AE%CF%81%CE%B5%CF%82-fitness-%CF%80%CF%81%CE%BF%CF%80%CF%8C%CE%BD%CE%B7%CF%83%CE%B7-29285/</a:t>
            </a:r>
            <a:endParaRPr lang="el-GR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1143000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</a:t>
            </a:r>
            <a:r>
              <a:rPr lang="el-GR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l-GR" sz="2800" b="1" dirty="0">
                <a:solidFill>
                  <a:schemeClr val="accent2">
                    <a:lumMod val="75000"/>
                  </a:schemeClr>
                </a:solidFill>
              </a:rPr>
              <a:t>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5638800" cy="4191000"/>
          </a:xfrm>
        </p:spPr>
        <p:txBody>
          <a:bodyPr>
            <a:normAutofit fontScale="92500"/>
          </a:bodyPr>
          <a:lstStyle/>
          <a:p>
            <a:r>
              <a:rPr lang="el-GR" sz="2400" b="1" dirty="0">
                <a:latin typeface="+mj-lt"/>
              </a:rPr>
              <a:t>Τρίχες</a:t>
            </a:r>
            <a:r>
              <a:rPr lang="el-GR" sz="2400" dirty="0">
                <a:latin typeface="+mj-lt"/>
              </a:rPr>
              <a:t> εμφανίζονται και μεγαλώνουν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πρόσωπο (γένια), μασχάλες, θώρακα, χέρια, πόδια</a:t>
            </a:r>
          </a:p>
          <a:p>
            <a:pPr>
              <a:buNone/>
            </a:pPr>
            <a:r>
              <a:rPr lang="el-GR" sz="2400" dirty="0">
                <a:latin typeface="+mj-lt"/>
              </a:rPr>
              <a:t>	→ γεννητική περιοχή (εφήβαιο)</a:t>
            </a: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Αλλαγή στο </a:t>
            </a:r>
            <a:r>
              <a:rPr lang="el-GR" sz="2400" b="1" dirty="0">
                <a:latin typeface="+mj-lt"/>
              </a:rPr>
              <a:t>σχήμα</a:t>
            </a:r>
            <a:r>
              <a:rPr lang="el-GR" sz="2400" dirty="0">
                <a:latin typeface="+mj-lt"/>
              </a:rPr>
              <a:t> του προσώπου από στρογγυλό σε οβάλ</a:t>
            </a:r>
          </a:p>
          <a:p>
            <a:pPr>
              <a:buNone/>
            </a:pPr>
            <a:endParaRPr lang="el-GR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Οι τρίχες και το δέρμα γίνονται πιο </a:t>
            </a:r>
            <a:r>
              <a:rPr lang="el-GR" sz="2400" b="1" dirty="0">
                <a:latin typeface="+mj-lt"/>
              </a:rPr>
              <a:t>λιπαρά </a:t>
            </a:r>
            <a:r>
              <a:rPr lang="el-GR" sz="2400" dirty="0">
                <a:latin typeface="+mj-lt"/>
              </a:rPr>
              <a:t/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σπυράκια, ακμή</a:t>
            </a:r>
            <a:br>
              <a:rPr lang="el-GR" sz="2400" dirty="0">
                <a:latin typeface="+mj-lt"/>
              </a:rPr>
            </a:br>
            <a:r>
              <a:rPr lang="el-GR" sz="2400" dirty="0">
                <a:latin typeface="+mj-lt"/>
              </a:rPr>
              <a:t>→ ιδρώνεις περισσότερο (δυσάρεστη οσμή) </a:t>
            </a:r>
          </a:p>
          <a:p>
            <a:pPr>
              <a:buNone/>
            </a:pPr>
            <a:endParaRPr lang="el-GR" dirty="0"/>
          </a:p>
        </p:txBody>
      </p:sp>
      <p:sp>
        <p:nvSpPr>
          <p:cNvPr id="4" name="3 - Έλλειψη"/>
          <p:cNvSpPr/>
          <p:nvPr/>
        </p:nvSpPr>
        <p:spPr>
          <a:xfrm>
            <a:off x="5486400" y="5867400"/>
            <a:ext cx="2590800" cy="65531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800" dirty="0">
                <a:solidFill>
                  <a:schemeClr val="tx2"/>
                </a:solidFill>
              </a:rPr>
              <a:t>Ξύρισμα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600201"/>
            <a:ext cx="3124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- TextBox"/>
          <p:cNvSpPr txBox="1"/>
          <p:nvPr/>
        </p:nvSpPr>
        <p:spPr>
          <a:xfrm>
            <a:off x="5638800" y="4572000"/>
            <a:ext cx="33586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hlinkClick r:id="rId4"/>
              </a:rPr>
              <a:t>https://www.dreamstime.com/royalty-free-stock-photos-</a:t>
            </a:r>
            <a:endParaRPr lang="en-US" sz="1000" dirty="0"/>
          </a:p>
          <a:p>
            <a:r>
              <a:rPr lang="en-US" sz="1000" dirty="0"/>
              <a:t>boy-puberty-acne-illustration-image30015768</a:t>
            </a:r>
            <a:endParaRPr lang="el-GR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95536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C00000"/>
                </a:solidFill>
              </a:rPr>
              <a:t>Ακμή</a:t>
            </a:r>
          </a:p>
        </p:txBody>
      </p:sp>
      <p:sp>
        <p:nvSpPr>
          <p:cNvPr id="1536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2448272"/>
          </a:xfrm>
        </p:spPr>
        <p:txBody>
          <a:bodyPr/>
          <a:lstStyle/>
          <a:p>
            <a:r>
              <a:rPr lang="el-GR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Η ακμή είναι νόσος του δέρματος, που είναι ιδιαίτερα συχνή στην εφηβική ηλικία και αφορά περίπου το 80% των εφήβων. </a:t>
            </a:r>
          </a:p>
          <a:p>
            <a:r>
              <a:rPr lang="el-GR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Υπάρχουν αρκετοί παράγοντες που συμβάλλουν στην εμφάνιση ή επιδείνωση της ακμής (κληρονομικότητα, άγχος, φάρμακα, ακατάλληλα καλλυντικά). </a:t>
            </a:r>
            <a:endParaRPr lang="el-GR" sz="2400" dirty="0"/>
          </a:p>
        </p:txBody>
      </p:sp>
      <p:sp>
        <p:nvSpPr>
          <p:cNvPr id="5" name="4 - TextBox"/>
          <p:cNvSpPr txBox="1"/>
          <p:nvPr/>
        </p:nvSpPr>
        <p:spPr>
          <a:xfrm>
            <a:off x="683568" y="3933056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200" b="1" dirty="0">
                <a:solidFill>
                  <a:srgbClr val="FF0000"/>
                </a:solidFill>
              </a:rPr>
              <a:t>Να γνωρίζετε ότι η ακμή θεωρείται φυσιολογικό μέρος της εφηβείας.</a:t>
            </a:r>
          </a:p>
          <a:p>
            <a:pPr algn="ctr"/>
            <a:r>
              <a:rPr lang="el-GR" sz="2200" b="1" dirty="0">
                <a:solidFill>
                  <a:srgbClr val="FF0000"/>
                </a:solidFill>
              </a:rPr>
              <a:t> Με κατάλληλη φροντίδα και υπομονή αντιμετωπίζεται αποτελεσματικά και σταδιακά υποχωρεί.</a:t>
            </a:r>
          </a:p>
          <a:p>
            <a:endParaRPr lang="el-GR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39552"/>
          </a:xfrm>
        </p:spPr>
        <p:txBody>
          <a:bodyPr/>
          <a:lstStyle/>
          <a:p>
            <a:pPr algn="ctr"/>
            <a:r>
              <a:rPr lang="el-GR" sz="3200" b="1" dirty="0">
                <a:solidFill>
                  <a:srgbClr val="C00000"/>
                </a:solidFill>
              </a:rPr>
              <a:t>Ακμή-φροντίδα του δέρματος</a:t>
            </a:r>
            <a:endParaRPr lang="el-GR" sz="3200" dirty="0">
              <a:solidFill>
                <a:srgbClr val="C00000"/>
              </a:solidFill>
            </a:endParaRP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248472"/>
          </a:xfrm>
        </p:spPr>
        <p:txBody>
          <a:bodyPr>
            <a:normAutofit lnSpcReduction="10000"/>
          </a:bodyPr>
          <a:lstStyle/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Να πλένετε το πρόσωπο σας δύο φορές την ημέρα με ζεστό νερό και ήπιο σαπούνι ή ειδικό προϊόν καθαρισμού για δέρμα με ακμή.</a:t>
            </a:r>
          </a:p>
          <a:p>
            <a:pPr lvl="0"/>
            <a:r>
              <a:rPr lang="el-GR" sz="2200" dirty="0"/>
              <a:t>Μην χρησιμοποιείτε </a:t>
            </a:r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καυτό ή πολύ κρύο νερό.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Προσπαθήστε να </a:t>
            </a:r>
            <a:r>
              <a:rPr lang="el-GR" sz="2200" b="1" dirty="0">
                <a:solidFill>
                  <a:srgbClr val="FF5050"/>
                </a:solidFill>
                <a:latin typeface="+mn-lt"/>
                <a:ea typeface="+mn-ea"/>
                <a:cs typeface="+mn-cs"/>
              </a:rPr>
              <a:t>μην πειράζετε/σπάτε/πιέζετε τα σπυράκια </a:t>
            </a:r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καθώς αυτό μπορεί να προκαλέσει επιμόλυνση ή μόνιμες ουλές.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Αποφεύγετε να ακουμπάτε το πρόσωπο με τα χέρια σας αν δεν τα έχετε πλύνει πριν.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Τα καλλυντικά ή προϊόντα μακιγιάζ, θα πρέπει να μην επιδεινώνουν την ακμή. Πριν το βραδινό ύπνο το μακιγιάζ θα πρέπει να απομακρύνεται.</a:t>
            </a:r>
          </a:p>
          <a:p>
            <a:pPr lvl="0"/>
            <a:r>
              <a:rPr lang="el-G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Προστατέψτε το δέρμα σας από τον ήλιο. Η ηλιακή ακτινοβολία δεν έχει βρεθεί να προστατεύει από την ακμή.</a:t>
            </a:r>
          </a:p>
          <a:p>
            <a:endParaRPr lang="el-GR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457201"/>
            <a:ext cx="2314600" cy="811560"/>
          </a:xfrm>
        </p:spPr>
        <p:txBody>
          <a:bodyPr/>
          <a:lstStyle/>
          <a:p>
            <a:pPr eaLnBrk="1" hangingPunct="1"/>
            <a:r>
              <a:rPr lang="el-GR" sz="3600" b="1" dirty="0">
                <a:solidFill>
                  <a:srgbClr val="FF0000"/>
                </a:solidFill>
              </a:rPr>
              <a:t>Ιδρώτας</a:t>
            </a:r>
          </a:p>
        </p:txBody>
      </p:sp>
      <p:sp>
        <p:nvSpPr>
          <p:cNvPr id="17411" name="2 - Θέση περιεχομένου"/>
          <p:cNvSpPr>
            <a:spLocks noGrp="1"/>
          </p:cNvSpPr>
          <p:nvPr>
            <p:ph idx="1"/>
          </p:nvPr>
        </p:nvSpPr>
        <p:spPr>
          <a:xfrm>
            <a:off x="179513" y="1124744"/>
            <a:ext cx="2808312" cy="2664643"/>
          </a:xfrm>
        </p:spPr>
        <p:txBody>
          <a:bodyPr/>
          <a:lstStyle/>
          <a:p>
            <a:pPr eaLnBrk="1" hangingPunct="1">
              <a:buNone/>
            </a:pPr>
            <a:r>
              <a:rPr lang="el-GR" sz="2800" dirty="0"/>
              <a:t>	</a:t>
            </a:r>
            <a:r>
              <a:rPr lang="el-GR" sz="2400" dirty="0"/>
              <a:t>Οι μασχάλες ιδρώνουν περισσότερο και μυρίζουν.</a:t>
            </a:r>
            <a:endParaRPr lang="en-US" sz="2400" dirty="0"/>
          </a:p>
          <a:p>
            <a:pPr eaLnBrk="1" hangingPunct="1">
              <a:buFont typeface="Wingdings" pitchFamily="2" charset="2"/>
              <a:buNone/>
            </a:pPr>
            <a:r>
              <a:rPr lang="el-GR" sz="2400" dirty="0"/>
              <a:t>	Τι κάνω;;;</a:t>
            </a:r>
          </a:p>
        </p:txBody>
      </p:sp>
      <p:sp>
        <p:nvSpPr>
          <p:cNvPr id="6" name="5 - Έλλειψη"/>
          <p:cNvSpPr/>
          <p:nvPr/>
        </p:nvSpPr>
        <p:spPr>
          <a:xfrm>
            <a:off x="179512" y="3933056"/>
            <a:ext cx="4608512" cy="2547937"/>
          </a:xfrm>
          <a:prstGeom prst="ellipse">
            <a:avLst/>
          </a:prstGeom>
          <a:solidFill>
            <a:srgbClr val="E692C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συχνό μπάνιο, </a:t>
            </a:r>
          </a:p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αλλαγή ιδρωμένων ρούχων</a:t>
            </a:r>
          </a:p>
          <a:p>
            <a:pPr algn="ctr">
              <a:lnSpc>
                <a:spcPct val="95000"/>
              </a:lnSpc>
              <a:buFont typeface="Arial" pitchFamily="34" charset="0"/>
              <a:buChar char="•"/>
              <a:defRPr/>
            </a:pPr>
            <a:r>
              <a:rPr lang="el-GR" sz="2400" b="1" dirty="0">
                <a:solidFill>
                  <a:srgbClr val="FFFFFF"/>
                </a:solidFill>
              </a:rPr>
              <a:t>αποσμητικό</a:t>
            </a:r>
            <a:endParaRPr lang="en-US" sz="2400" b="1" dirty="0">
              <a:solidFill>
                <a:srgbClr val="FFFFFF"/>
              </a:solidFill>
            </a:endParaRPr>
          </a:p>
        </p:txBody>
      </p:sp>
      <p:pic>
        <p:nvPicPr>
          <p:cNvPr id="17413" name="Picture 5" descr="Μοντέλο, Σηκωμένα Τα Χέρια, Γυναίκα, Κορίτσ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861048"/>
            <a:ext cx="334803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8 - Ορθογώνιο"/>
          <p:cNvSpPr>
            <a:spLocks noChangeArrowheads="1"/>
          </p:cNvSpPr>
          <p:nvPr/>
        </p:nvSpPr>
        <p:spPr bwMode="auto">
          <a:xfrm>
            <a:off x="4427538" y="6092825"/>
            <a:ext cx="45180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https://pixabay.com/el/%CE%BC%CE%BF%CE%BD%CF%84%CE%AD%CE%BB%CE%BF-%CF%83%CE%B7%CE%BA%CF%89%CE%BC%CE%AD%CE%BD%CE%B1-%CF%84%CE%B1-%CF%87%CE%AD%CF%81%CE%B9%CE%B1-%CE%B3%CF%85%CE%BD%CE%B1%CE%AF%CE%BA%CE%B1-1208326/</a:t>
            </a:r>
            <a:endParaRPr lang="el-GR" sz="800"/>
          </a:p>
        </p:txBody>
      </p:sp>
      <p:sp>
        <p:nvSpPr>
          <p:cNvPr id="17415" name="6 - TextBox"/>
          <p:cNvSpPr txBox="1">
            <a:spLocks noChangeArrowheads="1"/>
          </p:cNvSpPr>
          <p:nvPr/>
        </p:nvSpPr>
        <p:spPr bwMode="auto">
          <a:xfrm>
            <a:off x="3491880" y="332656"/>
            <a:ext cx="525658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sz="2200" b="1" dirty="0">
                <a:solidFill>
                  <a:srgbClr val="FF0000"/>
                </a:solidFill>
                <a:latin typeface="+mn-lt"/>
              </a:rPr>
              <a:t>Να διαλέξεις ένα αποσμητικό που: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ερεθίζει το δέρμα σου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σου προκαλεί βήχα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περιέχει αλουμίνιο ή </a:t>
            </a:r>
            <a:r>
              <a:rPr lang="en-US" sz="2200" dirty="0" err="1">
                <a:latin typeface="+mn-lt"/>
              </a:rPr>
              <a:t>parabens</a:t>
            </a:r>
            <a:endParaRPr lang="el-GR" sz="2200" dirty="0">
              <a:latin typeface="+mn-lt"/>
            </a:endParaRP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περιέχει προωθητικά αέρια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Μπορεί να το βάλεις εύκολα χωρίς να αγγίξεις ή να τρίψεις το δέρμα σου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Δεν αφήνει κηλίδες ή άσπρα σημάδια στο δέρμα</a:t>
            </a:r>
          </a:p>
          <a:p>
            <a:pPr>
              <a:buFont typeface="Arial" pitchFamily="34" charset="0"/>
              <a:buChar char="•"/>
            </a:pPr>
            <a:r>
              <a:rPr lang="el-GR" sz="2200" dirty="0">
                <a:latin typeface="+mn-lt"/>
              </a:rPr>
              <a:t>Στεγνώνει εύκολα, δεν είναι κολλώδες, δεν είναι λιπαρό.</a:t>
            </a:r>
            <a:r>
              <a:rPr lang="el-GR" sz="2200" dirty="0"/>
              <a:t> </a:t>
            </a:r>
          </a:p>
          <a:p>
            <a:endParaRPr lang="el-GR" sz="2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382000" cy="1143000"/>
          </a:xfrm>
        </p:spPr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Ποιες αλλαγές συμβαίνουν στα αγόρια; </a:t>
            </a:r>
            <a:r>
              <a:rPr lang="el-GR" sz="3100" b="1" dirty="0">
                <a:solidFill>
                  <a:schemeClr val="accent2">
                    <a:lumMod val="75000"/>
                  </a:schemeClr>
                </a:solidFill>
              </a:rPr>
              <a:t>(3)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628800"/>
            <a:ext cx="4114800" cy="43891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Μεγαλώνουν οι όρχεις, το όσχεο και το πέος</a:t>
            </a:r>
          </a:p>
          <a:p>
            <a:r>
              <a:rPr lang="el-GR" sz="2400" dirty="0">
                <a:latin typeface="+mj-lt"/>
              </a:rPr>
              <a:t>Μεταβάλλεται η χροιά της φωνής: η φωνή γίνεται πιο βαθιά  </a:t>
            </a:r>
            <a:endParaRPr lang="en-US" sz="24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Πρήξιμο ή πόνος στο στήθος, γύρω από τις θηλές</a:t>
            </a:r>
            <a:endParaRPr lang="en-US" sz="2400" dirty="0">
              <a:latin typeface="+mj-lt"/>
            </a:endParaRPr>
          </a:p>
          <a:p>
            <a:endParaRPr lang="el-GR" sz="1800" dirty="0">
              <a:latin typeface="+mj-lt"/>
            </a:endParaRPr>
          </a:p>
          <a:p>
            <a:endParaRPr lang="el-GR" sz="2400" dirty="0"/>
          </a:p>
        </p:txBody>
      </p:sp>
      <p:pic>
        <p:nvPicPr>
          <p:cNvPr id="12294" name="Picture 6" descr="Άνθρωπος, Πρόσωπο, Avatar, Κεφάλι, Πορτραίτο, Γυαλιά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1600200"/>
            <a:ext cx="3962400" cy="3581400"/>
          </a:xfrm>
          <a:prstGeom prst="rect">
            <a:avLst/>
          </a:prstGeom>
          <a:noFill/>
        </p:spPr>
      </p:pic>
      <p:sp>
        <p:nvSpPr>
          <p:cNvPr id="9" name="8 - Ορθογώνιο"/>
          <p:cNvSpPr/>
          <p:nvPr/>
        </p:nvSpPr>
        <p:spPr>
          <a:xfrm>
            <a:off x="4572000" y="62484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800" dirty="0"/>
              <a:t>https://pixabay.com/el/%CE%AC%CE%BD%CE%B8%CF%81%CF%89%CF%80%CE%BF%CF%82-%CF%80%CF%81%CF%8C%CF%83%CF%89%CF%80%CE%BF-avatar-%CE%BA%CE%B5%CF%86%CE%AC%CE%BB%CE%B9-156584/</a:t>
            </a:r>
            <a:endParaRPr lang="el-GR" sz="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chemeClr val="accent2">
                    <a:lumMod val="75000"/>
                  </a:schemeClr>
                </a:solidFill>
              </a:rPr>
              <a:t>Εξωτερικά και εσωτερικά γεννητικά όργανα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95536" y="1556792"/>
            <a:ext cx="3960440" cy="4525963"/>
          </a:xfrm>
        </p:spPr>
        <p:txBody>
          <a:bodyPr/>
          <a:lstStyle/>
          <a:p>
            <a:r>
              <a:rPr lang="el-GR" sz="2800" dirty="0"/>
              <a:t>Προστάτης</a:t>
            </a:r>
          </a:p>
          <a:p>
            <a:r>
              <a:rPr lang="el-GR" sz="2800" dirty="0"/>
              <a:t>Επιδιδυμίδα</a:t>
            </a:r>
          </a:p>
          <a:p>
            <a:r>
              <a:rPr lang="el-GR" sz="2800" dirty="0"/>
              <a:t>Πέος (βάλανος- πόσθη)</a:t>
            </a:r>
          </a:p>
          <a:p>
            <a:r>
              <a:rPr lang="el-GR" sz="2800" dirty="0"/>
              <a:t>Όσχεο </a:t>
            </a:r>
          </a:p>
          <a:p>
            <a:r>
              <a:rPr lang="el-GR" sz="2800" dirty="0"/>
              <a:t>Όρχις</a:t>
            </a:r>
          </a:p>
          <a:p>
            <a:endParaRPr lang="el-GR" dirty="0"/>
          </a:p>
        </p:txBody>
      </p:sp>
      <p:pic>
        <p:nvPicPr>
          <p:cNvPr id="1026" name="Picture 2" descr="https://thumbs10.dreamstime.com/x/male-reproductive-system-18943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1905000"/>
            <a:ext cx="4419600" cy="4191000"/>
          </a:xfrm>
          <a:prstGeom prst="rect">
            <a:avLst/>
          </a:prstGeom>
          <a:noFill/>
        </p:spPr>
      </p:pic>
      <p:sp>
        <p:nvSpPr>
          <p:cNvPr id="5" name="4 - Ορθογώνιο"/>
          <p:cNvSpPr/>
          <p:nvPr/>
        </p:nvSpPr>
        <p:spPr>
          <a:xfrm>
            <a:off x="3886200" y="6172200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000" dirty="0"/>
              <a:t>https://www.dreamstime.com/photos-images/genitals.html#details18943168</a:t>
            </a:r>
            <a:endParaRPr lang="el-GR" sz="1000" dirty="0"/>
          </a:p>
        </p:txBody>
      </p:sp>
      <p:sp>
        <p:nvSpPr>
          <p:cNvPr id="6" name="5 - TextBox"/>
          <p:cNvSpPr txBox="1"/>
          <p:nvPr/>
        </p:nvSpPr>
        <p:spPr>
          <a:xfrm>
            <a:off x="4572000" y="5105401"/>
            <a:ext cx="77123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l-GR" dirty="0"/>
              <a:t>Όρχις</a:t>
            </a:r>
          </a:p>
        </p:txBody>
      </p:sp>
      <p:sp>
        <p:nvSpPr>
          <p:cNvPr id="7" name="6 - TextBox"/>
          <p:cNvSpPr txBox="1"/>
          <p:nvPr/>
        </p:nvSpPr>
        <p:spPr>
          <a:xfrm>
            <a:off x="7848600" y="4876800"/>
            <a:ext cx="89389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/>
              <a:t>Όσχεο </a:t>
            </a:r>
          </a:p>
        </p:txBody>
      </p:sp>
      <p:sp>
        <p:nvSpPr>
          <p:cNvPr id="8" name="7 - TextBox"/>
          <p:cNvSpPr txBox="1"/>
          <p:nvPr/>
        </p:nvSpPr>
        <p:spPr>
          <a:xfrm>
            <a:off x="8077200" y="4038600"/>
            <a:ext cx="18473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endParaRPr lang="el-GR" dirty="0"/>
          </a:p>
        </p:txBody>
      </p:sp>
      <p:sp>
        <p:nvSpPr>
          <p:cNvPr id="9" name="8 - TextBox"/>
          <p:cNvSpPr txBox="1"/>
          <p:nvPr/>
        </p:nvSpPr>
        <p:spPr>
          <a:xfrm>
            <a:off x="7772400" y="3810000"/>
            <a:ext cx="110761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/>
              <a:t>Ουρήθρα</a:t>
            </a:r>
          </a:p>
        </p:txBody>
      </p:sp>
      <p:sp>
        <p:nvSpPr>
          <p:cNvPr id="10" name="9 - TextBox"/>
          <p:cNvSpPr txBox="1"/>
          <p:nvPr/>
        </p:nvSpPr>
        <p:spPr>
          <a:xfrm>
            <a:off x="7696200" y="2971800"/>
            <a:ext cx="129990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l-GR" dirty="0"/>
              <a:t>Προστάτης</a:t>
            </a:r>
          </a:p>
        </p:txBody>
      </p:sp>
      <p:sp>
        <p:nvSpPr>
          <p:cNvPr id="11" name="10 - TextBox"/>
          <p:cNvSpPr txBox="1"/>
          <p:nvPr/>
        </p:nvSpPr>
        <p:spPr>
          <a:xfrm>
            <a:off x="4495800" y="3124200"/>
            <a:ext cx="838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2" name="11 - TextBox"/>
          <p:cNvSpPr txBox="1"/>
          <p:nvPr/>
        </p:nvSpPr>
        <p:spPr>
          <a:xfrm>
            <a:off x="4419600" y="3657600"/>
            <a:ext cx="914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3" name="12 - TextBox"/>
          <p:cNvSpPr txBox="1"/>
          <p:nvPr/>
        </p:nvSpPr>
        <p:spPr>
          <a:xfrm>
            <a:off x="4495800" y="4191000"/>
            <a:ext cx="9144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5" name="14 - TextBox"/>
          <p:cNvSpPr txBox="1"/>
          <p:nvPr/>
        </p:nvSpPr>
        <p:spPr>
          <a:xfrm>
            <a:off x="3581400" y="4419600"/>
            <a:ext cx="19812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l-GR" dirty="0"/>
              <a:t>Πέος(βάλανος-</a:t>
            </a:r>
            <a:r>
              <a:rPr lang="el-GR" dirty="0" err="1"/>
              <a:t>πόσθη</a:t>
            </a:r>
            <a:r>
              <a:rPr lang="el-GR" dirty="0"/>
              <a:t>)</a:t>
            </a:r>
          </a:p>
        </p:txBody>
      </p:sp>
      <p:cxnSp>
        <p:nvCxnSpPr>
          <p:cNvPr id="17" name="16 - Ευθύγραμμο βέλος σύνδεσης"/>
          <p:cNvCxnSpPr/>
          <p:nvPr/>
        </p:nvCxnSpPr>
        <p:spPr>
          <a:xfrm>
            <a:off x="4800600" y="4724400"/>
            <a:ext cx="19050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- TextBox"/>
          <p:cNvSpPr txBox="1"/>
          <p:nvPr/>
        </p:nvSpPr>
        <p:spPr>
          <a:xfrm>
            <a:off x="7848600" y="4267200"/>
            <a:ext cx="7620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l-GR" dirty="0"/>
          </a:p>
        </p:txBody>
      </p:sp>
      <p:sp>
        <p:nvSpPr>
          <p:cNvPr id="18" name="17 - Έλλειψη"/>
          <p:cNvSpPr/>
          <p:nvPr/>
        </p:nvSpPr>
        <p:spPr>
          <a:xfrm>
            <a:off x="251520" y="4221088"/>
            <a:ext cx="3384376" cy="230425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/>
              <a:t>Τα γεννητικά κύτταρα  των αγοριών είναι τα σπερματοζωάρια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59768"/>
          </a:xfrm>
        </p:spPr>
        <p:txBody>
          <a:bodyPr/>
          <a:lstStyle/>
          <a:p>
            <a:pPr algn="ctr"/>
            <a:r>
              <a:rPr lang="el-GR" b="1" dirty="0">
                <a:solidFill>
                  <a:schemeClr val="accent2">
                    <a:lumMod val="75000"/>
                  </a:schemeClr>
                </a:solidFill>
              </a:rPr>
              <a:t>Ειδικότερα θέματα: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802160"/>
            <a:ext cx="7867600" cy="5055840"/>
          </a:xfrm>
        </p:spPr>
        <p:txBody>
          <a:bodyPr>
            <a:normAutofit/>
          </a:bodyPr>
          <a:lstStyle/>
          <a:p>
            <a:r>
              <a:rPr lang="el-GR" sz="2800" dirty="0">
                <a:latin typeface="+mj-lt"/>
              </a:rPr>
              <a:t>Στύση - Αυτόματες στύσεις </a:t>
            </a:r>
          </a:p>
          <a:p>
            <a:r>
              <a:rPr lang="el-GR" sz="2800" dirty="0">
                <a:latin typeface="+mj-lt"/>
              </a:rPr>
              <a:t>Ονειρώξεις (υγρά όνειρα)</a:t>
            </a:r>
          </a:p>
          <a:p>
            <a:r>
              <a:rPr lang="el-GR" sz="2800" dirty="0">
                <a:latin typeface="+mj-lt"/>
              </a:rPr>
              <a:t>Αυνανισμός</a:t>
            </a:r>
            <a:endParaRPr lang="en-US" sz="2800" dirty="0">
              <a:latin typeface="+mj-lt"/>
            </a:endParaRPr>
          </a:p>
          <a:p>
            <a:r>
              <a:rPr lang="el-GR" sz="2800" dirty="0"/>
              <a:t>Εκσπερμάτιση</a:t>
            </a:r>
          </a:p>
          <a:p>
            <a:r>
              <a:rPr lang="el-GR" sz="2800" dirty="0">
                <a:latin typeface="+mj-lt"/>
              </a:rPr>
              <a:t>Ανησυχία για το μέγεθος των εξωτερικών γεννητικών οργάνων</a:t>
            </a:r>
          </a:p>
          <a:p>
            <a:r>
              <a:rPr lang="el-GR" sz="2800" dirty="0">
                <a:latin typeface="+mj-lt"/>
              </a:rPr>
              <a:t>Υγιεινή εξωτερικών γεννητικών οργάνων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Μηχανισμός της στύσης </a:t>
            </a:r>
            <a:r>
              <a:rPr lang="el-GR" sz="2800" b="1" dirty="0">
                <a:solidFill>
                  <a:srgbClr val="C00000"/>
                </a:solidFill>
              </a:rPr>
              <a:t>(1)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904656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el-GR" dirty="0"/>
              <a:t>Η στύση είναι μια απόλυτα φυσιολογική λειτουργία του ανδρικού σώματος</a:t>
            </a:r>
          </a:p>
          <a:p>
            <a:pPr fontAlgn="base"/>
            <a:r>
              <a:rPr lang="el-GR" dirty="0"/>
              <a:t>Τα επεισόδια στύσης είναι ιδιαίτερα συχνά  στις νεαρές ηλικίες</a:t>
            </a:r>
            <a:endParaRPr lang="en-US" dirty="0"/>
          </a:p>
          <a:p>
            <a:pPr fontAlgn="base">
              <a:buFont typeface="Wingdings" pitchFamily="2" charset="2"/>
              <a:buChar char="Ø"/>
            </a:pPr>
            <a:r>
              <a:rPr lang="el-GR" b="1" dirty="0">
                <a:solidFill>
                  <a:srgbClr val="C00000"/>
                </a:solidFill>
              </a:rPr>
              <a:t>Πότε υπάρχει στύση;</a:t>
            </a:r>
            <a:endParaRPr lang="en-US" b="1" dirty="0">
              <a:solidFill>
                <a:srgbClr val="C00000"/>
              </a:solidFill>
            </a:endParaRPr>
          </a:p>
          <a:p>
            <a:pPr fontAlgn="base">
              <a:buNone/>
            </a:pPr>
            <a:r>
              <a:rPr lang="el-GR" b="1" dirty="0"/>
              <a:t>	</a:t>
            </a:r>
            <a:r>
              <a:rPr lang="el-GR" dirty="0"/>
              <a:t>Όταν το πέος «σκληραίνει» , ανορθώνεται και ξεχωρίζει από το υπόλοιπο σώμα. </a:t>
            </a:r>
          </a:p>
          <a:p>
            <a:pPr fontAlgn="base">
              <a:buFont typeface="Wingdings" pitchFamily="2" charset="2"/>
              <a:buChar char="Ø"/>
            </a:pPr>
            <a:r>
              <a:rPr lang="el-GR" b="1" dirty="0">
                <a:solidFill>
                  <a:srgbClr val="C00000"/>
                </a:solidFill>
              </a:rPr>
              <a:t>Που οφείλεται;</a:t>
            </a:r>
          </a:p>
          <a:p>
            <a:pPr fontAlgn="base">
              <a:buNone/>
            </a:pPr>
            <a:r>
              <a:rPr lang="el-GR" b="1" dirty="0">
                <a:solidFill>
                  <a:srgbClr val="C00000"/>
                </a:solidFill>
              </a:rPr>
              <a:t>	</a:t>
            </a:r>
            <a:r>
              <a:rPr lang="el-GR" dirty="0"/>
              <a:t>Στην συσσώρευση αίματος στους ιστούς που υπάρχουν στο εσωτερικό του πέους και που μοιάζουν σαν σφουγγάρι</a:t>
            </a:r>
          </a:p>
          <a:p>
            <a:pPr fontAlgn="base">
              <a:buFont typeface="Wingdings" pitchFamily="2" charset="2"/>
              <a:buChar char="Ø"/>
            </a:pPr>
            <a:r>
              <a:rPr lang="el-GR" b="1" dirty="0">
                <a:solidFill>
                  <a:srgbClr val="C00000"/>
                </a:solidFill>
              </a:rPr>
              <a:t>Πως υποχωρεί;</a:t>
            </a:r>
            <a:endParaRPr lang="en-US" b="1" dirty="0">
              <a:solidFill>
                <a:srgbClr val="C00000"/>
              </a:solidFill>
            </a:endParaRPr>
          </a:p>
          <a:p>
            <a:pPr fontAlgn="base"/>
            <a:r>
              <a:rPr lang="el-GR" dirty="0"/>
              <a:t>Η στύση μπορεί να υποχωρήσει  αυτόματα ή μετά από εκσπερμάτιση, δηλαδή την έξοδο σπέρματος από το στόμιο της ουρήθρας που βρίσκεται στην αρχή του πέους</a:t>
            </a:r>
            <a:endParaRPr lang="en-US" dirty="0"/>
          </a:p>
          <a:p>
            <a:pPr fontAlgn="base"/>
            <a:r>
              <a:rPr lang="el-GR" dirty="0"/>
              <a:t>Μερικοί άνδρες μπορεί να εκσπερματώσουν την νύχτα κατά τη διάρκεια του ύπνου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Μηχανισμός της στύσης </a:t>
            </a:r>
            <a:r>
              <a:rPr lang="el-GR" sz="2800" b="1" dirty="0">
                <a:solidFill>
                  <a:srgbClr val="C00000"/>
                </a:solidFill>
              </a:rPr>
              <a:t>(2)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rmAutofit fontScale="55000" lnSpcReduction="20000"/>
          </a:bodyPr>
          <a:lstStyle/>
          <a:p>
            <a:pPr fontAlgn="base">
              <a:buFont typeface="Wingdings" pitchFamily="2" charset="2"/>
              <a:buChar char="Ø"/>
            </a:pPr>
            <a:r>
              <a:rPr lang="el-GR" sz="3600" b="1" dirty="0">
                <a:solidFill>
                  <a:srgbClr val="C00000"/>
                </a:solidFill>
              </a:rPr>
              <a:t>Πως προκαλούνται οι στύσεις;</a:t>
            </a:r>
          </a:p>
          <a:p>
            <a:pPr fontAlgn="base">
              <a:buNone/>
            </a:pPr>
            <a:r>
              <a:rPr lang="el-GR" sz="3600" b="1" dirty="0"/>
              <a:t>	</a:t>
            </a:r>
            <a:r>
              <a:rPr lang="el-GR" sz="3600" dirty="0"/>
              <a:t>Μπορεί να προκληθούν από τη σεξουαλική διέγερση εξαιτίας μιας</a:t>
            </a:r>
            <a:r>
              <a:rPr lang="en-US" sz="3600" dirty="0"/>
              <a:t> </a:t>
            </a:r>
            <a:r>
              <a:rPr lang="el-GR" sz="3600" dirty="0"/>
              <a:t>εικόνας ή μιας σκέψης, αλλά συχνά συμβαίνουν χωρίς προφανή αιτία (π.χ. κατά τη διάρκεια του μαθήματος) και αυτό είναι απόλυτα φυσιολογικό στις νεαρές ηλικίες.</a:t>
            </a:r>
            <a:endParaRPr lang="en-US" sz="3600" dirty="0"/>
          </a:p>
          <a:p>
            <a:pPr fontAlgn="base">
              <a:buFont typeface="Wingdings" pitchFamily="2" charset="2"/>
              <a:buChar char="Ø"/>
            </a:pPr>
            <a:r>
              <a:rPr lang="el-GR" sz="3600" b="1" dirty="0">
                <a:solidFill>
                  <a:srgbClr val="C00000"/>
                </a:solidFill>
              </a:rPr>
              <a:t>Έχω πολλές ή λίγες; Ποιό είναι το «κανονικό»;</a:t>
            </a:r>
          </a:p>
          <a:p>
            <a:pPr fontAlgn="base">
              <a:buNone/>
            </a:pPr>
            <a:r>
              <a:rPr lang="el-GR" sz="3600" dirty="0"/>
              <a:t>	Κάθε οργανισμός είναι διαφορετικός. Μερικοί νεαροί άνδρες έχουν πολλές στύσεις κατά τη διάρκεια της ημέρας, άλλοι μπορεί να μην έχουν καμία.</a:t>
            </a:r>
          </a:p>
          <a:p>
            <a:pPr fontAlgn="base">
              <a:buNone/>
            </a:pPr>
            <a:r>
              <a:rPr lang="el-GR" sz="3600" dirty="0"/>
              <a:t>	Εξαρτώνται από τις ορμόνες σου, τη σεξουαλική σου ωριμότητα, το επίπεδο της σωματικής σου δραστηριότητας, ακόμη και το πόσο κοιμάσαι.</a:t>
            </a:r>
          </a:p>
          <a:p>
            <a:pPr fontAlgn="base">
              <a:buNone/>
            </a:pPr>
            <a:r>
              <a:rPr lang="el-GR" sz="3600" dirty="0"/>
              <a:t>	Μην ανησυχείς αν έχεις πολλές. Αν όμως οι στύσεις σου προκαλούν δυσφορία ή πόνο πρέπει να το συζητήσεις με το γιατρό σου, ώστε να μην ανησυχείς.</a:t>
            </a:r>
          </a:p>
          <a:p>
            <a:pPr fontAlgn="base">
              <a:buFont typeface="Wingdings" pitchFamily="2" charset="2"/>
              <a:buChar char="Ø"/>
            </a:pPr>
            <a:r>
              <a:rPr lang="el-GR" sz="3600" b="1" dirty="0">
                <a:solidFill>
                  <a:srgbClr val="C00000"/>
                </a:solidFill>
              </a:rPr>
              <a:t>Πως μπορώ να αποφύγω να έχω στύσεις;</a:t>
            </a:r>
          </a:p>
          <a:p>
            <a:pPr fontAlgn="base">
              <a:buNone/>
            </a:pPr>
            <a:r>
              <a:rPr lang="el-GR" sz="3600" b="1" dirty="0"/>
              <a:t>	</a:t>
            </a:r>
            <a:r>
              <a:rPr lang="el-GR" sz="3600" dirty="0"/>
              <a:t>Δεν είναι εύκολα ελεγχόμενες. Δεν μπορείς να κάνεις κάτι.  Ο χρόνος βοηθά ώστε να υποχωρήσει η στύση, εκτός αν υπάρξει εκσπερμάτιση.</a:t>
            </a:r>
          </a:p>
          <a:p>
            <a:pPr fontAlgn="base">
              <a:buNone/>
            </a:pPr>
            <a:r>
              <a:rPr lang="el-GR" sz="3600" dirty="0"/>
              <a:t>	Καθώς η εφηβεία προχωράει  και οι ορμόνες  ομαλοποιούνται, η συχνότητα των αυτόματων στύσεων και των υγρών ονείρων  μειώνεται.</a:t>
            </a:r>
            <a:endParaRPr lang="en-US" sz="3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xmlns="" id="{A6011823-6A11-4EC5-B858-042E1BFC5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l-GR" sz="4400" b="1" dirty="0">
                <a:solidFill>
                  <a:srgbClr val="C00000"/>
                </a:solidFill>
              </a:rPr>
              <a:t>Μηχανισμός της στύσης </a:t>
            </a:r>
            <a:r>
              <a:rPr lang="el-GR" sz="3600" b="1" dirty="0">
                <a:solidFill>
                  <a:srgbClr val="C00000"/>
                </a:solidFill>
              </a:rPr>
              <a:t>(</a:t>
            </a:r>
            <a:r>
              <a:rPr lang="en-US" sz="3600" b="1" dirty="0">
                <a:solidFill>
                  <a:srgbClr val="C00000"/>
                </a:solidFill>
              </a:rPr>
              <a:t>3</a:t>
            </a:r>
            <a:r>
              <a:rPr lang="el-GR" sz="3600" b="1" dirty="0">
                <a:solidFill>
                  <a:srgbClr val="C00000"/>
                </a:solidFill>
              </a:rPr>
              <a:t>)</a:t>
            </a:r>
            <a:endParaRPr lang="el-GR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xmlns="" id="{0E8739B1-9234-4188-94AA-4A24D2C1C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6525" y="99152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l-GR" dirty="0"/>
          </a:p>
          <a:p>
            <a:pPr marL="0" indent="0">
              <a:buNone/>
            </a:pPr>
            <a:r>
              <a:rPr lang="el-GR" sz="2400" dirty="0">
                <a:solidFill>
                  <a:srgbClr val="C00000"/>
                </a:solidFill>
              </a:rPr>
              <a:t>Είμαι </a:t>
            </a:r>
            <a:r>
              <a:rPr lang="el-GR" sz="2400" dirty="0" err="1">
                <a:solidFill>
                  <a:srgbClr val="C00000"/>
                </a:solidFill>
              </a:rPr>
              <a:t>ΑμεΑ</a:t>
            </a:r>
            <a:r>
              <a:rPr lang="el-GR" sz="2400" dirty="0">
                <a:solidFill>
                  <a:srgbClr val="C00000"/>
                </a:solidFill>
              </a:rPr>
              <a:t> (είμαι άτομο με αναπηρία) θα έχω στύση;</a:t>
            </a:r>
          </a:p>
          <a:p>
            <a:pPr marL="0" indent="0">
              <a:buNone/>
            </a:pPr>
            <a:r>
              <a:rPr lang="el-GR" sz="2400" dirty="0"/>
              <a:t>Υπάρχουν αναπηρίες που προκαλούν δυσλειτουργία</a:t>
            </a:r>
            <a:r>
              <a:rPr lang="en-US" sz="2400" dirty="0"/>
              <a:t> </a:t>
            </a:r>
            <a:r>
              <a:rPr lang="el-GR" sz="2400" dirty="0"/>
              <a:t>στύσης, με αποτέλεσμα </a:t>
            </a:r>
            <a:r>
              <a:rPr lang="el-GR" sz="2400" b="0" i="0" dirty="0">
                <a:effectLst/>
              </a:rPr>
              <a:t>αδυναμία επίτευξης ή διατήρησης ικανοποιητικής </a:t>
            </a:r>
            <a:r>
              <a:rPr lang="el-GR" sz="2400" i="0" dirty="0">
                <a:effectLst/>
              </a:rPr>
              <a:t>στύσης.</a:t>
            </a:r>
            <a:endParaRPr lang="en-US" sz="2400" dirty="0"/>
          </a:p>
          <a:p>
            <a:pPr marL="0" indent="0">
              <a:buNone/>
            </a:pPr>
            <a:r>
              <a:rPr lang="el-GR" sz="2400" dirty="0"/>
              <a:t>Εάν φοβάσαι ή νομίζεις ότι κάτι ανάλογο μπορεί να συμβαίνει και σε εσένα, μπορείς να συζητήσεις το θέμα με έναν ειδικό</a:t>
            </a:r>
            <a:r>
              <a:rPr lang="en-US" sz="2400" dirty="0"/>
              <a:t> </a:t>
            </a:r>
            <a:r>
              <a:rPr lang="el-GR" sz="2400" dirty="0"/>
              <a:t>ουρολόγο.</a:t>
            </a:r>
          </a:p>
        </p:txBody>
      </p:sp>
    </p:spTree>
    <p:extLst>
      <p:ext uri="{BB962C8B-B14F-4D97-AF65-F5344CB8AC3E}">
        <p14:creationId xmlns:p14="http://schemas.microsoft.com/office/powerpoint/2010/main" val="4152560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- Τίτλος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859713" cy="1196975"/>
          </a:xfrm>
        </p:spPr>
        <p:txBody>
          <a:bodyPr>
            <a:normAutofit fontScale="90000"/>
          </a:bodyPr>
          <a:lstStyle/>
          <a:p>
            <a:r>
              <a:rPr lang="el-GR" sz="4000" dirty="0"/>
              <a:t/>
            </a:r>
            <a:br>
              <a:rPr lang="el-GR" sz="4000" dirty="0"/>
            </a:br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Αλλαγές στο σώμα συμβαίνουν φυσικά και στα </a:t>
            </a:r>
            <a:r>
              <a:rPr lang="el-GR" sz="3600" b="1" dirty="0">
                <a:solidFill>
                  <a:srgbClr val="FF0066"/>
                </a:solidFill>
              </a:rPr>
              <a:t>κορίτσια….</a:t>
            </a:r>
            <a:br>
              <a:rPr lang="el-GR" sz="3600" b="1" dirty="0">
                <a:solidFill>
                  <a:srgbClr val="FF0066"/>
                </a:solidFill>
              </a:rPr>
            </a:br>
            <a:endParaRPr lang="el-GR" sz="3600" b="1" dirty="0">
              <a:solidFill>
                <a:srgbClr val="FF0066"/>
              </a:solidFill>
            </a:endParaRPr>
          </a:p>
        </p:txBody>
      </p:sp>
      <p:sp>
        <p:nvSpPr>
          <p:cNvPr id="8195" name="2 - Θέση περιεχομένου"/>
          <p:cNvSpPr>
            <a:spLocks noGrp="1"/>
          </p:cNvSpPr>
          <p:nvPr>
            <p:ph type="body" idx="1"/>
          </p:nvPr>
        </p:nvSpPr>
        <p:spPr>
          <a:xfrm>
            <a:off x="250825" y="2060848"/>
            <a:ext cx="5257279" cy="3889102"/>
          </a:xfrm>
        </p:spPr>
        <p:txBody>
          <a:bodyPr>
            <a:normAutofit/>
          </a:bodyPr>
          <a:lstStyle/>
          <a:p>
            <a:pPr lvl="4" eaLnBrk="1" hangingPunct="1">
              <a:lnSpc>
                <a:spcPct val="90000"/>
              </a:lnSpc>
              <a:buNone/>
            </a:pPr>
            <a:endParaRPr lang="el-GR" sz="1600" b="1" dirty="0"/>
          </a:p>
          <a:p>
            <a:pPr eaLnBrk="1" hangingPunct="1"/>
            <a:r>
              <a:rPr lang="el-GR" sz="2400" dirty="0"/>
              <a:t>Αλλάζει το βάρος και το μέγεθος των οστών</a:t>
            </a:r>
          </a:p>
          <a:p>
            <a:pPr eaLnBrk="1" hangingPunct="1"/>
            <a:r>
              <a:rPr lang="el-GR" sz="2400" dirty="0"/>
              <a:t>Αυξάνει το ύψος και το βάρος του σώματος</a:t>
            </a:r>
          </a:p>
          <a:p>
            <a:pPr eaLnBrk="1" hangingPunct="1"/>
            <a:r>
              <a:rPr lang="el-GR" sz="2400" dirty="0"/>
              <a:t>Το  σώμα αποκτά καμπύλες ιδιαίτερα στους γοφούς</a:t>
            </a:r>
          </a:p>
          <a:p>
            <a:pPr eaLnBrk="1" hangingPunct="1"/>
            <a:r>
              <a:rPr lang="el-GR" sz="2400" dirty="0"/>
              <a:t>Το πρόσωπο αλλάζει σχήμα</a:t>
            </a:r>
          </a:p>
          <a:p>
            <a:pPr eaLnBrk="1" hangingPunct="1"/>
            <a:r>
              <a:rPr lang="el-GR" sz="2400" dirty="0"/>
              <a:t>Η φωνή γίνεται λίγο πιο βαθιά</a:t>
            </a:r>
          </a:p>
        </p:txBody>
      </p:sp>
      <p:pic>
        <p:nvPicPr>
          <p:cNvPr id="8198" name="Picture 9" descr="Πόδια, Στέκεται, Αναμονής, Διέσχισε, Αστικές, Τζι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412875"/>
            <a:ext cx="3096022" cy="4104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8 - TextBox"/>
          <p:cNvSpPr txBox="1">
            <a:spLocks noChangeArrowheads="1"/>
          </p:cNvSpPr>
          <p:nvPr/>
        </p:nvSpPr>
        <p:spPr bwMode="auto">
          <a:xfrm>
            <a:off x="0" y="6519863"/>
            <a:ext cx="81232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>
                <a:hlinkClick r:id="rId3"/>
              </a:rPr>
              <a:t>https://pixabay.com/el/%CF%80%CF%8C%CE%B4%CE%B9%CE%B1-%CF%83%CF%84%CE%AD%CE%BA%CE%B5%CF%84%CE%B1%CE%B9-%CE%B1%CE%BD%</a:t>
            </a:r>
            <a:endParaRPr lang="en-US" sz="800"/>
          </a:p>
          <a:p>
            <a:r>
              <a:rPr lang="en-US" sz="800"/>
              <a:t>CE%B1%CE%BC%CE%BF%CE%BD%CE%AE%CF%82-%CE%B4%CE%B9%CE%AD%CF%83%CF%87%CE%B9%CF%83%CE%B5-349687/</a:t>
            </a:r>
            <a:endParaRPr lang="el-GR" sz="800"/>
          </a:p>
        </p:txBody>
      </p:sp>
      <p:sp>
        <p:nvSpPr>
          <p:cNvPr id="8" name="7 - TextBox"/>
          <p:cNvSpPr txBox="1"/>
          <p:nvPr/>
        </p:nvSpPr>
        <p:spPr>
          <a:xfrm>
            <a:off x="539552" y="1268760"/>
            <a:ext cx="4824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>
                <a:solidFill>
                  <a:srgbClr val="C00000"/>
                </a:solidFill>
              </a:rPr>
              <a:t>Ποιες αλλαγές συμβαίνουν στα κορίτσια;</a:t>
            </a:r>
            <a:endParaRPr lang="el-GR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- Τίτλος"/>
          <p:cNvSpPr>
            <a:spLocks noGrp="1"/>
          </p:cNvSpPr>
          <p:nvPr>
            <p:ph type="title" idx="4294967295"/>
          </p:nvPr>
        </p:nvSpPr>
        <p:spPr>
          <a:xfrm>
            <a:off x="179512" y="476250"/>
            <a:ext cx="8712968" cy="12969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l-GR" sz="4000" dirty="0"/>
              <a:t/>
            </a:r>
            <a:br>
              <a:rPr lang="el-GR" sz="4000" dirty="0"/>
            </a:br>
            <a:r>
              <a:rPr lang="el-GR" sz="4000" b="1" dirty="0">
                <a:solidFill>
                  <a:srgbClr val="C00000"/>
                </a:solidFill>
              </a:rPr>
              <a:t>Ποιές αλλαγές συμβαίνουν στα κορίτσια;</a:t>
            </a:r>
            <a:r>
              <a:rPr lang="el-GR" sz="3100" b="1" dirty="0">
                <a:solidFill>
                  <a:srgbClr val="C00000"/>
                </a:solidFill>
              </a:rPr>
              <a:t>(1)</a:t>
            </a:r>
            <a:r>
              <a:rPr lang="el-GR" sz="4000" b="1" dirty="0">
                <a:solidFill>
                  <a:srgbClr val="C00000"/>
                </a:solidFill>
              </a:rPr>
              <a:t/>
            </a:r>
            <a:br>
              <a:rPr lang="el-GR" sz="4000" b="1" dirty="0">
                <a:solidFill>
                  <a:srgbClr val="C00000"/>
                </a:solidFill>
              </a:rPr>
            </a:br>
            <a:endParaRPr lang="el-GR" sz="4000" b="1" dirty="0">
              <a:solidFill>
                <a:srgbClr val="C00000"/>
              </a:solidFill>
            </a:endParaRPr>
          </a:p>
        </p:txBody>
      </p:sp>
      <p:sp>
        <p:nvSpPr>
          <p:cNvPr id="9219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95536" y="2060848"/>
            <a:ext cx="7993062" cy="3960812"/>
          </a:xfrm>
        </p:spPr>
        <p:txBody>
          <a:bodyPr/>
          <a:lstStyle/>
          <a:p>
            <a:pPr eaLnBrk="1" hangingPunct="1"/>
            <a:r>
              <a:rPr lang="el-GR" sz="2400" dirty="0"/>
              <a:t>Το στήθος και οι θηλές μεγαλώνουν</a:t>
            </a:r>
          </a:p>
          <a:p>
            <a:pPr eaLnBrk="1" hangingPunct="1"/>
            <a:endParaRPr lang="el-GR" sz="1800" dirty="0"/>
          </a:p>
          <a:p>
            <a:pPr eaLnBrk="1" hangingPunct="1"/>
            <a:r>
              <a:rPr lang="el-GR" sz="2400" dirty="0"/>
              <a:t>Τρίχες εμφανίζονται στην γεννητική περιοχή και κάτω από τις μασχάλες </a:t>
            </a:r>
          </a:p>
          <a:p>
            <a:pPr eaLnBrk="1" hangingPunct="1"/>
            <a:endParaRPr lang="el-GR" sz="1800" dirty="0"/>
          </a:p>
          <a:p>
            <a:pPr eaLnBrk="1" hangingPunct="1"/>
            <a:r>
              <a:rPr lang="el-GR" sz="2400" dirty="0"/>
              <a:t>Οι τρίχες στα πόδια και στα χέρια μεγαλώνουν και σκουραίνουν</a:t>
            </a:r>
          </a:p>
          <a:p>
            <a:pPr eaLnBrk="1" hangingPunct="1"/>
            <a:endParaRPr lang="el-GR" sz="1800" dirty="0"/>
          </a:p>
          <a:p>
            <a:pPr eaLnBrk="1" hangingPunct="1"/>
            <a:r>
              <a:rPr lang="el-GR" sz="2400" dirty="0"/>
              <a:t>Το σώμα ιδρώνει περισσότερο</a:t>
            </a:r>
          </a:p>
          <a:p>
            <a:pPr eaLnBrk="1" hangingPunct="1"/>
            <a:endParaRPr lang="el-GR" sz="2000" dirty="0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- Τίτλος"/>
          <p:cNvSpPr>
            <a:spLocks noGrp="1"/>
          </p:cNvSpPr>
          <p:nvPr>
            <p:ph type="title" idx="4294967295"/>
          </p:nvPr>
        </p:nvSpPr>
        <p:spPr>
          <a:xfrm>
            <a:off x="179512" y="476672"/>
            <a:ext cx="8686800" cy="12239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l-GR" sz="4000" dirty="0">
                <a:solidFill>
                  <a:srgbClr val="FF0066"/>
                </a:solidFill>
              </a:rPr>
              <a:t/>
            </a:r>
            <a:br>
              <a:rPr lang="el-GR" sz="4000" dirty="0">
                <a:solidFill>
                  <a:srgbClr val="FF0066"/>
                </a:solidFill>
              </a:rPr>
            </a:br>
            <a:r>
              <a:rPr lang="el-GR" sz="4000" b="1" dirty="0">
                <a:solidFill>
                  <a:srgbClr val="C00000"/>
                </a:solidFill>
              </a:rPr>
              <a:t>Ποιές αλλαγές συμβαίνουν στα κορίτσια; </a:t>
            </a:r>
            <a:r>
              <a:rPr lang="el-GR" sz="3100" b="1" dirty="0">
                <a:solidFill>
                  <a:srgbClr val="C00000"/>
                </a:solidFill>
              </a:rPr>
              <a:t>(2)</a:t>
            </a:r>
            <a:r>
              <a:rPr lang="el-GR" sz="4000" b="1" dirty="0">
                <a:solidFill>
                  <a:srgbClr val="FF0066"/>
                </a:solidFill>
              </a:rPr>
              <a:t/>
            </a:r>
            <a:br>
              <a:rPr lang="el-GR" sz="4000" b="1" dirty="0">
                <a:solidFill>
                  <a:srgbClr val="FF0066"/>
                </a:solidFill>
              </a:rPr>
            </a:br>
            <a:endParaRPr lang="el-GR" sz="4000" b="1" dirty="0"/>
          </a:p>
        </p:txBody>
      </p:sp>
      <p:sp>
        <p:nvSpPr>
          <p:cNvPr id="10243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457200" y="1981200"/>
            <a:ext cx="8229600" cy="43275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el-GR" sz="2400" b="1" dirty="0"/>
          </a:p>
          <a:p>
            <a:pPr eaLnBrk="1" hangingPunct="1"/>
            <a:r>
              <a:rPr lang="el-GR" sz="2400" dirty="0"/>
              <a:t>Ωριμάζουν τα εσωτερικά και εξωτερικά γεννητικά όργανα</a:t>
            </a:r>
          </a:p>
          <a:p>
            <a:pPr eaLnBrk="1" hangingPunct="1"/>
            <a:endParaRPr lang="el-GR" sz="2400" dirty="0"/>
          </a:p>
          <a:p>
            <a:pPr eaLnBrk="1" hangingPunct="1"/>
            <a:r>
              <a:rPr lang="el-GR" sz="2400" dirty="0"/>
              <a:t>Ξεκινά η έμμηνος ρύση (περίοδος)</a:t>
            </a:r>
            <a:endParaRPr lang="el-GR" dirty="0"/>
          </a:p>
          <a:p>
            <a:pPr eaLnBrk="1" hangingPunct="1"/>
            <a:endParaRPr lang="el-GR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- Τίτλος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68338"/>
          </a:xfrm>
        </p:spPr>
        <p:txBody>
          <a:bodyPr>
            <a:normAutofit/>
          </a:bodyPr>
          <a:lstStyle/>
          <a:p>
            <a:r>
              <a:rPr lang="el-GR" sz="3600" b="1" dirty="0">
                <a:solidFill>
                  <a:srgbClr val="C00000"/>
                </a:solidFill>
              </a:rPr>
              <a:t>Γυναικεία γεννητικά όργανα</a:t>
            </a:r>
          </a:p>
        </p:txBody>
      </p:sp>
      <p:sp>
        <p:nvSpPr>
          <p:cNvPr id="16387" name="2 - Θέση περιεχομένου"/>
          <p:cNvSpPr>
            <a:spLocks noGrp="1"/>
          </p:cNvSpPr>
          <p:nvPr>
            <p:ph idx="1"/>
          </p:nvPr>
        </p:nvSpPr>
        <p:spPr>
          <a:xfrm>
            <a:off x="611560" y="980728"/>
            <a:ext cx="2746375" cy="2887960"/>
          </a:xfrm>
        </p:spPr>
        <p:txBody>
          <a:bodyPr>
            <a:normAutofit/>
          </a:bodyPr>
          <a:lstStyle/>
          <a:p>
            <a:r>
              <a:rPr lang="el-GR" dirty="0"/>
              <a:t>Ωοθήκες</a:t>
            </a:r>
            <a:endParaRPr lang="en-US" dirty="0"/>
          </a:p>
          <a:p>
            <a:r>
              <a:rPr lang="el-GR" dirty="0"/>
              <a:t>Σάλπιγγες</a:t>
            </a:r>
          </a:p>
          <a:p>
            <a:r>
              <a:rPr lang="el-GR" dirty="0"/>
              <a:t>Μήτρα</a:t>
            </a:r>
          </a:p>
          <a:p>
            <a:r>
              <a:rPr lang="el-GR" dirty="0"/>
              <a:t>Κόλπος</a:t>
            </a:r>
          </a:p>
        </p:txBody>
      </p:sp>
      <p:pic>
        <p:nvPicPr>
          <p:cNvPr id="16388" name="Picture 2" descr="https://thumbs8.dreamstime.com/x/female-reproductive-system-1907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1268413"/>
            <a:ext cx="482441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6 - Ορθογώνιο"/>
          <p:cNvSpPr>
            <a:spLocks noChangeArrowheads="1"/>
          </p:cNvSpPr>
          <p:nvPr/>
        </p:nvSpPr>
        <p:spPr bwMode="auto">
          <a:xfrm>
            <a:off x="3059113" y="6237288"/>
            <a:ext cx="5743575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/>
              <a:t>https://www.dreamstime.com/photos-images/genitals.html#</a:t>
            </a:r>
            <a:endParaRPr lang="el-GR" sz="1000"/>
          </a:p>
        </p:txBody>
      </p:sp>
      <p:sp>
        <p:nvSpPr>
          <p:cNvPr id="16390" name="5 - TextBox"/>
          <p:cNvSpPr txBox="1">
            <a:spLocks noChangeArrowheads="1"/>
          </p:cNvSpPr>
          <p:nvPr/>
        </p:nvSpPr>
        <p:spPr bwMode="auto">
          <a:xfrm>
            <a:off x="4211638" y="2060575"/>
            <a:ext cx="126047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/>
              <a:t>Σάλπιγγα</a:t>
            </a:r>
          </a:p>
        </p:txBody>
      </p:sp>
      <p:sp>
        <p:nvSpPr>
          <p:cNvPr id="16391" name="6 - TextBox"/>
          <p:cNvSpPr txBox="1">
            <a:spLocks noChangeArrowheads="1"/>
          </p:cNvSpPr>
          <p:nvPr/>
        </p:nvSpPr>
        <p:spPr bwMode="auto">
          <a:xfrm>
            <a:off x="4211638" y="2636838"/>
            <a:ext cx="1176337" cy="523875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/>
              <a:t>Ωοθήκη</a:t>
            </a:r>
            <a:r>
              <a:rPr lang="el-GR"/>
              <a:t> </a:t>
            </a:r>
          </a:p>
        </p:txBody>
      </p:sp>
      <p:sp>
        <p:nvSpPr>
          <p:cNvPr id="16392" name="7 - TextBox"/>
          <p:cNvSpPr txBox="1">
            <a:spLocks noChangeArrowheads="1"/>
          </p:cNvSpPr>
          <p:nvPr/>
        </p:nvSpPr>
        <p:spPr bwMode="auto">
          <a:xfrm>
            <a:off x="4211638" y="3357563"/>
            <a:ext cx="115252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/>
              <a:t>Μήτρα </a:t>
            </a:r>
          </a:p>
        </p:txBody>
      </p:sp>
      <p:sp>
        <p:nvSpPr>
          <p:cNvPr id="16393" name="8 - TextBox"/>
          <p:cNvSpPr txBox="1">
            <a:spLocks noChangeArrowheads="1"/>
          </p:cNvSpPr>
          <p:nvPr/>
        </p:nvSpPr>
        <p:spPr bwMode="auto">
          <a:xfrm>
            <a:off x="4067175" y="3933825"/>
            <a:ext cx="1358900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/>
              <a:t>Τράχηλος</a:t>
            </a:r>
          </a:p>
        </p:txBody>
      </p:sp>
      <p:sp>
        <p:nvSpPr>
          <p:cNvPr id="16394" name="9 - TextBox"/>
          <p:cNvSpPr txBox="1">
            <a:spLocks noChangeArrowheads="1"/>
          </p:cNvSpPr>
          <p:nvPr/>
        </p:nvSpPr>
        <p:spPr bwMode="auto">
          <a:xfrm>
            <a:off x="4284663" y="4868863"/>
            <a:ext cx="1127125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000"/>
              <a:t>Κόλπος </a:t>
            </a:r>
          </a:p>
        </p:txBody>
      </p:sp>
      <p:sp>
        <p:nvSpPr>
          <p:cNvPr id="16395" name="10 - TextBox"/>
          <p:cNvSpPr txBox="1">
            <a:spLocks noChangeArrowheads="1"/>
          </p:cNvSpPr>
          <p:nvPr/>
        </p:nvSpPr>
        <p:spPr bwMode="auto">
          <a:xfrm>
            <a:off x="4211638" y="5445125"/>
            <a:ext cx="1081087" cy="400050"/>
          </a:xfrm>
          <a:prstGeom prst="rect">
            <a:avLst/>
          </a:prstGeom>
          <a:solidFill>
            <a:srgbClr val="FFDEB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000"/>
              <a:t>Αιδοίο </a:t>
            </a:r>
          </a:p>
        </p:txBody>
      </p:sp>
      <p:sp>
        <p:nvSpPr>
          <p:cNvPr id="12" name="11 - TextBox"/>
          <p:cNvSpPr txBox="1"/>
          <p:nvPr/>
        </p:nvSpPr>
        <p:spPr>
          <a:xfrm>
            <a:off x="251520" y="5229200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>
                <a:solidFill>
                  <a:srgbClr val="C00000"/>
                </a:solidFill>
              </a:rPr>
              <a:t>Τι είναι η έμμηνος ρύση (περίοδος);</a:t>
            </a:r>
            <a:endParaRPr lang="el-GR" sz="2800" dirty="0">
              <a:solidFill>
                <a:srgbClr val="C00000"/>
              </a:solidFill>
            </a:endParaRPr>
          </a:p>
        </p:txBody>
      </p:sp>
      <p:sp>
        <p:nvSpPr>
          <p:cNvPr id="13" name="12 - Έλλειψη"/>
          <p:cNvSpPr/>
          <p:nvPr/>
        </p:nvSpPr>
        <p:spPr>
          <a:xfrm>
            <a:off x="251520" y="3573016"/>
            <a:ext cx="3672408" cy="1584176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dirty="0">
                <a:solidFill>
                  <a:schemeClr val="bg1"/>
                </a:solidFill>
              </a:rPr>
              <a:t>Τα γεννητικά κύτταρα των κοριτσιών είναι τα ωάρια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Ημερολόγιο, Μήνα, Έτους, Ημερομηνία, Datetim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557338"/>
            <a:ext cx="381635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75915"/>
          </a:xfrm>
        </p:spPr>
        <p:txBody>
          <a:bodyPr>
            <a:normAutofit fontScale="90000"/>
          </a:bodyPr>
          <a:lstStyle/>
          <a:p>
            <a:r>
              <a:rPr lang="el-GR" sz="4000" b="1" dirty="0">
                <a:solidFill>
                  <a:srgbClr val="C00000"/>
                </a:solidFill>
              </a:rPr>
              <a:t>Κάθε πότε έρχεται η περίοδος;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124744"/>
            <a:ext cx="4104456" cy="194421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None/>
            </a:pPr>
            <a:r>
              <a:rPr lang="el-GR" sz="2400" b="1" dirty="0">
                <a:solidFill>
                  <a:srgbClr val="FF0066"/>
                </a:solidFill>
              </a:rPr>
              <a:t>	</a:t>
            </a:r>
            <a:r>
              <a:rPr lang="el-GR" sz="2400" dirty="0"/>
              <a:t>Ως κύκλος ορίζεται το χρονικό διάστημα από την 1</a:t>
            </a:r>
            <a:r>
              <a:rPr lang="el-GR" sz="2400" baseline="30000" dirty="0"/>
              <a:t>η</a:t>
            </a:r>
            <a:r>
              <a:rPr lang="el-GR" sz="2400" dirty="0"/>
              <a:t> μέρα της περιόδου μέχρι την 1</a:t>
            </a:r>
            <a:r>
              <a:rPr lang="el-GR" sz="2400" baseline="30000" dirty="0"/>
              <a:t>η</a:t>
            </a:r>
            <a:r>
              <a:rPr lang="el-GR" sz="2400" dirty="0"/>
              <a:t> μέρα της επόμενης περιόδου</a:t>
            </a:r>
          </a:p>
        </p:txBody>
      </p:sp>
      <p:sp>
        <p:nvSpPr>
          <p:cNvPr id="18437" name="5 - TextBox"/>
          <p:cNvSpPr txBox="1">
            <a:spLocks noChangeArrowheads="1"/>
          </p:cNvSpPr>
          <p:nvPr/>
        </p:nvSpPr>
        <p:spPr bwMode="auto">
          <a:xfrm>
            <a:off x="2268538" y="5516563"/>
            <a:ext cx="3187700" cy="523875"/>
          </a:xfrm>
          <a:prstGeom prst="rect">
            <a:avLst/>
          </a:prstGeom>
          <a:noFill/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b="1">
                <a:solidFill>
                  <a:srgbClr val="FF0066"/>
                </a:solidFill>
              </a:rPr>
              <a:t>1</a:t>
            </a:r>
            <a:r>
              <a:rPr lang="el-GR" b="1" baseline="30000">
                <a:solidFill>
                  <a:srgbClr val="FF0066"/>
                </a:solidFill>
              </a:rPr>
              <a:t>η</a:t>
            </a:r>
            <a:r>
              <a:rPr lang="el-GR" b="1">
                <a:solidFill>
                  <a:srgbClr val="FF0066"/>
                </a:solidFill>
              </a:rPr>
              <a:t> μέρα περιόδου</a:t>
            </a:r>
          </a:p>
        </p:txBody>
      </p:sp>
      <p:cxnSp>
        <p:nvCxnSpPr>
          <p:cNvPr id="8" name="7 - Ευθύγραμμο βέλος σύνδεσης"/>
          <p:cNvCxnSpPr/>
          <p:nvPr/>
        </p:nvCxnSpPr>
        <p:spPr>
          <a:xfrm flipV="1">
            <a:off x="4067175" y="3933825"/>
            <a:ext cx="1728788" cy="1582738"/>
          </a:xfrm>
          <a:prstGeom prst="straightConnector1">
            <a:avLst/>
          </a:prstGeom>
          <a:ln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9" name="10 - Ορθογώνιο"/>
          <p:cNvSpPr>
            <a:spLocks noChangeArrowheads="1"/>
          </p:cNvSpPr>
          <p:nvPr/>
        </p:nvSpPr>
        <p:spPr bwMode="auto">
          <a:xfrm>
            <a:off x="4356100" y="61499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800"/>
              <a:t>https://pixabay.com/el/%CE%B7%CE%BC%CE%B5%CF%81%CE%BF%CE%BB%CF%8C%CE%B3%CE%B9%CE%BF-%CE%BC%CE%AE%CE%BD%CE%B1-%CE%AD%CF%84%CE%BF%CF%85%CF%82-%CE%B7%CE%BC%CE%B5%CF%81%CE%BF%CE%BC%CE%B7%CE%BD%CE%AF%CE%B1-159098/</a:t>
            </a:r>
            <a:endParaRPr lang="el-GR" sz="800"/>
          </a:p>
        </p:txBody>
      </p:sp>
      <p:sp>
        <p:nvSpPr>
          <p:cNvPr id="9" name="8 - TextBox"/>
          <p:cNvSpPr txBox="1"/>
          <p:nvPr/>
        </p:nvSpPr>
        <p:spPr>
          <a:xfrm>
            <a:off x="611560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l-GR" dirty="0"/>
          </a:p>
        </p:txBody>
      </p:sp>
      <p:sp>
        <p:nvSpPr>
          <p:cNvPr id="10" name="9 - Έλλειψη"/>
          <p:cNvSpPr/>
          <p:nvPr/>
        </p:nvSpPr>
        <p:spPr>
          <a:xfrm>
            <a:off x="179512" y="3068960"/>
            <a:ext cx="4392488" cy="2282552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000" dirty="0">
                <a:solidFill>
                  <a:schemeClr val="bg1"/>
                </a:solidFill>
                <a:latin typeface="+mj-lt"/>
              </a:rPr>
              <a:t>Όταν ένα κορίτσι έχει  αρχίσει να έχει περίοδο μπορεί να μείνει έγκυος αν έχει σεξουαλική επαφή, χωρίς προφύλαξη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1520" y="764952"/>
            <a:ext cx="4752975" cy="5760392"/>
          </a:xfrm>
        </p:spPr>
        <p:txBody>
          <a:bodyPr/>
          <a:lstStyle/>
          <a:p>
            <a:r>
              <a:rPr lang="el-GR" sz="2200" dirty="0"/>
              <a:t>Ένα ατύχημα (π.χ. ένα τροχαίο ή ένας τραυματισμός από πτώση κλπ.) μπορεί να προκαλέσει βλάβη στο νωτιαίο μυελό. </a:t>
            </a:r>
          </a:p>
          <a:p>
            <a:r>
              <a:rPr lang="en-US" sz="2200" dirty="0"/>
              <a:t>H </a:t>
            </a:r>
            <a:r>
              <a:rPr lang="el-GR" sz="2200" dirty="0"/>
              <a:t>έμμηνος ρύση μπορεί να απουσιάσει τους πρώτους μήνες μετά τον σοβαρό αυτό τραυματισμό. </a:t>
            </a:r>
          </a:p>
          <a:p>
            <a:r>
              <a:rPr lang="el-GR" sz="2200" dirty="0"/>
              <a:t>ΑΛΛΑ η ικανότητα σύλληψης και τεκνοποίησης ΠΑΡΑΜΕΝΕΙ. </a:t>
            </a:r>
          </a:p>
          <a:p>
            <a:r>
              <a:rPr lang="el-GR" sz="2200" dirty="0"/>
              <a:t>Ο κίνδυνος ανεπιθύμητης εγκυμοσύνης είναι υψηλός σε μία περίοδο που το κορίτσι προσπαθεί να προσαρμοστεί σε μια καινούρια πραγματικότητα η ίδια η ασθενής ανακαλύπτει και προσαρμόζεται σε νέα πρότυπα.</a:t>
            </a:r>
          </a:p>
          <a:p>
            <a:endParaRPr lang="el-GR" altLang="el-GR" sz="2200" dirty="0"/>
          </a:p>
          <a:p>
            <a:endParaRPr lang="el-GR" altLang="el-GR" sz="22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617476" y="179058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Σεξουαλικότητα- </a:t>
            </a:r>
            <a:r>
              <a:rPr lang="el-GR" altLang="el-GR" sz="2800" b="1" dirty="0">
                <a:solidFill>
                  <a:srgbClr val="00B050"/>
                </a:solidFill>
                <a:latin typeface="Calibri" pitchFamily="34" charset="0"/>
              </a:rPr>
              <a:t>Μετά από ένα ατύχημα όμως… </a:t>
            </a:r>
          </a:p>
        </p:txBody>
      </p:sp>
      <p:pic>
        <p:nvPicPr>
          <p:cNvPr id="1026" name="Picture 2" descr="C:\Users\kepa6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826" y="4653136"/>
            <a:ext cx="27622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Οβάλ 2">
            <a:extLst>
              <a:ext uri="{FF2B5EF4-FFF2-40B4-BE49-F238E27FC236}">
                <a16:creationId xmlns:a16="http://schemas.microsoft.com/office/drawing/2014/main" xmlns="" id="{B1AE0E88-64FE-47E2-A5D0-870EB3D03FCF}"/>
              </a:ext>
            </a:extLst>
          </p:cNvPr>
          <p:cNvSpPr/>
          <p:nvPr/>
        </p:nvSpPr>
        <p:spPr>
          <a:xfrm>
            <a:off x="4860032" y="1052736"/>
            <a:ext cx="3868935" cy="23762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1600" dirty="0">
                <a:solidFill>
                  <a:srgbClr val="00B050"/>
                </a:solidFill>
              </a:rPr>
              <a:t>Ο νωτιαίος μυελός είναι ένα όργανο που βρίσκεται μέσα στην σπονδυλική μας στήλη</a:t>
            </a:r>
            <a:r>
              <a:rPr lang="en-US" sz="1600" dirty="0">
                <a:solidFill>
                  <a:srgbClr val="00B050"/>
                </a:solidFill>
              </a:rPr>
              <a:t>. </a:t>
            </a:r>
            <a:r>
              <a:rPr lang="el-GR" sz="1600" dirty="0">
                <a:solidFill>
                  <a:srgbClr val="00B050"/>
                </a:solidFill>
              </a:rPr>
              <a:t>Είναι μια πακέτο από κύτταρα και νεύρα, που έχουν σκοπό την κίνηση και την αίσθηση.</a:t>
            </a:r>
          </a:p>
        </p:txBody>
      </p:sp>
      <p:cxnSp>
        <p:nvCxnSpPr>
          <p:cNvPr id="5" name="Ευθύγραμμο βέλος σύνδεσης 4">
            <a:extLst>
              <a:ext uri="{FF2B5EF4-FFF2-40B4-BE49-F238E27FC236}">
                <a16:creationId xmlns:a16="http://schemas.microsoft.com/office/drawing/2014/main" xmlns="" id="{0BB783F0-453F-4B3C-A243-D386BA1D0ACE}"/>
              </a:ext>
            </a:extLst>
          </p:cNvPr>
          <p:cNvCxnSpPr>
            <a:cxnSpLocks/>
          </p:cNvCxnSpPr>
          <p:nvPr/>
        </p:nvCxnSpPr>
        <p:spPr>
          <a:xfrm>
            <a:off x="3995936" y="1988840"/>
            <a:ext cx="844015" cy="108012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59482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252112" y="1124744"/>
            <a:ext cx="8064303" cy="5040312"/>
          </a:xfrm>
        </p:spPr>
        <p:txBody>
          <a:bodyPr/>
          <a:lstStyle/>
          <a:p>
            <a:r>
              <a:rPr lang="el-GR" sz="2400" dirty="0"/>
              <a:t>Ο τραυματισμός μπορεί να προκαλέσει </a:t>
            </a:r>
            <a:r>
              <a:rPr lang="el-GR" sz="2400" dirty="0">
                <a:solidFill>
                  <a:srgbClr val="C00000"/>
                </a:solidFill>
              </a:rPr>
              <a:t>αισθητικές διαταραχές</a:t>
            </a:r>
            <a:r>
              <a:rPr lang="el-GR" sz="2400" dirty="0"/>
              <a:t>, δηλαδή μια μειωμένη ικανότητα του ατόμου να αντιληφθεί π.χ. την αίσθηση του ζεστού- κρύου, την αίσθηση του χαδιού, την ευχαρίστηση από το άγγιγμα κλπ.</a:t>
            </a:r>
          </a:p>
          <a:p>
            <a:r>
              <a:rPr lang="el-GR" sz="2400" dirty="0"/>
              <a:t>Χρειάζεται χρόνο ένας έφηβος με αισθητικές διαταραχές να ανακαλύψει τις περιοχές εκείνες του σώματος του, που όταν τις αγγίζει αισθάνεται ιδιαίτερη ευχαρίστηση.</a:t>
            </a:r>
          </a:p>
          <a:p>
            <a:pPr marL="0" indent="0">
              <a:buNone/>
            </a:pPr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245773" y="333375"/>
            <a:ext cx="865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+mn-lt"/>
              </a:rPr>
              <a:t>Σεξουαλικότητα</a:t>
            </a:r>
            <a:r>
              <a:rPr lang="el-GR" altLang="el-GR" sz="2800" b="1" dirty="0">
                <a:solidFill>
                  <a:srgbClr val="00B050"/>
                </a:solidFill>
                <a:latin typeface="+mn-lt"/>
              </a:rPr>
              <a:t>- Β</a:t>
            </a:r>
            <a:r>
              <a:rPr lang="el-GR" sz="2800" b="1" dirty="0">
                <a:solidFill>
                  <a:srgbClr val="00B050"/>
                </a:solidFill>
                <a:latin typeface="+mn-lt"/>
              </a:rPr>
              <a:t>λάβη στο νωτιαίο μυελό…και τώρα τι; </a:t>
            </a:r>
            <a:endParaRPr lang="el-GR" altLang="el-GR" sz="2800" b="1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44906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23527" y="994780"/>
            <a:ext cx="5688633" cy="5040312"/>
          </a:xfrm>
        </p:spPr>
        <p:txBody>
          <a:bodyPr/>
          <a:lstStyle/>
          <a:p>
            <a:r>
              <a:rPr lang="el-GR" altLang="el-GR" sz="2200" dirty="0"/>
              <a:t>Ο τραυματισμός του νωτιαίου μυελού, επηρεάζει τους μύες, οι οποίοι δεν μπορούν πια να εξυπηρετήσουν προηγούμενες συνήθειες.</a:t>
            </a:r>
          </a:p>
          <a:p>
            <a:r>
              <a:rPr lang="el-GR" altLang="el-GR" sz="2200" dirty="0"/>
              <a:t>Χρειάζεται βοήθεια από ειδικούς θεραπευτές, ώστε οι μύες να είναι σε τέτοια κατάσταση, που να μην εμποδίζουν τις πρακτικές υγιεινής του ατόμου ή τη σεξουαλική συνεύρεση.  </a:t>
            </a:r>
          </a:p>
          <a:p>
            <a:endParaRPr lang="el-GR" altLang="el-GR" sz="22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323528" y="333375"/>
            <a:ext cx="85689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800" b="1" dirty="0">
                <a:solidFill>
                  <a:srgbClr val="C00000"/>
                </a:solidFill>
                <a:latin typeface="Calibri" pitchFamily="34" charset="0"/>
              </a:rPr>
              <a:t>Σεξουαλικότητα- </a:t>
            </a:r>
            <a:r>
              <a:rPr lang="el-GR" altLang="el-GR" sz="2800" b="1" dirty="0">
                <a:solidFill>
                  <a:srgbClr val="00B050"/>
                </a:solidFill>
                <a:latin typeface="+mn-lt"/>
              </a:rPr>
              <a:t>Β</a:t>
            </a:r>
            <a:r>
              <a:rPr lang="el-GR" sz="2800" b="1" dirty="0">
                <a:solidFill>
                  <a:srgbClr val="00B050"/>
                </a:solidFill>
                <a:latin typeface="+mn-lt"/>
              </a:rPr>
              <a:t>λάβη στο νωτιαίο μυελό…και τώρα τι; </a:t>
            </a:r>
            <a:endParaRPr lang="el-GR" altLang="el-GR" sz="2800" b="1" dirty="0">
              <a:solidFill>
                <a:srgbClr val="C00000"/>
              </a:solidFill>
              <a:latin typeface="Calibri" pitchFamily="34" charset="0"/>
            </a:endParaRPr>
          </a:p>
        </p:txBody>
      </p:sp>
      <p:pic>
        <p:nvPicPr>
          <p:cNvPr id="3074" name="Picture 2" descr="C:\Users\kepa6\Desktop\Affection_in_wheelchair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227" y="978147"/>
            <a:ext cx="2619245" cy="334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05478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- Θέση περιεχομένου"/>
          <p:cNvSpPr>
            <a:spLocks noGrp="1"/>
          </p:cNvSpPr>
          <p:nvPr>
            <p:ph idx="4294967295"/>
          </p:nvPr>
        </p:nvSpPr>
        <p:spPr>
          <a:xfrm>
            <a:off x="315782" y="908844"/>
            <a:ext cx="4752975" cy="5040312"/>
          </a:xfrm>
        </p:spPr>
        <p:txBody>
          <a:bodyPr/>
          <a:lstStyle/>
          <a:p>
            <a:r>
              <a:rPr lang="el-GR" sz="2200" dirty="0"/>
              <a:t>Ο τραυματισμός του νωτιαίου μυελού μπορεί να έχει σαν συνέπεια να επηρεασθεί η λειτουργία της ουροδόχου κύστης (η ουροδόχος κύστη είναι η κύστη στην οποία μαζεύονται τα ούρα πριν την ούρηση).  </a:t>
            </a:r>
          </a:p>
          <a:p>
            <a:r>
              <a:rPr lang="el-GR" sz="2200" dirty="0"/>
              <a:t>Αν συμβαίνει αυτό το άτομο θα πρέπει να διδαχθεί πως θα αντιμετωπίζει το θέμα της ούρησης στην καθημερινότητα του και στην περίπτωση επιθυμητής σεξουαλικής επαφής. </a:t>
            </a:r>
          </a:p>
          <a:p>
            <a:pPr marL="0" indent="0">
              <a:buNone/>
            </a:pPr>
            <a:endParaRPr lang="el-GR" altLang="el-GR" sz="2400" dirty="0"/>
          </a:p>
          <a:p>
            <a:endParaRPr lang="el-GR" altLang="el-GR" sz="2800" dirty="0"/>
          </a:p>
        </p:txBody>
      </p:sp>
      <p:sp>
        <p:nvSpPr>
          <p:cNvPr id="37890" name="6 - TextBox"/>
          <p:cNvSpPr txBox="1">
            <a:spLocks noChangeArrowheads="1"/>
          </p:cNvSpPr>
          <p:nvPr/>
        </p:nvSpPr>
        <p:spPr bwMode="auto">
          <a:xfrm>
            <a:off x="362178" y="233637"/>
            <a:ext cx="8527740" cy="507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l-GR" altLang="el-GR" sz="2700" b="1" dirty="0">
                <a:solidFill>
                  <a:srgbClr val="C00000"/>
                </a:solidFill>
                <a:latin typeface="Calibri" pitchFamily="34" charset="0"/>
              </a:rPr>
              <a:t>Σεξουαλικότητα</a:t>
            </a:r>
            <a:r>
              <a:rPr lang="el-GR" altLang="el-GR" sz="2700" b="1" dirty="0">
                <a:solidFill>
                  <a:srgbClr val="00B050"/>
                </a:solidFill>
                <a:latin typeface="+mn-lt"/>
              </a:rPr>
              <a:t>- Β</a:t>
            </a:r>
            <a:r>
              <a:rPr lang="el-GR" sz="2700" b="1" dirty="0">
                <a:solidFill>
                  <a:srgbClr val="00B050"/>
                </a:solidFill>
                <a:latin typeface="+mn-lt"/>
              </a:rPr>
              <a:t>λάβη στο νωτιαίο μυελό…και τώρα τι;</a:t>
            </a:r>
            <a:r>
              <a:rPr lang="el-GR" altLang="el-GR" sz="2700" b="1" dirty="0">
                <a:solidFill>
                  <a:srgbClr val="C00000"/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2050" name="Picture 2" descr="C:\Users\kepa6\Desktop\wwwww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393" y="1296942"/>
            <a:ext cx="3762197" cy="2116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epa6\Desktop\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201" y="379273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634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l-GR" sz="3600" b="1" dirty="0">
                <a:solidFill>
                  <a:srgbClr val="C00000"/>
                </a:solidFill>
              </a:rPr>
              <a:t>Συναισθηματικές αλλαγές</a:t>
            </a:r>
            <a:br>
              <a:rPr lang="el-GR" sz="3600" b="1" dirty="0">
                <a:solidFill>
                  <a:srgbClr val="C00000"/>
                </a:solidFill>
              </a:rPr>
            </a:br>
            <a:r>
              <a:rPr lang="el-GR" sz="3600" b="1" dirty="0">
                <a:solidFill>
                  <a:srgbClr val="C00000"/>
                </a:solidFill>
              </a:rPr>
              <a:t>για κορίτσια και αγόρια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44824"/>
            <a:ext cx="4724400" cy="37033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Συχνές αλλαγές στη διάθεση (λύπη, χαρά)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Ντροπή, αμηχανία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Ανεξήγητο θυμό, οργή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Υγιείς προκλήσεις, δοκιμή ορίων</a:t>
            </a:r>
          </a:p>
          <a:p>
            <a:endParaRPr lang="en-US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Αλλαγή στον τρόπο σκέψης</a:t>
            </a:r>
          </a:p>
          <a:p>
            <a:endParaRPr lang="el-GR" sz="2400" dirty="0">
              <a:latin typeface="+mj-lt"/>
            </a:endParaRPr>
          </a:p>
          <a:p>
            <a:endParaRPr lang="el-GR" sz="2400" dirty="0"/>
          </a:p>
          <a:p>
            <a:pPr>
              <a:buNone/>
            </a:pPr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5791200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Ανακάλυψε και αντιμετώπισε τα συναισθήματά σου!!</a:t>
            </a:r>
          </a:p>
        </p:txBody>
      </p:sp>
      <p:pic>
        <p:nvPicPr>
          <p:cNvPr id="7170" name="Picture 2" descr="Ανάλυση, Σκέψη, Αγόρι, Έφηβος, Νέοι, Κουκούλα Ρολό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600200"/>
            <a:ext cx="4038600" cy="3886200"/>
          </a:xfrm>
          <a:prstGeom prst="rect">
            <a:avLst/>
          </a:prstGeom>
          <a:noFill/>
        </p:spPr>
      </p:pic>
      <p:sp>
        <p:nvSpPr>
          <p:cNvPr id="6" name="5 - Ορθογώνιο"/>
          <p:cNvSpPr/>
          <p:nvPr/>
        </p:nvSpPr>
        <p:spPr>
          <a:xfrm>
            <a:off x="1676400" y="6519446"/>
            <a:ext cx="7467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 dirty="0"/>
              <a:t>https://pixabay.com/el/%CE%B1%CE%BD%CE%AC%CE%BB%CF%85%CF%83%CE%B7-%CF%83%CE%BA%CE%AD%CF%88%CE%B7-%CE%B1%CE%B3%CF%8C%CF%81%CE%B9-%CE%AD%CF%86%CE%B7%CE%B2%CE%BF%CF%82-%CE%BD%CE%AD%CE%BF%CE%B9-299692/</a:t>
            </a:r>
            <a:endParaRPr lang="el-GR" sz="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458200" cy="1143000"/>
          </a:xfrm>
        </p:spPr>
        <p:txBody>
          <a:bodyPr>
            <a:normAutofit/>
          </a:bodyPr>
          <a:lstStyle/>
          <a:p>
            <a:pPr algn="ctr"/>
            <a:r>
              <a:rPr lang="el-GR" sz="3600" b="1" dirty="0">
                <a:solidFill>
                  <a:srgbClr val="C00000"/>
                </a:solidFill>
              </a:rPr>
              <a:t>Σχέσεις με γονείς και συνομηλίκους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4038600" cy="4389120"/>
          </a:xfrm>
        </p:spPr>
        <p:txBody>
          <a:bodyPr>
            <a:normAutofit/>
          </a:bodyPr>
          <a:lstStyle/>
          <a:p>
            <a:r>
              <a:rPr lang="el-GR" sz="2400" dirty="0">
                <a:latin typeface="+mj-lt"/>
              </a:rPr>
              <a:t>Συγκρούσεις με γονείς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Διαφορετικές απόψεις (π.χ. ντύσιμο, μουσική, ενδιαφέροντα)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Υπευθυνότητα, ανεξαρτησία, σεβασμός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Σχέσεις με συνομηλίκους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Πρότυπα </a:t>
            </a:r>
          </a:p>
        </p:txBody>
      </p:sp>
      <p:pic>
        <p:nvPicPr>
          <p:cNvPr id="5122" name="Picture 2" descr="Βόλεϊ, Συμπαίκτες, Φίλους, Συντρόφους, Μαζί, Γυναίκε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981200"/>
            <a:ext cx="4572000" cy="396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12776"/>
            <a:ext cx="4248472" cy="23930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l-GR" sz="2400" dirty="0">
                <a:latin typeface="+mj-lt"/>
              </a:rPr>
              <a:t>	</a:t>
            </a:r>
            <a:r>
              <a:rPr lang="el-GR" sz="2400" b="1" dirty="0">
                <a:solidFill>
                  <a:srgbClr val="C00000"/>
                </a:solidFill>
                <a:latin typeface="+mj-lt"/>
              </a:rPr>
              <a:t>Μπορεί να:</a:t>
            </a:r>
          </a:p>
          <a:p>
            <a:r>
              <a:rPr lang="el-GR" sz="2400" dirty="0">
                <a:latin typeface="+mj-lt"/>
              </a:rPr>
              <a:t>θέλεις να αρέσεις, να τραβάς την προσοχή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νιώθεις ανασφάλεια</a:t>
            </a:r>
          </a:p>
          <a:p>
            <a:endParaRPr lang="el-GR" sz="800" dirty="0">
              <a:latin typeface="+mj-lt"/>
            </a:endParaRPr>
          </a:p>
          <a:p>
            <a:r>
              <a:rPr lang="el-GR" sz="2400" dirty="0">
                <a:latin typeface="+mj-lt"/>
              </a:rPr>
              <a:t>έχεις ερωτικές σκέψεις και αισθήματα για κάποιο άτομο</a:t>
            </a:r>
          </a:p>
          <a:p>
            <a:pPr>
              <a:buNone/>
            </a:pPr>
            <a:endParaRPr lang="el-GR" sz="2400" dirty="0"/>
          </a:p>
          <a:p>
            <a:endParaRPr lang="el-GR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04800" y="4419600"/>
            <a:ext cx="7723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800" b="1" dirty="0">
                <a:solidFill>
                  <a:srgbClr val="0070C0"/>
                </a:solidFill>
                <a:latin typeface="+mj-lt"/>
              </a:rPr>
              <a:t>Να είσαι ειλικρινής, να είσαι ο εαυτός σου!!!</a:t>
            </a:r>
          </a:p>
        </p:txBody>
      </p:sp>
      <p:pic>
        <p:nvPicPr>
          <p:cNvPr id="7" name="Picture 2" descr="Τα Χέρια, Καρδιά, Ζευγάρι, Γυναίκα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764704"/>
            <a:ext cx="3705622" cy="3238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l-GR" sz="2800" dirty="0">
                <a:solidFill>
                  <a:srgbClr val="C00000"/>
                </a:solidFill>
              </a:rPr>
              <a:t> </a:t>
            </a:r>
            <a:r>
              <a:rPr lang="el-GR" sz="4000" b="1" dirty="0">
                <a:solidFill>
                  <a:srgbClr val="C00000"/>
                </a:solidFill>
              </a:rPr>
              <a:t>Όμως αναρωτιέσαι: </a:t>
            </a:r>
          </a:p>
        </p:txBody>
      </p:sp>
      <p:sp>
        <p:nvSpPr>
          <p:cNvPr id="14339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396009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l-GR" sz="2200" dirty="0">
                <a:latin typeface="+mj-lt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el-GR" sz="22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	</a:t>
            </a:r>
            <a:r>
              <a:rPr lang="el-GR" sz="2800" b="1" dirty="0">
                <a:solidFill>
                  <a:schemeClr val="accent2">
                    <a:lumMod val="75000"/>
                  </a:schemeClr>
                </a:solidFill>
                <a:latin typeface="+mj-lt"/>
              </a:rPr>
              <a:t>Είμαι αρκετά μεγάλος για να έχω ρομαντική σχέση μ’ ένα άτομο;</a:t>
            </a:r>
          </a:p>
          <a:p>
            <a:pPr algn="ctr" eaLnBrk="1" hangingPunct="1">
              <a:lnSpc>
                <a:spcPct val="150000"/>
              </a:lnSpc>
              <a:buNone/>
            </a:pPr>
            <a:r>
              <a:rPr lang="el-GR" sz="2200" dirty="0">
                <a:latin typeface="+mj-lt"/>
              </a:rPr>
              <a:t>			</a:t>
            </a:r>
            <a:r>
              <a:rPr lang="el-GR" sz="2600" dirty="0">
                <a:latin typeface="+mj-lt"/>
              </a:rPr>
              <a:t>Δεν υπάρχει εύκολη απάντηση σ’ αυτό</a:t>
            </a:r>
          </a:p>
          <a:p>
            <a:pPr algn="ctr" eaLnBrk="1" hangingPunct="1">
              <a:lnSpc>
                <a:spcPct val="150000"/>
              </a:lnSpc>
              <a:buNone/>
            </a:pPr>
            <a:r>
              <a:rPr lang="el-GR" sz="2600" dirty="0">
                <a:latin typeface="+mj-lt"/>
              </a:rPr>
              <a:t>		Ο καθένας είναι διαφορετικός </a:t>
            </a:r>
          </a:p>
          <a:p>
            <a:pPr eaLnBrk="1" hangingPunct="1">
              <a:lnSpc>
                <a:spcPct val="150000"/>
              </a:lnSpc>
              <a:buNone/>
            </a:pPr>
            <a:r>
              <a:rPr lang="el-GR" sz="2400" dirty="0">
                <a:latin typeface="+mj-lt"/>
              </a:rPr>
              <a:t>			</a:t>
            </a:r>
          </a:p>
          <a:p>
            <a:pPr eaLnBrk="1" hangingPunct="1">
              <a:lnSpc>
                <a:spcPct val="150000"/>
              </a:lnSpc>
              <a:buNone/>
            </a:pPr>
            <a:r>
              <a:rPr lang="el-GR" sz="2600" dirty="0">
                <a:latin typeface="+mj-lt"/>
              </a:rPr>
              <a:t>	Πάντως η ερωτική σχέση και η αντιμετώπιση των συναισθημάτων είναι ευκολότερη όταν είσαι μεγαλύτερος</a:t>
            </a:r>
            <a:r>
              <a:rPr lang="en-US" sz="2600" dirty="0">
                <a:latin typeface="+mj-lt"/>
              </a:rPr>
              <a:t> </a:t>
            </a:r>
            <a:r>
              <a:rPr lang="el-GR" sz="2600" dirty="0">
                <a:latin typeface="+mj-lt"/>
              </a:rPr>
              <a:t>και πιο ώριμος                </a:t>
            </a:r>
            <a:r>
              <a:rPr lang="el-GR" sz="1200" dirty="0"/>
              <a:t>                        </a:t>
            </a:r>
            <a:r>
              <a:rPr lang="en-US" sz="1200" dirty="0"/>
              <a:t>                                               </a:t>
            </a:r>
          </a:p>
          <a:p>
            <a:pPr eaLnBrk="1" hangingPunct="1">
              <a:buFont typeface="Arial" charset="0"/>
              <a:buNone/>
            </a:pPr>
            <a:endParaRPr lang="en-US" sz="1200" dirty="0"/>
          </a:p>
          <a:p>
            <a:pPr eaLnBrk="1" hangingPunct="1">
              <a:buFont typeface="Arial" charset="0"/>
              <a:buNone/>
            </a:pPr>
            <a:endParaRPr lang="en-US" sz="1200" dirty="0"/>
          </a:p>
          <a:p>
            <a:pPr eaLnBrk="1" hangingPunct="1">
              <a:buFont typeface="Arial" charset="0"/>
              <a:buNone/>
            </a:pPr>
            <a:endParaRPr lang="en-US" sz="1200" dirty="0"/>
          </a:p>
        </p:txBody>
      </p:sp>
      <p:sp>
        <p:nvSpPr>
          <p:cNvPr id="5" name="4 - Δεξιό βέλος"/>
          <p:cNvSpPr/>
          <p:nvPr/>
        </p:nvSpPr>
        <p:spPr>
          <a:xfrm>
            <a:off x="1259632" y="2348880"/>
            <a:ext cx="950581" cy="605171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6 - Σύννεφο"/>
          <p:cNvSpPr/>
          <p:nvPr/>
        </p:nvSpPr>
        <p:spPr>
          <a:xfrm>
            <a:off x="5364088" y="4725144"/>
            <a:ext cx="3024336" cy="1634480"/>
          </a:xfrm>
          <a:prstGeom prst="cloud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To do or not to do?</a:t>
            </a:r>
            <a:endParaRPr lang="el-GR" sz="32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>
            <a:normAutofit/>
          </a:bodyPr>
          <a:lstStyle/>
          <a:p>
            <a:pPr eaLnBrk="1" hangingPunct="1"/>
            <a:r>
              <a:rPr lang="el-GR" sz="3600" b="1" dirty="0">
                <a:solidFill>
                  <a:schemeClr val="accent2">
                    <a:lumMod val="75000"/>
                  </a:schemeClr>
                </a:solidFill>
              </a:rPr>
              <a:t>Τι είναι η σεξουαλικότητα;</a:t>
            </a:r>
          </a:p>
        </p:txBody>
      </p:sp>
      <p:sp>
        <p:nvSpPr>
          <p:cNvPr id="2" name="2 - Θέση περιεχομένου"/>
          <p:cNvSpPr>
            <a:spLocks noGrp="1"/>
          </p:cNvSpPr>
          <p:nvPr>
            <p:ph idx="1"/>
          </p:nvPr>
        </p:nvSpPr>
        <p:spPr>
          <a:xfrm>
            <a:off x="430213" y="1125538"/>
            <a:ext cx="7814195" cy="4391694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l-GR" sz="2400" dirty="0"/>
              <a:t>Καθώς  μεγαλώνεις και σταδιακά το σώμα σου αλλάζει, αρχίζεις να νιώθεις τα πρώτα ερωτικά σκιρτήματα</a:t>
            </a:r>
            <a:endParaRPr lang="en-US" sz="2400" dirty="0"/>
          </a:p>
          <a:p>
            <a:pPr eaLnBrk="1" hangingPunct="1"/>
            <a:endParaRPr lang="el-GR" sz="2400" dirty="0"/>
          </a:p>
          <a:p>
            <a:pPr eaLnBrk="1" hangingPunct="1"/>
            <a:r>
              <a:rPr lang="el-GR" sz="2400" dirty="0"/>
              <a:t>Ξαφνικά αρχίζεις να νιώθεις έλξη για κάποιο άλλο άτομο και θέλεις να το αγγίξεις, να το χαϊδεύεις και να το κρατάς μ’ ένα διαφορετικό τρόπο απ’ ότι τους φίλους σου</a:t>
            </a:r>
            <a:endParaRPr lang="en-US" sz="2400" dirty="0"/>
          </a:p>
          <a:p>
            <a:pPr eaLnBrk="1" hangingPunct="1"/>
            <a:endParaRPr lang="el-GR" sz="2400" dirty="0"/>
          </a:p>
          <a:p>
            <a:pPr eaLnBrk="1" hangingPunct="1"/>
            <a:r>
              <a:rPr lang="el-GR" sz="2400" dirty="0"/>
              <a:t>Η ερωτική επιθυμία δεν εμφανίζεται στην ίδια ηλικία στα αγόρια και στα κορίτσια. </a:t>
            </a:r>
            <a:br>
              <a:rPr lang="el-GR" sz="2400" dirty="0"/>
            </a:br>
            <a:r>
              <a:rPr lang="el-GR" sz="2400" dirty="0"/>
              <a:t>Συχνά κάποιος από τους δύο βιάζεται περισσότερο να κάνει σχέση</a:t>
            </a:r>
          </a:p>
          <a:p>
            <a:pPr eaLnBrk="1" hangingPunct="1"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237"/>
          </a:xfrm>
        </p:spPr>
        <p:txBody>
          <a:bodyPr>
            <a:noAutofit/>
          </a:bodyPr>
          <a:lstStyle/>
          <a:p>
            <a:pPr eaLnBrk="1" hangingPunct="1"/>
            <a:r>
              <a:rPr lang="el-GR" sz="3200" b="1" dirty="0">
                <a:solidFill>
                  <a:srgbClr val="C00000"/>
                </a:solidFill>
              </a:rPr>
              <a:t>Ποια είναι η ιδανική ηλικία </a:t>
            </a:r>
            <a:br>
              <a:rPr lang="el-GR" sz="3200" b="1" dirty="0">
                <a:solidFill>
                  <a:srgbClr val="C00000"/>
                </a:solidFill>
              </a:rPr>
            </a:br>
            <a:r>
              <a:rPr lang="el-GR" sz="3200" b="1" dirty="0">
                <a:solidFill>
                  <a:srgbClr val="C00000"/>
                </a:solidFill>
              </a:rPr>
              <a:t>για την έναρξη σεξουαλικών επαφών; </a:t>
            </a:r>
            <a:r>
              <a:rPr lang="el-GR" sz="2800" b="1" dirty="0">
                <a:solidFill>
                  <a:srgbClr val="C00000"/>
                </a:solidFill>
              </a:rPr>
              <a:t>(1)</a:t>
            </a:r>
            <a:r>
              <a:rPr lang="el-GR" sz="3200" b="1" dirty="0">
                <a:solidFill>
                  <a:srgbClr val="FF0000"/>
                </a:solidFill>
              </a:rPr>
              <a:t/>
            </a:r>
            <a:br>
              <a:rPr lang="el-GR" sz="3200" b="1" dirty="0">
                <a:solidFill>
                  <a:srgbClr val="FF0000"/>
                </a:solidFill>
              </a:rPr>
            </a:br>
            <a:endParaRPr lang="el-GR" sz="3200" b="1" dirty="0"/>
          </a:p>
        </p:txBody>
      </p:sp>
      <p:sp>
        <p:nvSpPr>
          <p:cNvPr id="26627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432069"/>
            <a:ext cx="8507413" cy="4392141"/>
          </a:xfrm>
        </p:spPr>
        <p:txBody>
          <a:bodyPr>
            <a:normAutofit fontScale="92500" lnSpcReduction="20000"/>
          </a:bodyPr>
          <a:lstStyle/>
          <a:p>
            <a:pPr eaLnBrk="1" hangingPunct="1"/>
            <a:endParaRPr lang="el-GR" sz="2400" dirty="0"/>
          </a:p>
          <a:p>
            <a:pPr eaLnBrk="1" hangingPunct="1">
              <a:lnSpc>
                <a:spcPct val="150000"/>
              </a:lnSpc>
            </a:pPr>
            <a:r>
              <a:rPr lang="el-GR" sz="2400" dirty="0"/>
              <a:t>Δεν υπάρχει ιδανική ηλικία που να αφορά όλους</a:t>
            </a:r>
          </a:p>
          <a:p>
            <a:pPr eaLnBrk="1" hangingPunct="1">
              <a:lnSpc>
                <a:spcPct val="150000"/>
              </a:lnSpc>
            </a:pPr>
            <a:r>
              <a:rPr lang="el-GR" sz="2400" dirty="0"/>
              <a:t>Εξαρτάται από το ίδιο το άτομο και από το περιβάλλον όπου ζει και μεγαλώνει</a:t>
            </a:r>
          </a:p>
          <a:p>
            <a:pPr eaLnBrk="1" hangingPunct="1">
              <a:lnSpc>
                <a:spcPct val="150000"/>
              </a:lnSpc>
            </a:pPr>
            <a:r>
              <a:rPr lang="el-GR" sz="2400" dirty="0"/>
              <a:t>Όσο μεγαλώνει κανείς, τόσο πιο πολύ αναπτύσσεται σωματικά, συναισθηματικά και ψυχικά ώστε να προετοιμαστεί καλύτερα  για την έναρξη της σεξουαλικής δραστηριότητας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l-GR" sz="2400" dirty="0"/>
              <a:t>Σε κάθε περίπτωση φρόντισε ο/η σύντροφός σου να έχει </a:t>
            </a:r>
            <a:r>
              <a:rPr lang="el-GR" sz="2400" dirty="0">
                <a:solidFill>
                  <a:srgbClr val="FF0000"/>
                </a:solidFill>
              </a:rPr>
              <a:t>ίδια ή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FF0000"/>
                </a:solidFill>
              </a:rPr>
              <a:t>      </a:t>
            </a:r>
            <a:r>
              <a:rPr lang="el-GR" sz="2400" dirty="0">
                <a:solidFill>
                  <a:srgbClr val="FF0000"/>
                </a:solidFill>
              </a:rPr>
              <a:t>παραπλήσια </a:t>
            </a:r>
            <a:r>
              <a:rPr lang="el-GR" sz="2400">
                <a:solidFill>
                  <a:srgbClr val="FF0000"/>
                </a:solidFill>
              </a:rPr>
              <a:t>ηλικία με εσένα </a:t>
            </a:r>
            <a:r>
              <a:rPr lang="el-GR" sz="2400" dirty="0">
                <a:solidFill>
                  <a:srgbClr val="FF0000"/>
                </a:solidFill>
              </a:rPr>
              <a:t>και όχι πολύ μεγαλύτερη</a:t>
            </a:r>
            <a:r>
              <a:rPr lang="el-GR" sz="2400" dirty="0"/>
              <a:t>.</a:t>
            </a:r>
          </a:p>
          <a:p>
            <a:pPr eaLnBrk="1" hangingPunct="1">
              <a:lnSpc>
                <a:spcPct val="150000"/>
              </a:lnSpc>
            </a:pPr>
            <a:endParaRPr lang="el-GR" sz="2400" dirty="0"/>
          </a:p>
          <a:p>
            <a:pPr eaLnBrk="1" hangingPunct="1">
              <a:buFont typeface="Arial" charset="0"/>
              <a:buNone/>
            </a:pPr>
            <a:endParaRPr lang="el-GR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Ποια είναι η ιδανική ηλικία </a:t>
            </a:r>
            <a:br>
              <a:rPr lang="el-GR" sz="3200" b="1" dirty="0">
                <a:solidFill>
                  <a:srgbClr val="C00000"/>
                </a:solidFill>
              </a:rPr>
            </a:br>
            <a:r>
              <a:rPr lang="el-GR" sz="3200" b="1" dirty="0">
                <a:solidFill>
                  <a:srgbClr val="C00000"/>
                </a:solidFill>
              </a:rPr>
              <a:t>για την έναρξη σεξουαλικών επαφών; </a:t>
            </a:r>
            <a:r>
              <a:rPr lang="el-GR" sz="2800" b="1" dirty="0">
                <a:solidFill>
                  <a:srgbClr val="C00000"/>
                </a:solidFill>
              </a:rPr>
              <a:t>(2)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l-GR" dirty="0"/>
              <a:t>	</a:t>
            </a:r>
            <a:r>
              <a:rPr lang="el-GR" sz="3400" dirty="0"/>
              <a:t>Φαίνεται ότι σημαντικό ρόλο για την  πιο ομαλή έναρξη της σεξουαλικής ζωής  παίζουν: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η μεγαλύτερη ηλικία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η ύπαρξη συναισθημάτων πέραν της ερωτικής έλξης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 η ωριμότητα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η διάρκεια της σχέσης και </a:t>
            </a:r>
          </a:p>
          <a:p>
            <a:pPr>
              <a:lnSpc>
                <a:spcPct val="150000"/>
              </a:lnSpc>
            </a:pPr>
            <a:r>
              <a:rPr lang="el-GR" sz="3400" dirty="0"/>
              <a:t>το ταίριασμα των χαρακτήρων </a:t>
            </a:r>
          </a:p>
          <a:p>
            <a:pPr>
              <a:lnSpc>
                <a:spcPct val="150000"/>
              </a:lnSpc>
              <a:buNone/>
            </a:pPr>
            <a:r>
              <a:rPr lang="el-GR" dirty="0"/>
              <a:t>	</a:t>
            </a:r>
            <a:r>
              <a:rPr lang="el-GR" sz="3400" dirty="0">
                <a:solidFill>
                  <a:srgbClr val="C00000"/>
                </a:solidFill>
              </a:rPr>
              <a:t>Οι ηλικίες προς το τέλος της εφηβείας  (18-21 ετών) είναι για τους περισσότερους οι πιο κατάλληλες</a:t>
            </a:r>
            <a:r>
              <a:rPr lang="el-GR" dirty="0">
                <a:solidFill>
                  <a:srgbClr val="C00000"/>
                </a:solidFill>
              </a:rPr>
              <a:t>. </a:t>
            </a:r>
          </a:p>
          <a:p>
            <a:endParaRPr lang="el-GR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89640" cy="1944216"/>
          </a:xfrm>
        </p:spPr>
        <p:txBody>
          <a:bodyPr>
            <a:normAutofit/>
          </a:bodyPr>
          <a:lstStyle/>
          <a:p>
            <a:r>
              <a:rPr lang="el-GR" altLang="el-GR" sz="2800" dirty="0"/>
              <a:t>Αν επιλέξεις να ξεκινήσεις σεξουαλικές σχέσεις νωρίτερα,</a:t>
            </a:r>
            <a:r>
              <a:rPr lang="el-GR" altLang="el-GR" sz="2800" b="1" dirty="0"/>
              <a:t> </a:t>
            </a:r>
            <a:r>
              <a:rPr lang="el-GR" altLang="el-GR" sz="2800" b="1" dirty="0">
                <a:solidFill>
                  <a:srgbClr val="C00000"/>
                </a:solidFill>
              </a:rPr>
              <a:t>θυμήσου</a:t>
            </a:r>
            <a:r>
              <a:rPr lang="el-GR" altLang="el-GR" sz="2800" dirty="0"/>
              <a:t> ότι, πριν ξεκινήσεις,</a:t>
            </a:r>
            <a:br>
              <a:rPr lang="el-GR" altLang="el-GR" sz="2800" dirty="0"/>
            </a:br>
            <a:r>
              <a:rPr lang="el-GR" altLang="el-GR" sz="2800" dirty="0"/>
              <a:t> είναι σημαντικό να έχεις </a:t>
            </a:r>
            <a:r>
              <a:rPr lang="el-GR" altLang="el-GR" sz="2800" b="1" dirty="0">
                <a:solidFill>
                  <a:srgbClr val="C00000"/>
                </a:solidFill>
              </a:rPr>
              <a:t>ενημερωθεί</a:t>
            </a:r>
            <a:r>
              <a:rPr lang="el-GR" altLang="el-GR" sz="2800" dirty="0"/>
              <a:t> για: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67544" y="2420888"/>
            <a:ext cx="8229600" cy="338437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el-GR" altLang="el-GR" sz="2800" dirty="0">
                <a:latin typeface="+mj-lt"/>
              </a:rPr>
              <a:t>την πιθανότητα μιας ανεπιθύμητης εγκυμοσύνης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l-GR" altLang="el-GR" sz="2800" dirty="0">
                <a:latin typeface="+mj-lt"/>
              </a:rPr>
              <a:t>τις σεξουαλικώς μεταδιδόμενες λοιμώξεις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l-GR" altLang="el-GR" sz="2800" dirty="0">
                <a:latin typeface="+mj-lt"/>
              </a:rPr>
              <a:t>την χρήση αντισυλληπτικής μεθόδου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Σεξουαλικώς μεταδιδόμενες λοιμώξεις 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70000" lnSpcReduction="20000"/>
          </a:bodyPr>
          <a:lstStyle/>
          <a:p>
            <a:r>
              <a:rPr lang="el-GR" dirty="0">
                <a:latin typeface="+mj-lt"/>
              </a:rPr>
              <a:t>Είναι οι λοιμώξεις που μεταδίδονται κυρίως με τη σεξουαλική επαφή </a:t>
            </a:r>
          </a:p>
          <a:p>
            <a:endParaRPr lang="el-GR" dirty="0">
              <a:latin typeface="+mj-lt"/>
            </a:endParaRPr>
          </a:p>
          <a:p>
            <a:r>
              <a:rPr lang="el-GR" dirty="0">
                <a:latin typeface="+mj-lt"/>
              </a:rPr>
              <a:t>Μπορεί να δημιουργήσουν προβλήματα στην υγεία του ατόμου και στην καλή λειτουργία του αναπαραγωγικού συστήματος του άνδρα και της γυναίκας</a:t>
            </a:r>
          </a:p>
          <a:p>
            <a:endParaRPr lang="el-GR" dirty="0">
              <a:latin typeface="+mj-lt"/>
            </a:endParaRPr>
          </a:p>
          <a:p>
            <a:r>
              <a:rPr lang="el-GR" dirty="0">
                <a:latin typeface="+mj-lt"/>
              </a:rPr>
              <a:t>Μπορεί να έχετε ακούσει για:</a:t>
            </a:r>
          </a:p>
          <a:p>
            <a:pPr>
              <a:buNone/>
            </a:pPr>
            <a:r>
              <a:rPr lang="el-GR" dirty="0">
                <a:latin typeface="+mj-lt"/>
              </a:rPr>
              <a:t>	το </a:t>
            </a:r>
            <a:r>
              <a:rPr lang="en-US" dirty="0">
                <a:latin typeface="+mj-lt"/>
              </a:rPr>
              <a:t>AIDS, </a:t>
            </a:r>
            <a:r>
              <a:rPr lang="el-GR" dirty="0">
                <a:latin typeface="+mj-lt"/>
              </a:rPr>
              <a:t>την ηπατίτιδα, την βλεννόρροια κλπ.</a:t>
            </a:r>
          </a:p>
          <a:p>
            <a:pPr>
              <a:buNone/>
            </a:pPr>
            <a:r>
              <a:rPr lang="el-GR" dirty="0">
                <a:latin typeface="+mj-lt"/>
              </a:rPr>
              <a:t>	Άλλες λοιμώξεις θεραπεύονται και για άλλες δεν υπάρχει θεραπεία </a:t>
            </a:r>
          </a:p>
          <a:p>
            <a:pPr>
              <a:buNone/>
            </a:pPr>
            <a:endParaRPr lang="el-GR" dirty="0">
              <a:latin typeface="+mj-lt"/>
            </a:endParaRPr>
          </a:p>
          <a:p>
            <a:r>
              <a:rPr lang="el-GR" dirty="0">
                <a:latin typeface="+mj-lt"/>
              </a:rPr>
              <a:t>Είναι συχνές στις νεαρές ηλικίες επειδή σε αυτές τις ηλικίες μπορεί να υπάρχουν σεξουαλικές σχέσεις  και ανεπαρκής πληροφόρηση</a:t>
            </a:r>
          </a:p>
          <a:p>
            <a:pPr>
              <a:buNone/>
            </a:pPr>
            <a:endParaRPr lang="el-GR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Μέθοδοι αντισύλληψης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l-GR" sz="2800" dirty="0"/>
              <a:t>	Οι πιο διαδεδομένες είναι:</a:t>
            </a:r>
          </a:p>
          <a:p>
            <a:pPr>
              <a:buFont typeface="Wingdings" pitchFamily="2" charset="2"/>
              <a:buChar char="Ø"/>
            </a:pPr>
            <a:r>
              <a:rPr lang="el-GR" sz="2800" dirty="0">
                <a:solidFill>
                  <a:srgbClr val="C00000"/>
                </a:solidFill>
              </a:rPr>
              <a:t>Χρήση αντισυλληπτικών χαπιών </a:t>
            </a:r>
            <a:r>
              <a:rPr lang="el-GR" sz="2800" dirty="0"/>
              <a:t>από την κοπέλα:</a:t>
            </a:r>
          </a:p>
          <a:p>
            <a:pPr>
              <a:buNone/>
            </a:pPr>
            <a:r>
              <a:rPr lang="el-GR" sz="2800" dirty="0"/>
              <a:t>	προστατεύουν από ανεπιθύμητη εγκυμοσύνη,               </a:t>
            </a:r>
            <a:r>
              <a:rPr lang="el-GR" sz="2800" b="1" dirty="0"/>
              <a:t>όχι </a:t>
            </a:r>
            <a:r>
              <a:rPr lang="el-GR" sz="2800" dirty="0"/>
              <a:t>από τις σεξουαλικώς μεταδιδόμενες λοιμώξεις</a:t>
            </a:r>
          </a:p>
          <a:p>
            <a:pPr>
              <a:buNone/>
            </a:pPr>
            <a:endParaRPr lang="el-GR" sz="2800" dirty="0"/>
          </a:p>
          <a:p>
            <a:pPr>
              <a:buFont typeface="Wingdings" pitchFamily="2" charset="2"/>
              <a:buChar char="Ø"/>
            </a:pPr>
            <a:r>
              <a:rPr lang="el-GR" sz="2800" dirty="0">
                <a:solidFill>
                  <a:srgbClr val="C00000"/>
                </a:solidFill>
              </a:rPr>
              <a:t>Χρήση προφυλακτικού</a:t>
            </a:r>
          </a:p>
          <a:p>
            <a:r>
              <a:rPr lang="el-GR" altLang="el-GR" sz="2800" dirty="0"/>
              <a:t>προφυλάσσει </a:t>
            </a:r>
            <a:r>
              <a:rPr lang="el-GR" altLang="el-GR" sz="2800" b="1" dirty="0"/>
              <a:t>και </a:t>
            </a:r>
            <a:r>
              <a:rPr lang="el-GR" altLang="el-GR" sz="2800" dirty="0"/>
              <a:t>από τις σ</a:t>
            </a:r>
            <a:r>
              <a:rPr lang="el-GR" sz="2800" dirty="0"/>
              <a:t>εξουαλικώς μεταδιδόμενες λοιμώξεις </a:t>
            </a:r>
            <a:r>
              <a:rPr lang="el-GR" altLang="el-GR" sz="2800" b="1" dirty="0"/>
              <a:t>και </a:t>
            </a:r>
            <a:r>
              <a:rPr lang="el-GR" altLang="el-GR" sz="2800" dirty="0"/>
              <a:t>από εγκυμοσύνη</a:t>
            </a:r>
          </a:p>
          <a:p>
            <a:r>
              <a:rPr lang="el-GR" altLang="el-GR" sz="2800" dirty="0"/>
              <a:t>δεν χρειάζεται ιατρική συνταγή</a:t>
            </a:r>
          </a:p>
          <a:p>
            <a:r>
              <a:rPr lang="el-GR" altLang="el-GR" sz="2800" dirty="0"/>
              <a:t>έχει χαμηλό κόστος</a:t>
            </a:r>
          </a:p>
          <a:p>
            <a:r>
              <a:rPr lang="el-GR" altLang="el-GR" sz="2800" dirty="0"/>
              <a:t>Είναι απλό στη χρήση του, χρειάζεται όμως εξοικείωση </a:t>
            </a:r>
          </a:p>
          <a:p>
            <a:endParaRPr lang="el-GR" sz="28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/>
          </a:bodyPr>
          <a:lstStyle/>
          <a:p>
            <a:r>
              <a:rPr lang="el-GR" sz="3200" b="1" dirty="0">
                <a:solidFill>
                  <a:srgbClr val="C00000"/>
                </a:solidFill>
              </a:rPr>
              <a:t>Σωστή χρήση του προφυλακτικού</a:t>
            </a:r>
          </a:p>
        </p:txBody>
      </p:sp>
      <p:pic>
        <p:nvPicPr>
          <p:cNvPr id="4" name="Picture 7" descr="C:\Users\user\Downloads\1553696899_08ecd1e941_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772816"/>
            <a:ext cx="2736304" cy="30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- Ορθογώνιο"/>
          <p:cNvSpPr/>
          <p:nvPr/>
        </p:nvSpPr>
        <p:spPr>
          <a:xfrm>
            <a:off x="5868144" y="4941168"/>
            <a:ext cx="2987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en-US" sz="1000" dirty="0"/>
              <a:t>Image credit: </a:t>
            </a:r>
            <a:r>
              <a:rPr lang="en-GB" sz="1000" dirty="0"/>
              <a:t>condom mania</a:t>
            </a:r>
            <a:r>
              <a:rPr lang="en-US" sz="1000" dirty="0"/>
              <a:t>, via Flicker Creative Commons, 200</a:t>
            </a:r>
            <a:r>
              <a:rPr lang="el-GR" sz="1000" dirty="0"/>
              <a:t>7</a:t>
            </a:r>
          </a:p>
        </p:txBody>
      </p:sp>
      <p:sp>
        <p:nvSpPr>
          <p:cNvPr id="7" name="6 - Ορθογώνιο"/>
          <p:cNvSpPr/>
          <p:nvPr/>
        </p:nvSpPr>
        <p:spPr>
          <a:xfrm>
            <a:off x="395536" y="1196752"/>
            <a:ext cx="54726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l-GR" sz="2000" b="1" dirty="0">
                <a:solidFill>
                  <a:srgbClr val="002060"/>
                </a:solidFill>
              </a:rPr>
              <a:t>Όταν αγοράζεις προφυλακτικό θα πρέπει να προσέχεις:</a:t>
            </a:r>
          </a:p>
          <a:p>
            <a:pPr>
              <a:lnSpc>
                <a:spcPct val="90000"/>
              </a:lnSpc>
            </a:pPr>
            <a:endParaRPr lang="el-GR" sz="20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διαθέτει σήμανση </a:t>
            </a:r>
            <a:r>
              <a:rPr lang="en-US" sz="2000" b="1" dirty="0">
                <a:solidFill>
                  <a:srgbClr val="002060"/>
                </a:solidFill>
              </a:rPr>
              <a:t>CE</a:t>
            </a:r>
            <a:endParaRPr lang="el-GR" sz="20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μην έχει περάσει η ημερομηνία λήξης του</a:t>
            </a:r>
            <a:r>
              <a:rPr lang="en-US" sz="2000" dirty="0">
                <a:solidFill>
                  <a:srgbClr val="002060"/>
                </a:solidFill>
              </a:rPr>
              <a:t>!!</a:t>
            </a: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βρίσκεται μέσα σε συσκευασία αδιαφανή και κλειστή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φυλάσσεται σωστά στο σημείο πώλησης,                     από όπου το προμηθεύτηκες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endParaRPr lang="el-GR" sz="2000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el-GR" sz="2000" dirty="0">
                <a:solidFill>
                  <a:srgbClr val="002060"/>
                </a:solidFill>
              </a:rPr>
              <a:t>Να το αποθηκεύεις, μέχρι να το χρησιμοποιήσεις, σε μέρος που δεν έχει υψηλή θερμοκρασία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3 - TextBox"/>
          <p:cNvSpPr txBox="1">
            <a:spLocks noChangeArrowheads="1"/>
          </p:cNvSpPr>
          <p:nvPr/>
        </p:nvSpPr>
        <p:spPr bwMode="auto">
          <a:xfrm>
            <a:off x="466846" y="214314"/>
            <a:ext cx="5016219" cy="830997"/>
          </a:xfrm>
          <a:prstGeom prst="rect">
            <a:avLst/>
          </a:prstGeom>
          <a:solidFill>
            <a:srgbClr val="DBDDCD"/>
          </a:solidFill>
          <a:ln w="9525" algn="ctr">
            <a:solidFill>
              <a:srgbClr val="DC7C42"/>
            </a:solidFill>
            <a:miter lim="800000"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l-GR" sz="2400" b="1" dirty="0">
                <a:solidFill>
                  <a:srgbClr val="7030A0"/>
                </a:solidFill>
                <a:latin typeface="+mj-lt"/>
                <a:ea typeface="+mj-ea"/>
                <a:cs typeface="+mj-cs"/>
              </a:rPr>
              <a:t>Πώς τοποθετείται σωστά το προφυλακτικό </a:t>
            </a:r>
          </a:p>
        </p:txBody>
      </p:sp>
      <p:sp>
        <p:nvSpPr>
          <p:cNvPr id="6" name="5 - Βέλος προς τα κάτω"/>
          <p:cNvSpPr/>
          <p:nvPr/>
        </p:nvSpPr>
        <p:spPr>
          <a:xfrm>
            <a:off x="3768119" y="1785939"/>
            <a:ext cx="363236" cy="642937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30723" name="6 - TextBox"/>
          <p:cNvSpPr txBox="1">
            <a:spLocks noChangeArrowheads="1"/>
          </p:cNvSpPr>
          <p:nvPr/>
        </p:nvSpPr>
        <p:spPr bwMode="auto">
          <a:xfrm>
            <a:off x="574031" y="1214438"/>
            <a:ext cx="487449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Arial" charset="0"/>
              </a:rPr>
              <a:t>1. Το ανοίγεις με το χέρι, από την εγκοπή</a:t>
            </a:r>
          </a:p>
        </p:txBody>
      </p:sp>
      <p:sp>
        <p:nvSpPr>
          <p:cNvPr id="27652" name="7 - TextBox"/>
          <p:cNvSpPr txBox="1">
            <a:spLocks noChangeArrowheads="1"/>
          </p:cNvSpPr>
          <p:nvPr/>
        </p:nvSpPr>
        <p:spPr bwMode="auto">
          <a:xfrm>
            <a:off x="251520" y="2564904"/>
            <a:ext cx="87129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l-GR" dirty="0">
                <a:solidFill>
                  <a:srgbClr val="002060"/>
                </a:solidFill>
                <a:latin typeface="+mn-lt"/>
              </a:rPr>
              <a:t>2. Πιέζεις με τον δείκτη – αντίχειρα την κορυφή του προφυλακτικού για να μην μπει αέρας </a:t>
            </a:r>
          </a:p>
        </p:txBody>
      </p:sp>
      <p:sp>
        <p:nvSpPr>
          <p:cNvPr id="9" name="8 - Βέλος προς τα κάτω"/>
          <p:cNvSpPr/>
          <p:nvPr/>
        </p:nvSpPr>
        <p:spPr>
          <a:xfrm>
            <a:off x="3779912" y="2924944"/>
            <a:ext cx="363236" cy="64293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30726" name="9 - TextBox"/>
          <p:cNvSpPr txBox="1">
            <a:spLocks noChangeArrowheads="1"/>
          </p:cNvSpPr>
          <p:nvPr/>
        </p:nvSpPr>
        <p:spPr bwMode="auto">
          <a:xfrm>
            <a:off x="467544" y="3645024"/>
            <a:ext cx="853305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3. Το τοποθετείς στο πέος που βρίσκεται σε στύση, </a:t>
            </a:r>
            <a:r>
              <a:rPr lang="el-GR" b="1" u="sng" dirty="0">
                <a:solidFill>
                  <a:srgbClr val="002060"/>
                </a:solidFill>
                <a:latin typeface="Calibri" pitchFamily="34" charset="0"/>
              </a:rPr>
              <a:t>από την αρχή κάθε επαφής με τα γεννητικά όργανα</a:t>
            </a:r>
            <a:r>
              <a:rPr lang="el-GR" b="1" dirty="0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και το ξετυλίγεις μέχρι τη βάση του </a:t>
            </a:r>
          </a:p>
          <a:p>
            <a:pPr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  </a:t>
            </a:r>
          </a:p>
        </p:txBody>
      </p:sp>
      <p:sp>
        <p:nvSpPr>
          <p:cNvPr id="30727" name="9 - Ορθογώνιο"/>
          <p:cNvSpPr>
            <a:spLocks noChangeArrowheads="1"/>
          </p:cNvSpPr>
          <p:nvPr/>
        </p:nvSpPr>
        <p:spPr bwMode="auto">
          <a:xfrm>
            <a:off x="1088515" y="4929188"/>
            <a:ext cx="7181339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4. Αν και είναι πολύ ανθεκτικό θα πρέπει να προσέχεις να μην σχιστεί κατά την τοποθέτηση, από αιχμηρά αντικείμενα (νύχια, κοσμήματα κλπ)</a:t>
            </a:r>
          </a:p>
        </p:txBody>
      </p:sp>
      <p:sp>
        <p:nvSpPr>
          <p:cNvPr id="11" name="10 - Ορθογώνιο"/>
          <p:cNvSpPr/>
          <p:nvPr/>
        </p:nvSpPr>
        <p:spPr>
          <a:xfrm>
            <a:off x="713371" y="6143625"/>
            <a:ext cx="7288523" cy="6413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0" hangingPunct="0"/>
            <a:r>
              <a:rPr lang="el-GR" dirty="0">
                <a:solidFill>
                  <a:srgbClr val="000000"/>
                </a:solidFill>
                <a:latin typeface="Calibri" pitchFamily="34" charset="0"/>
              </a:rPr>
              <a:t>5. </a:t>
            </a:r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Σε περίπτωση που βγει κατά τη διάρκεια της συνουσίας, </a:t>
            </a:r>
          </a:p>
          <a:p>
            <a:pPr algn="ctr" eaLnBrk="0" hangingPunct="0"/>
            <a:r>
              <a:rPr lang="el-GR" dirty="0">
                <a:solidFill>
                  <a:srgbClr val="002060"/>
                </a:solidFill>
                <a:latin typeface="Calibri" pitchFamily="34" charset="0"/>
              </a:rPr>
              <a:t>χρησιμοποίησε καινούργιο προφυλακτικό</a:t>
            </a:r>
          </a:p>
        </p:txBody>
      </p:sp>
      <p:sp>
        <p:nvSpPr>
          <p:cNvPr id="12" name="11 - Βέλος προς τα κάτω"/>
          <p:cNvSpPr/>
          <p:nvPr/>
        </p:nvSpPr>
        <p:spPr>
          <a:xfrm>
            <a:off x="3779912" y="4293096"/>
            <a:ext cx="363235" cy="642938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sp>
        <p:nvSpPr>
          <p:cNvPr id="13" name="12 - Βέλος προς τα κάτω"/>
          <p:cNvSpPr/>
          <p:nvPr/>
        </p:nvSpPr>
        <p:spPr>
          <a:xfrm>
            <a:off x="3821712" y="5643563"/>
            <a:ext cx="363235" cy="571500"/>
          </a:xfrm>
          <a:prstGeom prst="down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l-GR"/>
          </a:p>
        </p:txBody>
      </p:sp>
      <p:pic>
        <p:nvPicPr>
          <p:cNvPr id="30731" name="Picture 2" descr="Πώς να βάλετε σωστά το προφυλακτικ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0250" y="142876"/>
            <a:ext cx="3385829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2" name="14 - Ορθογώνιο"/>
          <p:cNvSpPr>
            <a:spLocks noChangeArrowheads="1"/>
          </p:cNvSpPr>
          <p:nvPr/>
        </p:nvSpPr>
        <p:spPr bwMode="auto">
          <a:xfrm>
            <a:off x="5697434" y="2214563"/>
            <a:ext cx="171232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000"/>
              <a:t>http://uomo.fidelityhouse.eu</a:t>
            </a:r>
            <a:endParaRPr lang="el-GR" sz="10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624" y="5867400"/>
            <a:ext cx="6696744" cy="457200"/>
          </a:xfrm>
        </p:spPr>
        <p:txBody>
          <a:bodyPr>
            <a:noAutofit/>
          </a:bodyPr>
          <a:lstStyle/>
          <a:p>
            <a:pPr algn="ctr"/>
            <a:r>
              <a:rPr lang="el-GR" sz="4000" b="1" dirty="0">
                <a:solidFill>
                  <a:srgbClr val="C00000"/>
                </a:solidFill>
              </a:rPr>
              <a:t>Απόλαυσε την εφηβεία!</a:t>
            </a:r>
          </a:p>
        </p:txBody>
      </p:sp>
      <p:pic>
        <p:nvPicPr>
          <p:cNvPr id="3074" name="Picture 2" descr="Skateboarder, Skateboard, Ράμπα, Υπαίθρια, Διασκέδασ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914400"/>
            <a:ext cx="6629400" cy="4754563"/>
          </a:xfrm>
          <a:prstGeom prst="rect">
            <a:avLst/>
          </a:prstGeom>
          <a:noFill/>
        </p:spPr>
      </p:pic>
      <p:sp>
        <p:nvSpPr>
          <p:cNvPr id="4" name="3 - TextBox"/>
          <p:cNvSpPr txBox="1"/>
          <p:nvPr/>
        </p:nvSpPr>
        <p:spPr>
          <a:xfrm>
            <a:off x="228600" y="6627168"/>
            <a:ext cx="537679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https://pixabay.com/el/skateboarder-skateboard-%CF%81%CE%AC%CE%BC%CF%80%CE%B1-378926/</a:t>
            </a:r>
            <a:endParaRPr lang="el-GR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2013</Words>
  <Application>Microsoft Office PowerPoint</Application>
  <PresentationFormat>Προβολή στην οθόνη (4:3)</PresentationFormat>
  <Paragraphs>341</Paragraphs>
  <Slides>39</Slides>
  <Notes>9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39</vt:i4>
      </vt:variant>
    </vt:vector>
  </HeadingPairs>
  <TitlesOfParts>
    <vt:vector size="43" baseType="lpstr">
      <vt:lpstr>Arial</vt:lpstr>
      <vt:lpstr>Calibri</vt:lpstr>
      <vt:lpstr>Wingdings</vt:lpstr>
      <vt:lpstr>Θέμα του Office</vt:lpstr>
      <vt:lpstr>Σεξουαλική αγωγή για αγόρια</vt:lpstr>
      <vt:lpstr>Θα μιλήσουμε για:</vt:lpstr>
      <vt:lpstr>Τι ονομάζουμε ήβη;</vt:lpstr>
      <vt:lpstr>Έναρξη και διάρκεια αλλαγών</vt:lpstr>
      <vt:lpstr>Εφηβεία</vt:lpstr>
      <vt:lpstr>Τι συμβαίνει; </vt:lpstr>
      <vt:lpstr>Ποιες αλλαγές συμβαίνουν στα αγόρια;(1)</vt:lpstr>
      <vt:lpstr>Ποιες αλλαγές συμβαίνουν στα αγόρια; (2)</vt:lpstr>
      <vt:lpstr>Ακμή</vt:lpstr>
      <vt:lpstr>Ακμή-φροντίδα του δέρματος</vt:lpstr>
      <vt:lpstr>Ιδρώτας</vt:lpstr>
      <vt:lpstr>Ποιες αλλαγές συμβαίνουν στα αγόρια; (3)</vt:lpstr>
      <vt:lpstr>Εξωτερικά και εσωτερικά γεννητικά όργανα</vt:lpstr>
      <vt:lpstr>Ειδικότερα θέματα:</vt:lpstr>
      <vt:lpstr>Μηχανισμός της στύσης (1)</vt:lpstr>
      <vt:lpstr>Μηχανισμός της στύσης (2)</vt:lpstr>
      <vt:lpstr>Μηχανισμός της στύσης (3)</vt:lpstr>
      <vt:lpstr> Αλλαγές στο σώμα συμβαίνουν φυσικά και στα κορίτσια…. </vt:lpstr>
      <vt:lpstr> Ποιές αλλαγές συμβαίνουν στα κορίτσια;(1) </vt:lpstr>
      <vt:lpstr> Ποιές αλλαγές συμβαίνουν στα κορίτσια; (2) </vt:lpstr>
      <vt:lpstr>Γυναικεία γεννητικά όργανα</vt:lpstr>
      <vt:lpstr>Κάθε πότε έρχεται η περίοδος;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Συναισθηματικές αλλαγές για κορίτσια και αγόρια</vt:lpstr>
      <vt:lpstr>Σχέσεις με γονείς και συνομηλίκους</vt:lpstr>
      <vt:lpstr>Παρουσίαση του PowerPoint</vt:lpstr>
      <vt:lpstr> Όμως αναρωτιέσαι: </vt:lpstr>
      <vt:lpstr>Τι είναι η σεξουαλικότητα;</vt:lpstr>
      <vt:lpstr>Ποια είναι η ιδανική ηλικία  για την έναρξη σεξουαλικών επαφών; (1) </vt:lpstr>
      <vt:lpstr>Ποια είναι η ιδανική ηλικία  για την έναρξη σεξουαλικών επαφών; (2)</vt:lpstr>
      <vt:lpstr>Αν επιλέξεις να ξεκινήσεις σεξουαλικές σχέσεις νωρίτερα, θυμήσου ότι, πριν ξεκινήσεις,  είναι σημαντικό να έχεις ενημερωθεί για:</vt:lpstr>
      <vt:lpstr>Σεξουαλικώς μεταδιδόμενες λοιμώξεις </vt:lpstr>
      <vt:lpstr>Μέθοδοι αντισύλληψης</vt:lpstr>
      <vt:lpstr>Σωστή χρήση του προφυλακτικού</vt:lpstr>
      <vt:lpstr>Παρουσίαση του PowerPoint</vt:lpstr>
      <vt:lpstr>Απόλαυσε την εφηβεία!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Σεξουαλική αγωγή για αγόρια</dc:title>
  <dc:creator>Dell</dc:creator>
  <cp:lastModifiedBy>ΧΑΤΖΗΧΑΡΑΛΑΜΠΟΥΣ ΕΥΣΤΡΑΤΙΟΣ</cp:lastModifiedBy>
  <cp:revision>84</cp:revision>
  <dcterms:created xsi:type="dcterms:W3CDTF">2017-05-08T08:11:09Z</dcterms:created>
  <dcterms:modified xsi:type="dcterms:W3CDTF">2022-10-17T09:06:28Z</dcterms:modified>
</cp:coreProperties>
</file>