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85" r:id="rId1"/>
  </p:sldMasterIdLst>
  <p:notesMasterIdLst>
    <p:notesMasterId r:id="rId36"/>
  </p:notesMasterIdLst>
  <p:handoutMasterIdLst>
    <p:handoutMasterId r:id="rId37"/>
  </p:handoutMasterIdLst>
  <p:sldIdLst>
    <p:sldId id="425" r:id="rId2"/>
    <p:sldId id="334" r:id="rId3"/>
    <p:sldId id="335" r:id="rId4"/>
    <p:sldId id="408" r:id="rId5"/>
    <p:sldId id="381" r:id="rId6"/>
    <p:sldId id="379" r:id="rId7"/>
    <p:sldId id="418" r:id="rId8"/>
    <p:sldId id="414" r:id="rId9"/>
    <p:sldId id="441" r:id="rId10"/>
    <p:sldId id="338" r:id="rId11"/>
    <p:sldId id="426" r:id="rId12"/>
    <p:sldId id="391" r:id="rId13"/>
    <p:sldId id="442" r:id="rId14"/>
    <p:sldId id="443" r:id="rId15"/>
    <p:sldId id="444" r:id="rId16"/>
    <p:sldId id="445" r:id="rId17"/>
    <p:sldId id="438" r:id="rId18"/>
    <p:sldId id="349" r:id="rId19"/>
    <p:sldId id="390" r:id="rId20"/>
    <p:sldId id="356" r:id="rId21"/>
    <p:sldId id="392" r:id="rId22"/>
    <p:sldId id="427" r:id="rId23"/>
    <p:sldId id="428" r:id="rId24"/>
    <p:sldId id="432" r:id="rId25"/>
    <p:sldId id="354" r:id="rId26"/>
    <p:sldId id="359" r:id="rId27"/>
    <p:sldId id="360" r:id="rId28"/>
    <p:sldId id="361" r:id="rId29"/>
    <p:sldId id="431" r:id="rId30"/>
    <p:sldId id="433" r:id="rId31"/>
    <p:sldId id="429" r:id="rId32"/>
    <p:sldId id="364" r:id="rId33"/>
    <p:sldId id="394" r:id="rId34"/>
    <p:sldId id="368" r:id="rId35"/>
  </p:sldIdLst>
  <p:sldSz cx="9144000" cy="6858000" type="screen4x3"/>
  <p:notesSz cx="6858000" cy="9144000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69" autoAdjust="0"/>
    <p:restoredTop sz="94622" autoAdjust="0"/>
  </p:normalViewPr>
  <p:slideViewPr>
    <p:cSldViewPr>
      <p:cViewPr varScale="1">
        <p:scale>
          <a:sx n="69" d="100"/>
          <a:sy n="69" d="100"/>
        </p:scale>
        <p:origin x="-149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Georgia" pitchFamily="18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Georgia" pitchFamily="18" charset="0"/>
              </a:defRPr>
            </a:lvl1pPr>
          </a:lstStyle>
          <a:p>
            <a:pPr>
              <a:defRPr/>
            </a:pPr>
            <a:fld id="{4C8C532A-4E42-4936-B14C-BA9E95750934}" type="datetimeFigureOut">
              <a:rPr lang="el-GR"/>
              <a:pPr>
                <a:defRPr/>
              </a:pPr>
              <a:t>14/5/2019</a:t>
            </a:fld>
            <a:endParaRPr lang="el-GR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Georgia" pitchFamily="18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Georgia" pitchFamily="18" charset="0"/>
              </a:defRPr>
            </a:lvl1pPr>
          </a:lstStyle>
          <a:p>
            <a:pPr>
              <a:defRPr/>
            </a:pPr>
            <a:fld id="{60057B09-434D-4B54-8947-A87CDFD42BEE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Georgia" pitchFamily="18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Georgia" pitchFamily="18" charset="0"/>
              </a:defRPr>
            </a:lvl1pPr>
          </a:lstStyle>
          <a:p>
            <a:pPr>
              <a:defRPr/>
            </a:pPr>
            <a:fld id="{39D1CD49-1BA2-4DD6-B003-6CC0F0C0C2D6}" type="datetimeFigureOut">
              <a:rPr lang="el-GR"/>
              <a:pPr>
                <a:defRPr/>
              </a:pPr>
              <a:t>14/5/2019</a:t>
            </a:fld>
            <a:endParaRPr lang="el-GR"/>
          </a:p>
        </p:txBody>
      </p:sp>
      <p:sp>
        <p:nvSpPr>
          <p:cNvPr id="481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noProof="0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noProof="0" smtClean="0"/>
              <a:t>Δεύτερου επιπέδου</a:t>
            </a:r>
          </a:p>
          <a:p>
            <a:pPr lvl="2"/>
            <a:r>
              <a:rPr lang="el-GR" noProof="0" smtClean="0"/>
              <a:t>Τρίτου επιπέδου</a:t>
            </a:r>
          </a:p>
          <a:p>
            <a:pPr lvl="3"/>
            <a:r>
              <a:rPr lang="el-GR" noProof="0" smtClean="0"/>
              <a:t>Τέταρτου επιπέδου</a:t>
            </a:r>
          </a:p>
          <a:p>
            <a:pPr lvl="4"/>
            <a:r>
              <a:rPr lang="el-GR" noProof="0" smtClean="0"/>
              <a:t>Πέμπτου επιπέδου</a:t>
            </a: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Georgia" pitchFamily="18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Georgia" pitchFamily="18" charset="0"/>
              </a:defRPr>
            </a:lvl1pPr>
          </a:lstStyle>
          <a:p>
            <a:pPr>
              <a:defRPr/>
            </a:pPr>
            <a:fld id="{28BCD173-28F9-4AAE-AD11-F25C4EB772E4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57FCE3-C3AC-449D-AEFF-2024929881B5}" type="slidenum">
              <a:rPr lang="el-GR" smtClean="0">
                <a:solidFill>
                  <a:srgbClr val="000000"/>
                </a:solidFill>
                <a:latin typeface="Calibri" pitchFamily="34" charset="0"/>
              </a:rPr>
              <a:pPr/>
              <a:t>4</a:t>
            </a:fld>
            <a:endParaRPr lang="el-GR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5120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9280955-2F91-4F93-BF3E-1EBEB321DA21}" type="slidenum">
              <a:rPr lang="el-GR" sz="1200" b="1"/>
              <a:pPr algn="r"/>
              <a:t>20</a:t>
            </a:fld>
            <a:endParaRPr lang="el-GR" sz="1200" b="1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52228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00C3E63-9C35-47AD-9B20-72608BED7004}" type="slidenum">
              <a:rPr lang="el-GR" sz="1200" b="1"/>
              <a:pPr algn="r"/>
              <a:t>21</a:t>
            </a:fld>
            <a:endParaRPr lang="el-GR" sz="1200" b="1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54276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FB2A739-56B8-4575-89C7-8292B01FF434}" type="slidenum">
              <a:rPr lang="el-GR" sz="1200" b="1"/>
              <a:pPr algn="r"/>
              <a:t>32</a:t>
            </a:fld>
            <a:endParaRPr lang="el-GR" sz="1200" b="1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- Ορθογώνιο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10 - Στρογγυλεμένο ορθογώνιο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11 - Ορθογώνιο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12 - Ορθογώνιο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14 - Ορθογώνιο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n-US"/>
          </a:p>
        </p:txBody>
      </p:sp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l-GR" smtClean="0"/>
              <a:t>Kλικ για επεξεργασία του τίτλου</a:t>
            </a:r>
            <a:endParaRPr lang="en-US"/>
          </a:p>
        </p:txBody>
      </p:sp>
      <p:sp>
        <p:nvSpPr>
          <p:cNvPr id="11" name="27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12" name="16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3" name="2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E2F02B4-6119-4B82-9E60-D03A82354A05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n-US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A8B8D-EF4E-4817-A36F-EDE0D5270E74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Κεφαλίδα ενότητας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- Ορθογώνιο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10 - Στρογγυλεμένο ορθογώνιο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11 - Ορθογώνιο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12 - Ορθογώνιο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14 - Ορθογώνιο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l-GR" smtClean="0"/>
              <a:t>Kλικ για επεξεργασία του τίτλου</a:t>
            </a:r>
            <a:endParaRPr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9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10" name="4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1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D0C65-63F2-4EFD-B3C1-305EA3D33090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n-US"/>
          </a:p>
        </p:txBody>
      </p:sp>
      <p:sp>
        <p:nvSpPr>
          <p:cNvPr id="9" name="8 - Θέση περιεχομένου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41D2D-106D-4CFF-B377-611142D6425F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/>
          </a:p>
        </p:txBody>
      </p:sp>
      <p:sp>
        <p:nvSpPr>
          <p:cNvPr id="13" name="12 - Θέση περιεχομένου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3A82E-E8FD-4E6C-B37C-ECE8864AA6F5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57CD8-205C-4F22-938D-215A7F2347D5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70CBA-8DB0-4106-A3F5-AA76238FE33D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9 - Ορθογώνιο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10 - Στρογγυλεμένο ορθογώνιο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l-GR" smtClean="0"/>
              <a:t>Kλικ για επεξεργασία του τίτλου</a:t>
            </a:r>
            <a:endParaRPr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/>
          </a:p>
        </p:txBody>
      </p:sp>
      <p:sp>
        <p:nvSpPr>
          <p:cNvPr id="7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8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CED18-24A2-4822-91C1-3A3BAA43EB9D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9 - Ορθογώνιο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10 - Ορθογώνιο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11 - Ορθογώνιο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l-GR" smtClean="0"/>
              <a:t>Kλικ για επεξεργασία του τίτλου</a:t>
            </a:r>
            <a:endParaRPr lang="en-US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l-GR" noProof="0" smtClean="0"/>
              <a:t>Κάντε κλικ στο εικονίδιο για να προσθέσετε μια εικόνα</a:t>
            </a:r>
            <a:endParaRPr lang="en-US" noProof="0" dirty="0"/>
          </a:p>
        </p:txBody>
      </p:sp>
      <p:sp>
        <p:nvSpPr>
          <p:cNvPr id="8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9" name="5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0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16958-C679-41F6-9B55-2BCAAE764BA1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A1D98-3694-47E3-B1CB-DD5B4B245E77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42C39-CA98-428C-A117-3137D7830B97}" type="datetime1">
              <a:rPr lang="pl-PL"/>
              <a:pPr>
                <a:defRPr/>
              </a:pPr>
              <a:t>14.05.2019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B3133-6307-48AE-81BC-6888F1E08E79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- Ορθογώνιο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7 - Στρογγυλεμένο ορθογώνιο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8" name="21 - Θέση τίτλου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Kλικ για επεξεργασία του τίτλου</a:t>
            </a:r>
            <a:endParaRPr lang="en-US" smtClean="0"/>
          </a:p>
        </p:txBody>
      </p:sp>
      <p:sp>
        <p:nvSpPr>
          <p:cNvPr id="1029" name="12 - Θέση κειμένου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smtClean="0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96CA8CA-4805-4975-921D-E7B0E8FCB7CC}" type="datetimeFigureOut">
              <a:rPr lang="el-GR"/>
              <a:pPr>
                <a:defRPr/>
              </a:pPr>
              <a:t>14/5/2019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377F8718-5FB5-4601-BB95-E966C5EA1A83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03" r:id="rId1"/>
    <p:sldLayoutId id="2147484904" r:id="rId2"/>
    <p:sldLayoutId id="2147484905" r:id="rId3"/>
    <p:sldLayoutId id="2147484906" r:id="rId4"/>
    <p:sldLayoutId id="2147484907" r:id="rId5"/>
    <p:sldLayoutId id="2147484908" r:id="rId6"/>
    <p:sldLayoutId id="2147484909" r:id="rId7"/>
    <p:sldLayoutId id="2147484910" r:id="rId8"/>
    <p:sldLayoutId id="2147484911" r:id="rId9"/>
    <p:sldLayoutId id="2147484912" r:id="rId10"/>
    <p:sldLayoutId id="214748491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audio" Target="../media/audio1.wav"/><Relationship Id="rId16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openxmlformats.org/officeDocument/2006/relationships/image" Target="../media/image15.jpeg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4" Type="http://schemas.openxmlformats.org/officeDocument/2006/relationships/image" Target="../media/image14.jpeg"/><Relationship Id="rId9" Type="http://schemas.openxmlformats.org/officeDocument/2006/relationships/image" Target="../media/image19.jpeg"/><Relationship Id="rId1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Τίτλος"/>
          <p:cNvSpPr>
            <a:spLocks noGrp="1"/>
          </p:cNvSpPr>
          <p:nvPr>
            <p:ph type="ctrTitle"/>
          </p:nvPr>
        </p:nvSpPr>
        <p:spPr>
          <a:xfrm>
            <a:off x="457200" y="1357313"/>
            <a:ext cx="8229600" cy="111918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b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/>
            </a:r>
            <a:br>
              <a:rPr b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</a:br>
            <a:r>
              <a:rPr lang="el-GR" b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Εξάρτηση από το Διαδίκτυο </a:t>
            </a:r>
            <a:endParaRPr lang="el-GR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14313"/>
            <a:ext cx="144780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2" descr="Image result for Î¥Î ÎÎ¥Î¡ÎÎÎÎ Î¥ÎÎÎÎÎ£"/>
          <p:cNvPicPr>
            <a:picLocks noChangeAspect="1" noChangeArrowheads="1"/>
          </p:cNvPicPr>
          <p:nvPr/>
        </p:nvPicPr>
        <p:blipFill>
          <a:blip r:embed="rId3"/>
          <a:srcRect l="8292" t="66464" r="10146" b="5650"/>
          <a:stretch>
            <a:fillRect/>
          </a:stretch>
        </p:blipFill>
        <p:spPr bwMode="auto">
          <a:xfrm>
            <a:off x="5357813" y="285750"/>
            <a:ext cx="3429000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10 - Ορθογώνιο"/>
          <p:cNvSpPr>
            <a:spLocks noChangeArrowheads="1"/>
          </p:cNvSpPr>
          <p:nvPr/>
        </p:nvSpPr>
        <p:spPr bwMode="auto">
          <a:xfrm>
            <a:off x="2286000" y="6072188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sz="1600" i="1"/>
              <a:t>ΑΓΩΓΗ ΥΓΕΙΑΣ </a:t>
            </a:r>
          </a:p>
          <a:p>
            <a:pPr algn="ctr"/>
            <a:r>
              <a:rPr lang="el-GR" sz="1600" i="1"/>
              <a:t>ΥΠΟΥΡΓΕΙΟ ΥΓΕΙΑΣ 2019</a:t>
            </a:r>
          </a:p>
        </p:txBody>
      </p:sp>
      <p:pic>
        <p:nvPicPr>
          <p:cNvPr id="13318" name="Picture 9" descr="Σχετική εικόνα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09888" y="3357563"/>
            <a:ext cx="3324225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</p:spPr>
        <p:txBody>
          <a:bodyPr/>
          <a:lstStyle/>
          <a:p>
            <a:pPr eaLnBrk="1" hangingPunct="1"/>
            <a:r>
              <a:rPr lang="el-GR" b="1" i="1" smtClean="0">
                <a:solidFill>
                  <a:srgbClr val="0000FF"/>
                </a:solidFill>
              </a:rPr>
              <a:t>   Εφηβεία</a:t>
            </a:r>
            <a:r>
              <a:rPr lang="en-US" b="1" i="1" smtClean="0">
                <a:solidFill>
                  <a:srgbClr val="0000FF"/>
                </a:solidFill>
              </a:rPr>
              <a:t>:</a:t>
            </a:r>
            <a:r>
              <a:rPr lang="el-GR" b="1" i="1" smtClean="0">
                <a:solidFill>
                  <a:srgbClr val="0000FF"/>
                </a:solidFill>
              </a:rPr>
              <a:t>11-19 ετών</a:t>
            </a:r>
          </a:p>
        </p:txBody>
      </p:sp>
      <p:pic>
        <p:nvPicPr>
          <p:cNvPr id="77830" name="Picture 6" descr="adolescent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0" y="1357298"/>
            <a:ext cx="6985000" cy="4603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b="1" smtClean="0">
                <a:solidFill>
                  <a:srgbClr val="0000FF"/>
                </a:solidFill>
              </a:rPr>
              <a:t>«Τί συμβαίνει στην εφηβεία;»</a:t>
            </a:r>
          </a:p>
        </p:txBody>
      </p:sp>
      <p:sp>
        <p:nvSpPr>
          <p:cNvPr id="79875" name="Rectangle 3"/>
          <p:cNvSpPr>
            <a:spLocks noGrp="1"/>
          </p:cNvSpPr>
          <p:nvPr>
            <p:ph sz="quarter" idx="1"/>
          </p:nvPr>
        </p:nvSpPr>
        <p:spPr>
          <a:xfrm>
            <a:off x="468313" y="1916113"/>
            <a:ext cx="8291512" cy="45481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l-GR" sz="23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Μεγαλώνεις</a:t>
            </a:r>
            <a:r>
              <a:rPr lang="el-GR" sz="2300" b="1" smtClean="0">
                <a:latin typeface="Times New Roman" pitchFamily="18" charset="0"/>
                <a:cs typeface="Times New Roman" pitchFamily="18" charset="0"/>
              </a:rPr>
              <a:t> ιδιαίτερα </a:t>
            </a:r>
            <a:r>
              <a:rPr lang="el-GR" sz="23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γρήγορα</a:t>
            </a:r>
            <a:r>
              <a:rPr lang="el-GR" sz="2300" b="1" smtClean="0">
                <a:latin typeface="Times New Roman" pitchFamily="18" charset="0"/>
                <a:cs typeface="Times New Roman" pitchFamily="18" charset="0"/>
              </a:rPr>
              <a:t>                                      και το σώμα σου αλλάζει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300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</a:pPr>
            <a:r>
              <a:rPr lang="el-GR" sz="23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Αλλάζει ο τρόπος σκέψης </a:t>
            </a:r>
            <a:r>
              <a:rPr lang="el-GR" sz="2300" b="1" smtClean="0">
                <a:latin typeface="Times New Roman" pitchFamily="18" charset="0"/>
                <a:cs typeface="Times New Roman" pitchFamily="18" charset="0"/>
              </a:rPr>
              <a:t>σου                                               και το πώς «βλέπεις» τον κόσμο</a:t>
            </a:r>
          </a:p>
          <a:p>
            <a:pPr eaLnBrk="1" hangingPunct="1">
              <a:lnSpc>
                <a:spcPct val="115000"/>
              </a:lnSpc>
              <a:buFont typeface="Wingdings 2" pitchFamily="18" charset="2"/>
              <a:buNone/>
            </a:pPr>
            <a:endParaRPr lang="el-GR" sz="2300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l-GR" sz="2300" b="1" smtClean="0">
                <a:latin typeface="Times New Roman" pitchFamily="18" charset="0"/>
                <a:cs typeface="Times New Roman" pitchFamily="18" charset="0"/>
              </a:rPr>
              <a:t>Σου αρέσει να </a:t>
            </a:r>
            <a:r>
              <a:rPr lang="el-GR" sz="23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δοκιμάζεις νέα πράγματα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300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l-GR" sz="2300" b="1" smtClean="0">
                <a:latin typeface="Times New Roman" pitchFamily="18" charset="0"/>
                <a:cs typeface="Times New Roman" pitchFamily="18" charset="0"/>
              </a:rPr>
              <a:t>Προσπαθείς να αποκτήσεις μια </a:t>
            </a:r>
            <a:r>
              <a:rPr lang="el-GR" sz="23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καλή σχέση με τον εαυτό </a:t>
            </a:r>
            <a:r>
              <a:rPr lang="el-GR" sz="2300" b="1" smtClean="0">
                <a:latin typeface="Times New Roman" pitchFamily="18" charset="0"/>
                <a:cs typeface="Times New Roman" pitchFamily="18" charset="0"/>
              </a:rPr>
              <a:t>σου και την </a:t>
            </a:r>
            <a:r>
              <a:rPr lang="el-GR" sz="23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εξωτερική</a:t>
            </a:r>
            <a:r>
              <a:rPr lang="el-GR" sz="2300" b="1" smtClean="0">
                <a:latin typeface="Times New Roman" pitchFamily="18" charset="0"/>
                <a:cs typeface="Times New Roman" pitchFamily="18" charset="0"/>
              </a:rPr>
              <a:t> σου </a:t>
            </a:r>
            <a:r>
              <a:rPr lang="el-GR" sz="23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εμφάνιση</a:t>
            </a:r>
          </a:p>
          <a:p>
            <a:pPr eaLnBrk="1" hangingPunct="1">
              <a:lnSpc>
                <a:spcPct val="120000"/>
              </a:lnSpc>
            </a:pPr>
            <a:endParaRPr lang="el-GR" sz="2300" b="1" smtClean="0"/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300" b="1" smtClean="0"/>
          </a:p>
          <a:p>
            <a:pPr eaLnBrk="1" hangingPunct="1">
              <a:lnSpc>
                <a:spcPct val="115000"/>
              </a:lnSpc>
            </a:pPr>
            <a:endParaRPr lang="el-GR" sz="2300" b="1" smtClean="0"/>
          </a:p>
        </p:txBody>
      </p:sp>
      <p:pic>
        <p:nvPicPr>
          <p:cNvPr id="79876" name="Picture 4" descr="State2_photo-adolescen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5304" y="1989138"/>
            <a:ext cx="3239394" cy="2154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9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79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- Εικόνα" descr="ivlpnuneqz58f795055f6ef.jpg"/>
          <p:cNvPicPr>
            <a:picLocks noChangeAspect="1"/>
          </p:cNvPicPr>
          <p:nvPr/>
        </p:nvPicPr>
        <p:blipFill>
          <a:blip r:embed="rId3">
            <a:lum bright="40000"/>
          </a:blip>
          <a:stretch>
            <a:fillRect/>
          </a:stretch>
        </p:blipFill>
        <p:spPr>
          <a:xfrm>
            <a:off x="660770" y="928670"/>
            <a:ext cx="7822461" cy="533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49275"/>
            <a:ext cx="8229600" cy="8842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Χαρακτηριστικά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l-GR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εφηβείας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4213" y="1700213"/>
            <a:ext cx="7570787" cy="4608512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l-GR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Πειραματισμός-περιέργεια</a:t>
            </a: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l-GR" sz="28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l-GR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Έλλειψη </a:t>
            </a:r>
            <a:r>
              <a:rPr lang="en-US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l-GR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ορθής κρίσης</a:t>
            </a:r>
            <a:r>
              <a:rPr lang="el-GR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l-GR" sz="24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l-GR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Προσκόλληση στον παρόντα χρόνο</a:t>
            </a:r>
            <a:endParaRPr lang="en-US" sz="28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sz="24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l-GR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Συμπεριφορές υψηλού κινδύνου</a:t>
            </a:r>
            <a:endParaRPr lang="en-US" sz="28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sz="24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l-GR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Πρόκληση γονεϊκής εξουσίας</a:t>
            </a:r>
            <a:endParaRPr lang="en-US" sz="2800" b="1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sz="2400" b="1" i="1" dirty="0" smtClean="0">
              <a:latin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sz="2400" b="1" i="1" dirty="0" smtClean="0">
              <a:latin typeface="Times New Roman" pitchFamily="18" charset="0"/>
            </a:endParaRPr>
          </a:p>
          <a:p>
            <a:pPr marL="274320" indent="-274320" eaLnBrk="1" fontAlgn="auto" hangingPunct="1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l-GR" sz="2400" b="1" i="1" dirty="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9" name="Picture 1" descr="C:\Users\tsa\Downloads\network_diagram_g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928802"/>
            <a:ext cx="3714776" cy="39290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4"/>
          <p:cNvSpPr/>
          <p:nvPr/>
        </p:nvSpPr>
        <p:spPr>
          <a:xfrm>
            <a:off x="285720" y="1000108"/>
            <a:ext cx="5904656" cy="5847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l-GR" sz="3200" b="1" dirty="0">
                <a:solidFill>
                  <a:srgbClr val="C00000"/>
                </a:solidFill>
                <a:latin typeface="+mj-lt"/>
              </a:rPr>
              <a:t>Τί είναι το Διαδίκτυο; </a:t>
            </a:r>
            <a:endParaRPr lang="el-GR" sz="3200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28794" y="2214554"/>
            <a:ext cx="4831772" cy="5847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3200" b="1" dirty="0">
                <a:solidFill>
                  <a:srgbClr val="C00000"/>
                </a:solidFill>
                <a:latin typeface="+mj-lt"/>
              </a:rPr>
              <a:t>Πότε δημιουργήθηκε; </a:t>
            </a:r>
            <a:endParaRPr lang="el-GR" sz="3200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8596" y="3571876"/>
            <a:ext cx="5076055" cy="5847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l-GR" sz="3200" b="1" dirty="0">
                <a:solidFill>
                  <a:srgbClr val="C00000"/>
                </a:solidFill>
                <a:latin typeface="+mj-lt"/>
              </a:rPr>
              <a:t>Γιατί δημιουργήθηκε; </a:t>
            </a:r>
            <a:endParaRPr lang="el-GR" sz="3200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2" descr="C:\Users\tsa\Downloads\cloud-computing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3714744" y="3905250"/>
            <a:ext cx="3408362" cy="2952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916" name="3 - Εικόνα" descr="planhthw gh.jpg"/>
          <p:cNvPicPr>
            <a:picLocks noChangeAspect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5181602" y="714356"/>
            <a:ext cx="3962398" cy="3202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436" name="Content Placeholder 2"/>
          <p:cNvSpPr>
            <a:spLocks noGrp="1"/>
          </p:cNvSpPr>
          <p:nvPr>
            <p:ph sz="quarter" idx="1"/>
          </p:nvPr>
        </p:nvSpPr>
        <p:spPr>
          <a:xfrm>
            <a:off x="285750" y="642938"/>
            <a:ext cx="5286375" cy="5786437"/>
          </a:xfrm>
        </p:spPr>
        <p:txBody>
          <a:bodyPr/>
          <a:lstStyle/>
          <a:p>
            <a:pPr eaLnBrk="1" hangingPunct="1"/>
            <a:r>
              <a:rPr lang="el-GR" sz="2000" b="1" smtClean="0">
                <a:solidFill>
                  <a:srgbClr val="463E38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Το Internet είναι απλώς ένα μέρος, το οποίο παρέχει τη δυνατότητα για </a:t>
            </a:r>
            <a:r>
              <a:rPr lang="el-GR" sz="2000" b="1" smtClean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να διασυνδεθούν μεταξύ τους όλα τα δίκτυα του πλανήτη</a:t>
            </a:r>
            <a:r>
              <a:rPr lang="en-US" sz="2000" b="1" smtClean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!</a:t>
            </a:r>
          </a:p>
          <a:p>
            <a:pPr eaLnBrk="1" hangingPunct="1"/>
            <a:endParaRPr lang="en-US" sz="2000" b="1" smtClean="0">
              <a:solidFill>
                <a:srgbClr val="463E38"/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eaLnBrk="1" hangingPunct="1"/>
            <a:r>
              <a:rPr lang="el-GR" sz="2000" b="1" smtClean="0">
                <a:solidFill>
                  <a:srgbClr val="463E38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Ο πρόγονος του Internet, </a:t>
            </a:r>
            <a:r>
              <a:rPr lang="el-GR" sz="2000" b="1" smtClean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το ARPANET</a:t>
            </a:r>
            <a:r>
              <a:rPr lang="el-GR" sz="2000" b="1" smtClean="0">
                <a:solidFill>
                  <a:srgbClr val="463E38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, δημιουργήθηκε στα τέλη της δεκαετίας του 196</a:t>
            </a:r>
            <a:r>
              <a:rPr lang="en-US" sz="2000" b="1" smtClean="0">
                <a:solidFill>
                  <a:srgbClr val="463E38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9</a:t>
            </a:r>
          </a:p>
          <a:p>
            <a:pPr eaLnBrk="1" hangingPunct="1"/>
            <a:endParaRPr lang="en-US" sz="2000" b="1" smtClean="0">
              <a:solidFill>
                <a:srgbClr val="463E38"/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eaLnBrk="1" hangingPunct="1"/>
            <a:r>
              <a:rPr lang="el-GR" sz="2000" b="1" smtClean="0">
                <a:solidFill>
                  <a:srgbClr val="463E38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Σκοπός των αμερικανών στρατιωτικών ήταν η κατασκευή </a:t>
            </a:r>
            <a:r>
              <a:rPr lang="el-GR" sz="2000" b="1" smtClean="0">
                <a:solidFill>
                  <a:srgbClr val="C0000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ενός δικτύου, το οποίο δεν θα κατέρρεε σε περίπτωση καταστροφής</a:t>
            </a:r>
            <a:endParaRPr lang="en-US" sz="2000" b="1" smtClean="0">
              <a:solidFill>
                <a:srgbClr val="C00000"/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  <a:p>
            <a:pPr eaLnBrk="1" hangingPunct="1"/>
            <a:endParaRPr lang="en-US" sz="2000" b="1" smtClean="0">
              <a:solidFill>
                <a:srgbClr val="463E38"/>
              </a:solidFill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3 - Θέση περιεχομένου" descr="telei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l="16406" t="1863" r="15852"/>
          <a:stretch>
            <a:fillRect/>
          </a:stretch>
        </p:blipFill>
        <p:spPr>
          <a:xfrm>
            <a:off x="534988" y="139700"/>
            <a:ext cx="8074025" cy="6578600"/>
          </a:xfrm>
        </p:spPr>
      </p:pic>
      <p:pic>
        <p:nvPicPr>
          <p:cNvPr id="19459" name="4 - Εικόνα" descr="rolo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5661025"/>
            <a:ext cx="28575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5 - Εικόνα" descr="rolo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5661025"/>
            <a:ext cx="285750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tsa\Pictures\cnn log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357298"/>
            <a:ext cx="1276350" cy="83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1" name="Picture 3" descr="C:\Users\tsa\Pictures\airtickets log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688" y="2428875"/>
            <a:ext cx="182880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4" descr="C:\Users\tsa\Pictures\amazon log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2275" y="4652963"/>
            <a:ext cx="1943100" cy="1138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3" name="Picture 5" descr="C:\Users\tsa\Pictures\bbc log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86050" y="1285860"/>
            <a:ext cx="1922463" cy="1439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4" name="Picture 6" descr="C:\Users\tsa\Pictures\google logos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43636" y="1071546"/>
            <a:ext cx="1738312" cy="1223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8135" name="Picture 7" descr="C:\Users\tsa\Pictures\ebay log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625" y="4214813"/>
            <a:ext cx="1143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6" name="Picture 8" descr="C:\Users\tsa\Pictures\greenpeace logo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7224" y="2928934"/>
            <a:ext cx="2209800" cy="106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7" name="Picture 9" descr="C:\Users\tsa\Pictures\kathimerini logo.png"/>
          <p:cNvPicPr>
            <a:picLocks noChangeAspect="1" noChangeArrowheads="1"/>
          </p:cNvPicPr>
          <p:nvPr/>
        </p:nvPicPr>
        <p:blipFill>
          <a:blip r:embed="rId10"/>
          <a:srcRect l="7810"/>
          <a:stretch>
            <a:fillRect/>
          </a:stretch>
        </p:blipFill>
        <p:spPr bwMode="auto">
          <a:xfrm>
            <a:off x="500034" y="5876925"/>
            <a:ext cx="2941666" cy="685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8145" name="Picture 17" descr="C:\Users\tsa\Pictures\220px-Wikipedia-logo-v2-en.svg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929313" y="3929063"/>
            <a:ext cx="1760537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7" name="Picture 19" descr="C:\Users\tsa\Pictures\national geographic logo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143372" y="4929198"/>
            <a:ext cx="1524000" cy="152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8148" name="Picture 20" descr="C:\Users\tsa\Pictures\safer internet.gr logo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500562" y="2857496"/>
            <a:ext cx="1905000" cy="638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8149" name="Picture 21" descr="C:\Users\tsa\Pictures\wwf logo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500938" y="3000375"/>
            <a:ext cx="115252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50" name="Picture 22" descr="C:\Users\tsa\Pictures\youtube logo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929563" y="5072063"/>
            <a:ext cx="798512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51" name="Picture 23" descr="C:\Users\tsa\Pictures\κατάλογος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286125" y="3500438"/>
            <a:ext cx="18732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80" name="Rectangle 2"/>
          <p:cNvSpPr>
            <a:spLocks noGrp="1"/>
          </p:cNvSpPr>
          <p:nvPr>
            <p:ph type="title"/>
          </p:nvPr>
        </p:nvSpPr>
        <p:spPr>
          <a:xfrm>
            <a:off x="285750" y="428625"/>
            <a:ext cx="8534400" cy="53498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l-GR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Πολλαπλές Ευκαιρίες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8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8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8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8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ocial-networking-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2428868"/>
            <a:ext cx="2084847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507" name="Rectangle 3"/>
          <p:cNvSpPr>
            <a:spLocks noGrp="1"/>
          </p:cNvSpPr>
          <p:nvPr>
            <p:ph idx="1"/>
          </p:nvPr>
        </p:nvSpPr>
        <p:spPr>
          <a:xfrm>
            <a:off x="357188" y="1428750"/>
            <a:ext cx="7929562" cy="50165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l-GR" sz="2400" b="1" i="1" smtClean="0">
                <a:solidFill>
                  <a:srgbClr val="644646"/>
                </a:solidFill>
                <a:latin typeface="Calibri" pitchFamily="34" charset="0"/>
                <a:cs typeface="Calibri" pitchFamily="34" charset="0"/>
              </a:rPr>
              <a:t>    Ικανοποιούν ανάγκες, όπως</a:t>
            </a:r>
            <a:r>
              <a:rPr lang="en-US" sz="2400" b="1" i="1" smtClean="0">
                <a:solidFill>
                  <a:srgbClr val="644646"/>
                </a:solidFill>
                <a:latin typeface="Calibri" pitchFamily="34" charset="0"/>
                <a:cs typeface="Calibri" pitchFamily="34" charset="0"/>
              </a:rPr>
              <a:t>:</a:t>
            </a:r>
            <a:endParaRPr lang="el-GR" sz="2400" b="1" i="1" smtClean="0">
              <a:solidFill>
                <a:srgbClr val="644646"/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l-GR" sz="240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90000"/>
              </a:lnSpc>
            </a:pPr>
            <a:r>
              <a:rPr lang="el-GR" sz="2400" smtClean="0">
                <a:latin typeface="Calibri" pitchFamily="34" charset="0"/>
                <a:cs typeface="Calibri" pitchFamily="34" charset="0"/>
              </a:rPr>
              <a:t>Να «ανήκουμε» σε ομάδα </a:t>
            </a:r>
            <a:endParaRPr lang="en-US" sz="240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90000"/>
              </a:lnSpc>
            </a:pPr>
            <a:endParaRPr lang="el-GR" sz="1000" b="1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l-GR" sz="2400" smtClean="0">
                <a:latin typeface="Calibri" pitchFamily="34" charset="0"/>
                <a:cs typeface="Calibri" pitchFamily="34" charset="0"/>
              </a:rPr>
              <a:t>Να επικοινωνούμε και να κοινωνικοποιούμαστε</a:t>
            </a:r>
          </a:p>
          <a:p>
            <a:pPr eaLnBrk="1" hangingPunct="1">
              <a:lnSpc>
                <a:spcPct val="90000"/>
              </a:lnSpc>
            </a:pPr>
            <a:endParaRPr lang="en-US" sz="100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l-GR" sz="2400" smtClean="0">
                <a:latin typeface="Calibri" pitchFamily="34" charset="0"/>
                <a:cs typeface="Calibri" pitchFamily="34" charset="0"/>
              </a:rPr>
              <a:t>Να ψυχαγωγούμαστε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el-GR" sz="2400" b="1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l-GR" sz="2400" smtClean="0">
                <a:latin typeface="Calibri" pitchFamily="34" charset="0"/>
                <a:cs typeface="Calibri" pitchFamily="34" charset="0"/>
              </a:rPr>
              <a:t>Να ενημερωνόμαστε  και να υιοθετούμε τάσεις και συμπεριφορές</a:t>
            </a:r>
          </a:p>
          <a:p>
            <a:pPr eaLnBrk="1" hangingPunct="1">
              <a:lnSpc>
                <a:spcPct val="90000"/>
              </a:lnSpc>
            </a:pPr>
            <a:endParaRPr lang="el-GR" sz="1000" b="1" smtClean="0">
              <a:latin typeface="Calibri" pitchFamily="34" charset="0"/>
              <a:cs typeface="Calibri" pitchFamily="34" charset="0"/>
            </a:endParaRPr>
          </a:p>
          <a:p>
            <a:pPr algn="r">
              <a:lnSpc>
                <a:spcPct val="90000"/>
              </a:lnSpc>
              <a:buFont typeface="Wingdings 2" pitchFamily="18" charset="2"/>
              <a:buNone/>
            </a:pPr>
            <a:endParaRPr lang="el-GR" sz="2400" b="1" smtClean="0">
              <a:latin typeface="Constantia" pitchFamily="18" charset="0"/>
            </a:endParaRPr>
          </a:p>
          <a:p>
            <a:pPr algn="just">
              <a:lnSpc>
                <a:spcPct val="90000"/>
              </a:lnSpc>
              <a:buFont typeface="Wingdings 2" pitchFamily="18" charset="2"/>
              <a:buNone/>
            </a:pPr>
            <a:r>
              <a:rPr lang="en-US" sz="1900" b="1" i="1" smtClean="0"/>
              <a:t>      </a:t>
            </a:r>
            <a:r>
              <a:rPr lang="en-US" sz="1300" b="1" i="1" smtClean="0">
                <a:solidFill>
                  <a:srgbClr val="002060"/>
                </a:solidFill>
              </a:rPr>
              <a:t>Tsitsika AK et al.</a:t>
            </a:r>
          </a:p>
          <a:p>
            <a:pPr algn="just">
              <a:lnSpc>
                <a:spcPct val="90000"/>
              </a:lnSpc>
              <a:buFont typeface="Wingdings 2" pitchFamily="18" charset="2"/>
              <a:buNone/>
            </a:pPr>
            <a:r>
              <a:rPr lang="en-US" sz="1300" b="1" i="1" smtClean="0">
                <a:solidFill>
                  <a:srgbClr val="002060"/>
                </a:solidFill>
              </a:rPr>
              <a:t>      Online social networking in adolescence: patterns of use in six European countries and links with psychosocial functioning, J Adol Health 2104</a:t>
            </a:r>
            <a:r>
              <a:rPr lang="en-US" sz="1300" i="1" smtClean="0">
                <a:solidFill>
                  <a:srgbClr val="002060"/>
                </a:solidFill>
              </a:rPr>
              <a:t> Jul;55(1):141-7</a:t>
            </a:r>
            <a:r>
              <a:rPr lang="en-US" sz="1300" smtClean="0">
                <a:solidFill>
                  <a:srgbClr val="002060"/>
                </a:solidFill>
              </a:rPr>
              <a:t>.</a:t>
            </a:r>
            <a:endParaRPr lang="en-US" sz="1300" b="1" i="1" smtClean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endParaRPr lang="en-US" sz="1700" smtClean="0">
              <a:latin typeface="Constantia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81125" y="214313"/>
            <a:ext cx="6373813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l-GR" sz="40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Calibri" pitchFamily="34" charset="0"/>
              </a:rPr>
              <a:t>Κοινωνικά Δίκτυα</a:t>
            </a:r>
            <a:endParaRPr lang="el-GR" sz="4000" b="1">
              <a:solidFill>
                <a:srgbClr val="333399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/>
          </p:cNvSpPr>
          <p:nvPr>
            <p:ph sz="quarter" idx="1"/>
          </p:nvPr>
        </p:nvSpPr>
        <p:spPr>
          <a:xfrm>
            <a:off x="457200" y="428625"/>
            <a:ext cx="8229600" cy="5184775"/>
          </a:xfrm>
        </p:spPr>
        <p:txBody>
          <a:bodyPr>
            <a:normAutofit/>
          </a:bodyPr>
          <a:lstStyle/>
          <a:p>
            <a:pPr marL="0" indent="0" algn="ctr" eaLnBrk="1" fontAlgn="auto" hangingPunct="1">
              <a:lnSpc>
                <a:spcPct val="12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l-GR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Η τεχνολογία  προσφέρει  στους νέους απεριόριστες δυνατότητες 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εκπαίδευσης,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ενημέρωσης και ψυχαγωγίας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el-GR" dirty="0" smtClean="0">
              <a:solidFill>
                <a:srgbClr val="0000FF"/>
              </a:solidFill>
            </a:endParaRPr>
          </a:p>
        </p:txBody>
      </p:sp>
      <p:pic>
        <p:nvPicPr>
          <p:cNvPr id="4" name="3 - Εικόνα" descr="INTERNET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785" y="1714488"/>
            <a:ext cx="7150431" cy="4801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- Τίτλος"/>
          <p:cNvSpPr>
            <a:spLocks noGrp="1"/>
          </p:cNvSpPr>
          <p:nvPr>
            <p:ph type="title"/>
          </p:nvPr>
        </p:nvSpPr>
        <p:spPr>
          <a:xfrm>
            <a:off x="214313" y="1071563"/>
            <a:ext cx="8929687" cy="1143000"/>
          </a:xfrm>
        </p:spPr>
        <p:txBody>
          <a:bodyPr/>
          <a:lstStyle/>
          <a:p>
            <a:pPr algn="ctr" eaLnBrk="1" hangingPunct="1"/>
            <a:r>
              <a:rPr lang="el-GR" sz="3000" b="1" smtClean="0">
                <a:solidFill>
                  <a:srgbClr val="C00000"/>
                </a:solidFill>
              </a:rPr>
              <a:t>Η υπερβολή </a:t>
            </a:r>
            <a:r>
              <a:rPr lang="el-GR" sz="3000" smtClean="0"/>
              <a:t>ωστόσο, σε οποιαδήποτε δραστηριότητα, μπορεί</a:t>
            </a:r>
            <a:r>
              <a:rPr lang="en-US" sz="3000" smtClean="0"/>
              <a:t> </a:t>
            </a:r>
            <a:r>
              <a:rPr lang="el-GR" sz="3000" b="1" smtClean="0">
                <a:solidFill>
                  <a:srgbClr val="C00000"/>
                </a:solidFill>
              </a:rPr>
              <a:t>να σκιάσει </a:t>
            </a:r>
            <a:r>
              <a:rPr lang="el-GR" sz="3000" smtClean="0"/>
              <a:t>τα σημαντικά </a:t>
            </a:r>
            <a:r>
              <a:rPr lang="el-GR" sz="3000" b="1" smtClean="0">
                <a:solidFill>
                  <a:srgbClr val="C00000"/>
                </a:solidFill>
              </a:rPr>
              <a:t>οφέλη</a:t>
            </a:r>
            <a:r>
              <a:rPr lang="el-GR" sz="3000" smtClean="0"/>
              <a:t> και </a:t>
            </a:r>
            <a:r>
              <a:rPr lang="el-GR" sz="3000" b="1" smtClean="0">
                <a:solidFill>
                  <a:srgbClr val="C00000"/>
                </a:solidFill>
              </a:rPr>
              <a:t>να δημιουργήσει προβλήματα</a:t>
            </a:r>
            <a:r>
              <a:rPr lang="el-GR" sz="3000" smtClean="0"/>
              <a:t>.</a:t>
            </a:r>
          </a:p>
        </p:txBody>
      </p:sp>
      <p:pic>
        <p:nvPicPr>
          <p:cNvPr id="5" name="4 - Εικόνα" descr="7_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0517" y="2214554"/>
            <a:ext cx="7382967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323850" y="476250"/>
            <a:ext cx="8534400" cy="534988"/>
          </a:xfrm>
        </p:spPr>
        <p:txBody>
          <a:bodyPr/>
          <a:lstStyle/>
          <a:p>
            <a:pPr eaLnBrk="1" hangingPunct="1"/>
            <a:r>
              <a:rPr lang="el-GR" sz="36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Όταν η χρήση γίνεται κατάχρηση…</a:t>
            </a:r>
          </a:p>
        </p:txBody>
      </p:sp>
      <p:pic>
        <p:nvPicPr>
          <p:cNvPr id="78851" name="Picture 2" descr="exantlisi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78781" y="964658"/>
            <a:ext cx="7386438" cy="5559967"/>
          </a:xfrm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Αποτέλεσμα εικόνας για κοινωνικα δικτυ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3" y="1500188"/>
            <a:ext cx="4719637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214313" y="1428750"/>
            <a:ext cx="6072187" cy="388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696464"/>
              </a:buClr>
              <a:buSzPct val="70000"/>
              <a:buFont typeface="Wingdings" pitchFamily="2" charset="2"/>
              <a:buChar char="¡"/>
            </a:pPr>
            <a:r>
              <a:rPr lang="el-GR" sz="2400" b="1" i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Η παρατεταμένη χρήση μπορεί να έχει επιπτώσεις στις </a:t>
            </a:r>
            <a:r>
              <a:rPr lang="el-GR" sz="2400" b="1" i="1">
                <a:solidFill>
                  <a:srgbClr val="333399"/>
                </a:solidFill>
                <a:latin typeface="Calibri" pitchFamily="34" charset="0"/>
                <a:cs typeface="Calibri" pitchFamily="34" charset="0"/>
              </a:rPr>
              <a:t>κοινωνικές δεξιότητες</a:t>
            </a:r>
            <a:endParaRPr lang="en-US" sz="2400" b="1" i="1">
              <a:solidFill>
                <a:srgbClr val="333399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696464"/>
              </a:buClr>
              <a:buSzPct val="70000"/>
            </a:pPr>
            <a:endParaRPr lang="el-GR" sz="2400" b="1" i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696464"/>
              </a:buClr>
              <a:buSzPct val="70000"/>
              <a:buFont typeface="Wingdings" pitchFamily="2" charset="2"/>
              <a:buChar char="¡"/>
            </a:pPr>
            <a:r>
              <a:rPr lang="el-GR" sz="2400" b="1" i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Ενίσχυση «ναρκισσισμού» και έμφαση στην εικόνα</a:t>
            </a:r>
            <a:endParaRPr lang="en-US" sz="2400" b="1" i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696464"/>
              </a:buClr>
              <a:buSzPct val="70000"/>
            </a:pPr>
            <a:endParaRPr lang="el-GR" sz="2400" b="1" i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rgbClr val="696464"/>
              </a:buClr>
              <a:buSzPct val="70000"/>
              <a:buFont typeface="Wingdings" pitchFamily="2" charset="2"/>
              <a:buChar char="¡"/>
            </a:pPr>
            <a:r>
              <a:rPr lang="el-GR" sz="2400" b="1" i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Δυσκολίες στην αυτοκριτική και αυτοβελτίωση</a:t>
            </a:r>
          </a:p>
        </p:txBody>
      </p:sp>
      <p:sp>
        <p:nvSpPr>
          <p:cNvPr id="212994" name="Rectangle 2"/>
          <p:cNvSpPr>
            <a:spLocks noChangeArrowheads="1"/>
          </p:cNvSpPr>
          <p:nvPr/>
        </p:nvSpPr>
        <p:spPr bwMode="auto">
          <a:xfrm>
            <a:off x="2006600" y="214313"/>
            <a:ext cx="51308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l-GR" sz="4000" b="1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Calibri" pitchFamily="34" charset="0"/>
              </a:rPr>
              <a:t> Κοινωνικά Δίκτυα</a:t>
            </a:r>
          </a:p>
        </p:txBody>
      </p:sp>
      <p:sp>
        <p:nvSpPr>
          <p:cNvPr id="25605" name="6 - Ορθογώνιο"/>
          <p:cNvSpPr>
            <a:spLocks noChangeArrowheads="1"/>
          </p:cNvSpPr>
          <p:nvPr/>
        </p:nvSpPr>
        <p:spPr bwMode="auto">
          <a:xfrm>
            <a:off x="3643313" y="5715000"/>
            <a:ext cx="5184775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 algn="just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en-US" b="1" i="1">
                <a:solidFill>
                  <a:srgbClr val="000000"/>
                </a:solidFill>
              </a:rPr>
              <a:t> </a:t>
            </a:r>
            <a:r>
              <a:rPr lang="el-GR" b="1" i="1">
                <a:solidFill>
                  <a:srgbClr val="000000"/>
                </a:solidFill>
              </a:rPr>
              <a:t>     </a:t>
            </a:r>
            <a:r>
              <a:rPr lang="en-US" sz="1200" b="1" i="1">
                <a:solidFill>
                  <a:srgbClr val="002060"/>
                </a:solidFill>
              </a:rPr>
              <a:t>Tsitsika AK et al.</a:t>
            </a:r>
          </a:p>
          <a:p>
            <a:pPr marL="273050" indent="-273050" algn="just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</a:pPr>
            <a:r>
              <a:rPr lang="en-US" sz="1200" b="1" i="1">
                <a:solidFill>
                  <a:srgbClr val="002060"/>
                </a:solidFill>
              </a:rPr>
              <a:t>      Online social networking in adolescence: patterns of use in six European countries and links with psychosocial functioning, J Adol Health 2104 Jul;55(1):141-7.</a:t>
            </a:r>
            <a:endParaRPr lang="el-GR" sz="1200" b="1" i="1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- Τίτλος"/>
          <p:cNvSpPr>
            <a:spLocks noGrp="1"/>
          </p:cNvSpPr>
          <p:nvPr>
            <p:ph type="title"/>
          </p:nvPr>
        </p:nvSpPr>
        <p:spPr>
          <a:xfrm>
            <a:off x="500063" y="0"/>
            <a:ext cx="7497762" cy="1143000"/>
          </a:xfrm>
        </p:spPr>
        <p:txBody>
          <a:bodyPr/>
          <a:lstStyle/>
          <a:p>
            <a:pPr algn="ctr"/>
            <a:r>
              <a:rPr lang="el-GR" sz="3600" b="1" smtClean="0"/>
              <a:t>Μορφές εθισμού στο διαδίκτυο</a:t>
            </a:r>
            <a:endParaRPr lang="el-GR" sz="3600" smtClean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054100" y="1317625"/>
            <a:ext cx="7497763" cy="4800600"/>
          </a:xfrm>
        </p:spPr>
        <p:txBody>
          <a:bodyPr/>
          <a:lstStyle/>
          <a:p>
            <a:pPr>
              <a:defRPr/>
            </a:pPr>
            <a:r>
              <a:rPr lang="el-GR" b="1" i="1" dirty="0" smtClean="0">
                <a:solidFill>
                  <a:schemeClr val="accent1"/>
                </a:solidFill>
              </a:rPr>
              <a:t>Εθισμός στο διαδίκτυο</a:t>
            </a:r>
            <a:r>
              <a:rPr lang="en-US" b="1" i="1" dirty="0" smtClean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el-GR" b="1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en-US" b="1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 2" pitchFamily="18" charset="2"/>
              <a:buNone/>
              <a:defRPr/>
            </a:pPr>
            <a:endParaRPr lang="en-US" dirty="0" smtClean="0"/>
          </a:p>
          <a:p>
            <a:pPr>
              <a:buFont typeface="Wingdings 2" pitchFamily="18" charset="2"/>
              <a:buNone/>
              <a:defRPr/>
            </a:pPr>
            <a:r>
              <a:rPr lang="en-US" dirty="0" smtClean="0"/>
              <a:t> </a:t>
            </a:r>
            <a:r>
              <a:rPr lang="el-GR" dirty="0" smtClean="0"/>
              <a:t>  Υπέρμετρη, ανεξέλεγκτη και παρορμητική χρήση του διαδικτύου που </a:t>
            </a:r>
          </a:p>
          <a:p>
            <a:pPr>
              <a:buFont typeface="Wingdings 2" pitchFamily="18" charset="2"/>
              <a:buNone/>
              <a:defRPr/>
            </a:pPr>
            <a:endParaRPr lang="el-GR" dirty="0" smtClean="0"/>
          </a:p>
          <a:p>
            <a:pPr>
              <a:defRPr/>
            </a:pPr>
            <a:r>
              <a:rPr lang="el-GR" dirty="0" smtClean="0"/>
              <a:t>Παρεμποδίζει τη φυσιολογική ζωή του ατόμου </a:t>
            </a:r>
          </a:p>
          <a:p>
            <a:pPr>
              <a:defRPr/>
            </a:pPr>
            <a:r>
              <a:rPr lang="el-GR" dirty="0" smtClean="0"/>
              <a:t>Δημιουργεί άγχος και δυσφορία στο οικογενειακό, φιλικό και εργασιακό (σχολικό) του περιβάλλον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642938" y="285750"/>
            <a:ext cx="7497762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l-GR" b="1" dirty="0" smtClean="0"/>
              <a:t>Μορφές εθισμού στο διαδίκτυο</a:t>
            </a:r>
            <a:br>
              <a:rPr lang="el-GR" b="1" dirty="0" smtClean="0"/>
            </a:b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1042988" y="1317625"/>
            <a:ext cx="7499350" cy="4800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l-GR" b="1" i="1" dirty="0" smtClean="0">
                <a:solidFill>
                  <a:schemeClr val="accent1"/>
                </a:solidFill>
              </a:rPr>
              <a:t>Εθισμός στα μέσα κοινωνικής δικτύωσης</a:t>
            </a:r>
            <a:r>
              <a:rPr lang="en-US" b="1" i="1" dirty="0" smtClean="0">
                <a:solidFill>
                  <a:schemeClr val="accent1"/>
                </a:solidFill>
              </a:rPr>
              <a:t>:</a:t>
            </a:r>
            <a:endParaRPr lang="el-GR" b="1" i="1" dirty="0" smtClean="0">
              <a:solidFill>
                <a:schemeClr val="accent1"/>
              </a:solidFill>
            </a:endParaRPr>
          </a:p>
          <a:p>
            <a:pPr>
              <a:buFont typeface="Wingdings 2" pitchFamily="18" charset="2"/>
              <a:buNone/>
              <a:defRPr/>
            </a:pPr>
            <a:endParaRPr lang="en-US" b="1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 2" pitchFamily="18" charset="2"/>
              <a:buNone/>
              <a:defRPr/>
            </a:pPr>
            <a:r>
              <a:rPr lang="el-GR" dirty="0" smtClean="0"/>
              <a:t>   Όρος που χρησιμοποιείται για να περιγράψει κάποιον που περνά πολύ μεγάλο μέρος της ημέρας του χρησιμοποιώντας  π.χ. το Facebook, το Twitter ,το Instagram τόσο που</a:t>
            </a:r>
            <a:r>
              <a:rPr lang="en-US" dirty="0" smtClean="0"/>
              <a:t>:</a:t>
            </a:r>
            <a:endParaRPr lang="el-GR" dirty="0" smtClean="0"/>
          </a:p>
          <a:p>
            <a:pPr>
              <a:buFont typeface="Wingdings 2" pitchFamily="18" charset="2"/>
              <a:buNone/>
              <a:defRPr/>
            </a:pPr>
            <a:r>
              <a:rPr lang="el-GR" dirty="0" smtClean="0"/>
              <a:t> </a:t>
            </a:r>
          </a:p>
          <a:p>
            <a:pPr>
              <a:defRPr/>
            </a:pPr>
            <a:r>
              <a:rPr lang="el-GR" dirty="0" smtClean="0"/>
              <a:t>Επηρεάζεται η ποιότητα ζωής του </a:t>
            </a:r>
          </a:p>
          <a:p>
            <a:pPr>
              <a:defRPr/>
            </a:pPr>
            <a:r>
              <a:rPr lang="el-GR" dirty="0" smtClean="0"/>
              <a:t>Παραγκωνίζονται άλλες πτυχές της ζωής του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- Τίτλος"/>
          <p:cNvSpPr>
            <a:spLocks noGrp="1"/>
          </p:cNvSpPr>
          <p:nvPr>
            <p:ph type="title"/>
          </p:nvPr>
        </p:nvSpPr>
        <p:spPr>
          <a:xfrm>
            <a:off x="571500" y="0"/>
            <a:ext cx="7497763" cy="1143000"/>
          </a:xfrm>
        </p:spPr>
        <p:txBody>
          <a:bodyPr/>
          <a:lstStyle/>
          <a:p>
            <a:pPr algn="ctr"/>
            <a:r>
              <a:rPr lang="el-GR" sz="3600" b="1" smtClean="0"/>
              <a:t>Μορφές εθισμού στο διαδίκτυο</a:t>
            </a:r>
            <a:endParaRPr lang="el-GR" sz="3600" smtClean="0"/>
          </a:p>
        </p:txBody>
      </p:sp>
      <p:sp>
        <p:nvSpPr>
          <p:cNvPr id="28675" name="2 - Θέση περιεχομένου"/>
          <p:cNvSpPr>
            <a:spLocks noGrp="1"/>
          </p:cNvSpPr>
          <p:nvPr>
            <p:ph idx="1"/>
          </p:nvPr>
        </p:nvSpPr>
        <p:spPr>
          <a:xfrm>
            <a:off x="1106488" y="1254125"/>
            <a:ext cx="7631112" cy="5241925"/>
          </a:xfrm>
        </p:spPr>
        <p:txBody>
          <a:bodyPr/>
          <a:lstStyle/>
          <a:p>
            <a:r>
              <a:rPr lang="el-GR" b="1" i="1" smtClean="0">
                <a:solidFill>
                  <a:schemeClr val="accent1"/>
                </a:solidFill>
              </a:rPr>
              <a:t>Ο εθισμός σε video</a:t>
            </a:r>
            <a:r>
              <a:rPr lang="el-GR" i="1" smtClean="0">
                <a:solidFill>
                  <a:schemeClr val="accent1"/>
                </a:solidFill>
              </a:rPr>
              <a:t> </a:t>
            </a:r>
            <a:r>
              <a:rPr lang="el-GR" b="1" i="1" smtClean="0">
                <a:solidFill>
                  <a:schemeClr val="accent1"/>
                </a:solidFill>
              </a:rPr>
              <a:t>games</a:t>
            </a:r>
            <a:r>
              <a:rPr lang="en-US" b="1" i="1" smtClean="0">
                <a:solidFill>
                  <a:schemeClr val="accent1"/>
                </a:solidFill>
              </a:rPr>
              <a:t>:</a:t>
            </a:r>
            <a:r>
              <a:rPr lang="el-GR" i="1" smtClean="0">
                <a:solidFill>
                  <a:schemeClr val="accent1"/>
                </a:solidFill>
              </a:rPr>
              <a:t> </a:t>
            </a:r>
          </a:p>
          <a:p>
            <a:pPr>
              <a:buFont typeface="Wingdings 2" pitchFamily="18" charset="2"/>
              <a:buNone/>
            </a:pPr>
            <a:endParaRPr lang="el-GR" smtClean="0"/>
          </a:p>
          <a:p>
            <a:pPr>
              <a:buFont typeface="Wingdings 2" pitchFamily="18" charset="2"/>
              <a:buNone/>
            </a:pPr>
            <a:r>
              <a:rPr lang="el-GR" smtClean="0"/>
              <a:t>   Υπέρμετρη χρήση και εξάρτηση σε ηλεκτρονικά παιχνίδια (συνήθως μέσω διαδικτύου). </a:t>
            </a:r>
          </a:p>
          <a:p>
            <a:pPr>
              <a:buFont typeface="Wingdings 2" pitchFamily="18" charset="2"/>
              <a:buNone/>
            </a:pPr>
            <a:endParaRPr lang="el-GR" smtClean="0"/>
          </a:p>
          <a:p>
            <a:r>
              <a:rPr lang="el-GR" smtClean="0"/>
              <a:t> Μοιάζει με την εξάρτηση από τυχερά παιχνίδια (τζόγο)</a:t>
            </a:r>
          </a:p>
          <a:p>
            <a:r>
              <a:rPr lang="el-GR" smtClean="0"/>
              <a:t> Το άτομο δεν έχει έλεγχο στο πόσο και πότε παίζει </a:t>
            </a:r>
          </a:p>
          <a:p>
            <a:r>
              <a:rPr lang="el-GR" smtClean="0"/>
              <a:t> Η εξάρτησή του αυτή έχει συνέπειες στην καθημερνή του ζωή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- Τίτλος"/>
          <p:cNvSpPr>
            <a:spLocks noGrp="1"/>
          </p:cNvSpPr>
          <p:nvPr>
            <p:ph type="title"/>
          </p:nvPr>
        </p:nvSpPr>
        <p:spPr>
          <a:xfrm>
            <a:off x="714375" y="-285750"/>
            <a:ext cx="3571875" cy="1285875"/>
          </a:xfrm>
        </p:spPr>
        <p:txBody>
          <a:bodyPr/>
          <a:lstStyle/>
          <a:p>
            <a:r>
              <a:rPr lang="el-GR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Αιτίες …</a:t>
            </a:r>
            <a:endParaRPr lang="el-GR" sz="32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9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785813" y="1285875"/>
            <a:ext cx="7772400" cy="5286375"/>
          </a:xfrm>
        </p:spPr>
        <p:txBody>
          <a:bodyPr/>
          <a:lstStyle/>
          <a:p>
            <a:r>
              <a:rPr lang="el-GR" smtClean="0"/>
              <a:t>Η ευαλωτότητα της </a:t>
            </a:r>
            <a:r>
              <a:rPr lang="el-GR" b="1" smtClean="0">
                <a:solidFill>
                  <a:srgbClr val="C00000"/>
                </a:solidFill>
              </a:rPr>
              <a:t>προσωπικότητας</a:t>
            </a:r>
          </a:p>
          <a:p>
            <a:r>
              <a:rPr lang="el-GR" smtClean="0"/>
              <a:t> Η ύπαρξη </a:t>
            </a:r>
            <a:r>
              <a:rPr lang="el-GR" b="1" smtClean="0">
                <a:solidFill>
                  <a:srgbClr val="C00000"/>
                </a:solidFill>
              </a:rPr>
              <a:t>ψυχοκοινωνικών δυσκολιών</a:t>
            </a:r>
            <a:r>
              <a:rPr lang="el-GR" smtClean="0"/>
              <a:t>,  (χαμηλή αυτοεκτίμηση, δυσκολία στις κοινωνικές δεξιότητες,  έφηβοι με υπερκινητικότητα, διαταραχές συμπεριφοράς  ή καταθλιπτικό συναίσθημα κ.λπ.)</a:t>
            </a:r>
          </a:p>
          <a:p>
            <a:r>
              <a:rPr lang="el-GR" smtClean="0"/>
              <a:t>Δυσλειτουργικό </a:t>
            </a:r>
            <a:r>
              <a:rPr lang="el-GR" b="1" smtClean="0">
                <a:solidFill>
                  <a:srgbClr val="C00000"/>
                </a:solidFill>
              </a:rPr>
              <a:t>οικογενειακό περιβάλλον</a:t>
            </a:r>
          </a:p>
          <a:p>
            <a:r>
              <a:rPr lang="el-GR" smtClean="0"/>
              <a:t>Τραυματικά γεγονότα </a:t>
            </a:r>
          </a:p>
          <a:p>
            <a:r>
              <a:rPr lang="el-GR" smtClean="0"/>
              <a:t>Οι νέες </a:t>
            </a:r>
            <a:r>
              <a:rPr lang="el-GR" b="1" smtClean="0">
                <a:solidFill>
                  <a:srgbClr val="C00000"/>
                </a:solidFill>
              </a:rPr>
              <a:t>κοινωνικές συνθήκες </a:t>
            </a:r>
            <a:r>
              <a:rPr lang="el-GR" smtClean="0"/>
              <a:t>(έλλειψη χώρων φυσικής εκτόνωσης και κοινωνικοποίησης, η γενικότερη απομόνωση και έλλειψη επικοινωνίας)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>
          <a:xfrm>
            <a:off x="685800" y="214313"/>
            <a:ext cx="7772400" cy="1143000"/>
          </a:xfrm>
        </p:spPr>
        <p:txBody>
          <a:bodyPr/>
          <a:lstStyle/>
          <a:p>
            <a:pPr algn="ctr" eaLnBrk="1" hangingPunct="1"/>
            <a:r>
              <a:rPr lang="el-GR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Διαδικτυακά Παιχνίδια </a:t>
            </a:r>
          </a:p>
        </p:txBody>
      </p:sp>
      <p:pic>
        <p:nvPicPr>
          <p:cNvPr id="30723" name="Picture 2" descr="D:\ιντερνετ\Video-games-adolescents-sleep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85938" y="1643063"/>
            <a:ext cx="5761037" cy="4341812"/>
          </a:xfr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sa\Downloads\call-of-duty-modern-warfare-3-multiplayer-screenshot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0"/>
            <a:ext cx="4357686" cy="3268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1" name="Picture 3" descr="C:\Users\tsa\Downloads\WOW-Server-Status-World-of-Warcraft-Down-for-24-hour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0"/>
            <a:ext cx="4385386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C:\Users\tsa\Downloads\101318-lineageI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357562"/>
            <a:ext cx="4429124" cy="3321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3" name="Picture 5" descr="C:\Users\tsa\Pictures\81176-internet-geek-nerd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3429000"/>
            <a:ext cx="4191029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71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2"/>
          <p:cNvSpPr>
            <a:spLocks noGrp="1"/>
          </p:cNvSpPr>
          <p:nvPr>
            <p:ph type="title"/>
          </p:nvPr>
        </p:nvSpPr>
        <p:spPr>
          <a:xfrm>
            <a:off x="323850" y="476250"/>
            <a:ext cx="8534400" cy="5349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Όταν η χρήση γίνεται κατάχρηση…</a:t>
            </a:r>
          </a:p>
        </p:txBody>
      </p:sp>
      <p:sp>
        <p:nvSpPr>
          <p:cNvPr id="25395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1188" y="1844675"/>
            <a:ext cx="7831137" cy="4787900"/>
          </a:xfrm>
        </p:spPr>
        <p:txBody>
          <a:bodyPr/>
          <a:lstStyle/>
          <a:p>
            <a:pPr marL="609600" indent="-609600" eaLnBrk="1" hangingPunct="1"/>
            <a:r>
              <a:rPr lang="el-GR" sz="2400" b="1" smtClean="0">
                <a:solidFill>
                  <a:srgbClr val="C00000"/>
                </a:solidFill>
              </a:rPr>
              <a:t>Αυξάνω σιγά – σιγά το χρόνο</a:t>
            </a:r>
            <a:r>
              <a:rPr lang="el-GR" sz="2400" b="1" smtClean="0"/>
              <a:t> που είμαι </a:t>
            </a:r>
            <a:r>
              <a:rPr lang="en-US" sz="2400" b="1" smtClean="0">
                <a:latin typeface="Cambria" pitchFamily="18" charset="0"/>
              </a:rPr>
              <a:t>online</a:t>
            </a:r>
            <a:r>
              <a:rPr lang="el-GR" sz="2400" b="1" smtClean="0"/>
              <a:t> ή παίζω παιχνίδια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l-GR" sz="2400" b="1" smtClean="0"/>
          </a:p>
          <a:p>
            <a:pPr marL="609600" indent="-609600" eaLnBrk="1" hangingPunct="1"/>
            <a:r>
              <a:rPr lang="el-GR" sz="2400" b="1" smtClean="0">
                <a:solidFill>
                  <a:srgbClr val="C00000"/>
                </a:solidFill>
              </a:rPr>
              <a:t>Θυμώνω</a:t>
            </a:r>
            <a:r>
              <a:rPr lang="el-GR" sz="2400" b="1" smtClean="0"/>
              <a:t>, νιώθω </a:t>
            </a:r>
            <a:r>
              <a:rPr lang="el-GR" sz="2400" b="1" smtClean="0">
                <a:solidFill>
                  <a:srgbClr val="C00000"/>
                </a:solidFill>
              </a:rPr>
              <a:t>ανησυχία</a:t>
            </a:r>
            <a:r>
              <a:rPr lang="el-GR" sz="2400" b="1" smtClean="0"/>
              <a:t> όταν δεν είμαι στο </a:t>
            </a:r>
            <a:r>
              <a:rPr lang="en-US" sz="2400" b="1" i="1" smtClean="0">
                <a:latin typeface="Cambria" pitchFamily="18" charset="0"/>
              </a:rPr>
              <a:t>internet</a:t>
            </a:r>
            <a:r>
              <a:rPr lang="en-US" sz="2400" b="1" smtClean="0"/>
              <a:t> </a:t>
            </a:r>
            <a:r>
              <a:rPr lang="el-GR" sz="2400" b="1" smtClean="0"/>
              <a:t>και το </a:t>
            </a:r>
            <a:r>
              <a:rPr lang="el-GR" sz="2400" b="1" smtClean="0">
                <a:solidFill>
                  <a:srgbClr val="C00000"/>
                </a:solidFill>
              </a:rPr>
              <a:t>αναζητώ 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l-GR" sz="2400" b="1" smtClean="0"/>
          </a:p>
          <a:p>
            <a:pPr marL="609600" indent="-609600" eaLnBrk="1" hangingPunct="1"/>
            <a:r>
              <a:rPr lang="el-GR" sz="2400" b="1" smtClean="0"/>
              <a:t>Όταν βγαίνω από το διαδίκτυο </a:t>
            </a:r>
            <a:r>
              <a:rPr lang="el-GR" sz="2400" b="1" smtClean="0">
                <a:solidFill>
                  <a:srgbClr val="C00000"/>
                </a:solidFill>
              </a:rPr>
              <a:t>εκνευρίζομαι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l-GR" sz="2400" b="1" smtClean="0"/>
          </a:p>
          <a:p>
            <a:pPr marL="609600" indent="-609600" eaLnBrk="1" hangingPunct="1"/>
            <a:r>
              <a:rPr lang="el-GR" sz="2400" b="1" smtClean="0">
                <a:solidFill>
                  <a:srgbClr val="C00000"/>
                </a:solidFill>
              </a:rPr>
              <a:t>Μπαίνω στο διαδίκτυο </a:t>
            </a:r>
            <a:r>
              <a:rPr lang="el-GR" sz="2400" b="1" smtClean="0"/>
              <a:t>και </a:t>
            </a:r>
            <a:r>
              <a:rPr lang="el-GR" sz="2400" b="1" smtClean="0">
                <a:solidFill>
                  <a:srgbClr val="C00000"/>
                </a:solidFill>
              </a:rPr>
              <a:t>ηρεμώ</a:t>
            </a:r>
          </a:p>
          <a:p>
            <a:pPr marL="609600" indent="-609600" eaLnBrk="1" hangingPunct="1">
              <a:buFont typeface="Wingdings" pitchFamily="2" charset="2"/>
              <a:buAutoNum type="arabicPeriod" startAt="3"/>
            </a:pPr>
            <a:endParaRPr lang="el-GR" sz="2400" b="1" smtClean="0"/>
          </a:p>
          <a:p>
            <a:pPr marL="609600" indent="-609600" eaLnBrk="1" hangingPunct="1">
              <a:buFont typeface="Wingdings 2" pitchFamily="18" charset="2"/>
              <a:buNone/>
            </a:pPr>
            <a:endParaRPr lang="el-GR" sz="1400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253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53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3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25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25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3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9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3000" fill="hold"/>
                                        <p:tgtEl>
                                          <p:spTgt spid="253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3000" fill="hold"/>
                                        <p:tgtEl>
                                          <p:spTgt spid="253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2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33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5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3000" fill="hold"/>
                                        <p:tgtEl>
                                          <p:spTgt spid="253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3000" fill="hold"/>
                                        <p:tgtEl>
                                          <p:spTgt spid="253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8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2"/>
          <p:cNvSpPr>
            <a:spLocks noGrp="1"/>
          </p:cNvSpPr>
          <p:nvPr>
            <p:ph type="title"/>
          </p:nvPr>
        </p:nvSpPr>
        <p:spPr>
          <a:xfrm>
            <a:off x="428625" y="500063"/>
            <a:ext cx="8534400" cy="53498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Όταν η χρήση γίνεται κατάχρηση…</a:t>
            </a:r>
          </a:p>
        </p:txBody>
      </p:sp>
      <p:sp>
        <p:nvSpPr>
          <p:cNvPr id="25497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00063" y="1285875"/>
            <a:ext cx="7993062" cy="5256213"/>
          </a:xfrm>
        </p:spPr>
        <p:txBody>
          <a:bodyPr/>
          <a:lstStyle/>
          <a:p>
            <a:pPr marL="609600" indent="-609600" eaLnBrk="1" hangingPunct="1">
              <a:buFont typeface="Wingdings 2" pitchFamily="18" charset="2"/>
              <a:buNone/>
            </a:pPr>
            <a:endParaRPr lang="el-GR" sz="2400" b="1" smtClean="0"/>
          </a:p>
          <a:p>
            <a:pPr marL="609600" indent="-609600" eaLnBrk="1" hangingPunct="1"/>
            <a:r>
              <a:rPr lang="el-GR" sz="2400" b="1" smtClean="0">
                <a:solidFill>
                  <a:srgbClr val="C00000"/>
                </a:solidFill>
              </a:rPr>
              <a:t>Χάνω φίλους </a:t>
            </a:r>
            <a:r>
              <a:rPr lang="el-GR" sz="2400" b="1" smtClean="0"/>
              <a:t>γιατί </a:t>
            </a:r>
            <a:r>
              <a:rPr lang="el-GR" sz="2400" b="1" smtClean="0">
                <a:solidFill>
                  <a:srgbClr val="C00000"/>
                </a:solidFill>
              </a:rPr>
              <a:t>είμαι συνέχεια στο διαδίκτυο </a:t>
            </a:r>
            <a:r>
              <a:rPr lang="el-GR" sz="2400" b="1" smtClean="0"/>
              <a:t>και οι φίλοι μου με βαριούνται</a:t>
            </a:r>
          </a:p>
          <a:p>
            <a:pPr marL="609600" indent="-609600" eaLnBrk="1" hangingPunct="1">
              <a:buFont typeface="Wingdings 2" pitchFamily="18" charset="2"/>
              <a:buNone/>
            </a:pPr>
            <a:endParaRPr lang="el-GR" sz="2400" b="1" smtClean="0"/>
          </a:p>
          <a:p>
            <a:pPr marL="609600" indent="-609600" eaLnBrk="1" hangingPunct="1"/>
            <a:r>
              <a:rPr lang="el-GR" sz="2400" b="1" smtClean="0">
                <a:solidFill>
                  <a:srgbClr val="C00000"/>
                </a:solidFill>
              </a:rPr>
              <a:t>Λέω ψέματα</a:t>
            </a:r>
            <a:r>
              <a:rPr lang="el-GR" sz="2400" b="1" smtClean="0"/>
              <a:t>, προκειμένου να κρύψω πόση ώρα είμαι</a:t>
            </a:r>
            <a:r>
              <a:rPr lang="en-US" sz="2400" b="1" smtClean="0"/>
              <a:t> </a:t>
            </a:r>
            <a:r>
              <a:rPr lang="en-US" sz="2400" b="1" smtClean="0">
                <a:latin typeface="Cambria" pitchFamily="18" charset="0"/>
              </a:rPr>
              <a:t>online</a:t>
            </a:r>
            <a:endParaRPr lang="el-GR" sz="2400" b="1" smtClean="0"/>
          </a:p>
          <a:p>
            <a:pPr marL="609600" indent="-609600" eaLnBrk="1" hangingPunct="1">
              <a:buFont typeface="Wingdings 2" pitchFamily="18" charset="2"/>
              <a:buNone/>
            </a:pPr>
            <a:endParaRPr lang="el-GR" sz="2400" b="1" smtClean="0"/>
          </a:p>
          <a:p>
            <a:pPr marL="609600" indent="-609600" eaLnBrk="1" hangingPunct="1"/>
            <a:r>
              <a:rPr lang="el-GR" sz="2400" b="1" smtClean="0"/>
              <a:t>Σιγά σιγά </a:t>
            </a:r>
            <a:r>
              <a:rPr lang="el-GR" sz="2400" b="1" smtClean="0">
                <a:solidFill>
                  <a:srgbClr val="C00000"/>
                </a:solidFill>
              </a:rPr>
              <a:t>φτάνω σε σημείο να μην έχω καμία άλλη δραστηριότητα </a:t>
            </a:r>
            <a:r>
              <a:rPr lang="el-GR" sz="2400" b="1" smtClean="0"/>
              <a:t>πέρα από το διαδίκτυο</a:t>
            </a:r>
          </a:p>
          <a:p>
            <a:pPr marL="609600" indent="-609600" eaLnBrk="1" hangingPunct="1">
              <a:buFont typeface="Wingdings 2" pitchFamily="18" charset="2"/>
              <a:buNone/>
            </a:pPr>
            <a:endParaRPr lang="el-GR" sz="2400" b="1" smtClean="0"/>
          </a:p>
          <a:p>
            <a:pPr marL="609600" indent="-609600" eaLnBrk="1" hangingPunct="1">
              <a:buFont typeface="Wingdings 2" pitchFamily="18" charset="2"/>
              <a:buNone/>
            </a:pPr>
            <a:endParaRPr lang="en-US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254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54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254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254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1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3000" fill="hold"/>
                                        <p:tgtEl>
                                          <p:spTgt spid="254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3000" fill="hold"/>
                                        <p:tgtEl>
                                          <p:spTgt spid="254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- Τίτλος"/>
          <p:cNvSpPr>
            <a:spLocks noGrp="1"/>
          </p:cNvSpPr>
          <p:nvPr>
            <p:ph type="title"/>
          </p:nvPr>
        </p:nvSpPr>
        <p:spPr>
          <a:xfrm>
            <a:off x="642938" y="0"/>
            <a:ext cx="7772400" cy="1143000"/>
          </a:xfrm>
        </p:spPr>
        <p:txBody>
          <a:bodyPr/>
          <a:lstStyle/>
          <a:p>
            <a:pPr eaLnBrk="1" hangingPunct="1"/>
            <a:r>
              <a:rPr lang="el-GR" b="1" smtClean="0"/>
              <a:t>Με αποτέλεσμα </a:t>
            </a:r>
          </a:p>
        </p:txBody>
      </p:sp>
      <p:sp>
        <p:nvSpPr>
          <p:cNvPr id="34819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357188" y="1571625"/>
            <a:ext cx="8429625" cy="4767263"/>
          </a:xfrm>
        </p:spPr>
        <p:txBody>
          <a:bodyPr/>
          <a:lstStyle/>
          <a:p>
            <a:pPr eaLnBrk="1" hangingPunct="1"/>
            <a:r>
              <a:rPr lang="el-GR" b="1" smtClean="0">
                <a:solidFill>
                  <a:srgbClr val="C00000"/>
                </a:solidFill>
              </a:rPr>
              <a:t>Μείωση της σχολικής επίδοσης</a:t>
            </a:r>
            <a:r>
              <a:rPr lang="el-GR" smtClean="0"/>
              <a:t>, κενά στα μαθήματα, πολλές απουσίες</a:t>
            </a:r>
          </a:p>
          <a:p>
            <a:pPr eaLnBrk="1" hangingPunct="1"/>
            <a:r>
              <a:rPr lang="el-GR" smtClean="0"/>
              <a:t> </a:t>
            </a:r>
            <a:r>
              <a:rPr lang="el-GR" b="1" smtClean="0">
                <a:solidFill>
                  <a:srgbClr val="C00000"/>
                </a:solidFill>
              </a:rPr>
              <a:t>Παραμέληση της υγείας </a:t>
            </a:r>
            <a:r>
              <a:rPr lang="el-GR" smtClean="0"/>
              <a:t>και της </a:t>
            </a:r>
            <a:r>
              <a:rPr lang="el-GR" b="1" smtClean="0">
                <a:solidFill>
                  <a:srgbClr val="C00000"/>
                </a:solidFill>
              </a:rPr>
              <a:t>φυσικής κατάστασης </a:t>
            </a:r>
            <a:r>
              <a:rPr lang="el-GR" smtClean="0"/>
              <a:t>(ακατάλληλες διατροφικές συνήθειες, αφυδάτωση, μείωση φυσικής δραστηριότητας)</a:t>
            </a:r>
          </a:p>
        </p:txBody>
      </p:sp>
      <p:pic>
        <p:nvPicPr>
          <p:cNvPr id="4" name="3 - Εικόνα" descr="yullu9i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3929066"/>
            <a:ext cx="4026325" cy="2734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- Εικόνα" descr="sandwitc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3706634"/>
            <a:ext cx="3143272" cy="2786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- Βέλος προς τα κάτω"/>
          <p:cNvSpPr/>
          <p:nvPr/>
        </p:nvSpPr>
        <p:spPr>
          <a:xfrm>
            <a:off x="4286250" y="785813"/>
            <a:ext cx="484188" cy="571500"/>
          </a:xfrm>
          <a:prstGeom prst="down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2 - Θέση περιεχομένου"/>
          <p:cNvSpPr>
            <a:spLocks noGrp="1"/>
          </p:cNvSpPr>
          <p:nvPr>
            <p:ph sz="quarter" idx="1"/>
          </p:nvPr>
        </p:nvSpPr>
        <p:spPr>
          <a:xfrm>
            <a:off x="285750" y="785813"/>
            <a:ext cx="8572500" cy="4572000"/>
          </a:xfrm>
        </p:spPr>
        <p:txBody>
          <a:bodyPr/>
          <a:lstStyle/>
          <a:p>
            <a:pPr eaLnBrk="1" hangingPunct="1"/>
            <a:r>
              <a:rPr lang="el-GR" b="1" smtClean="0">
                <a:solidFill>
                  <a:srgbClr val="C00000"/>
                </a:solidFill>
              </a:rPr>
              <a:t>Περιορισμός των δραστηριοτήτων</a:t>
            </a:r>
            <a:r>
              <a:rPr lang="el-GR" smtClean="0"/>
              <a:t>, διακοπή αγαπημένων χόμπι (αθλητισμός, μουσική, χορός κ</a:t>
            </a:r>
            <a:r>
              <a:rPr lang="en-US" smtClean="0"/>
              <a:t>.</a:t>
            </a:r>
            <a:r>
              <a:rPr lang="el-GR" smtClean="0"/>
              <a:t>λ</a:t>
            </a:r>
            <a:r>
              <a:rPr lang="en-US" smtClean="0"/>
              <a:t>.</a:t>
            </a:r>
            <a:r>
              <a:rPr lang="el-GR" smtClean="0"/>
              <a:t>π) </a:t>
            </a:r>
            <a:endParaRPr lang="en-US" smtClean="0"/>
          </a:p>
          <a:p>
            <a:pPr eaLnBrk="1" hangingPunct="1"/>
            <a:r>
              <a:rPr lang="el-GR" b="1" smtClean="0">
                <a:solidFill>
                  <a:srgbClr val="C00000"/>
                </a:solidFill>
              </a:rPr>
              <a:t>Δυσκολία στη σχέση με την οικογένειά </a:t>
            </a:r>
            <a:r>
              <a:rPr lang="el-GR" smtClean="0"/>
              <a:t>σου και τους </a:t>
            </a:r>
            <a:r>
              <a:rPr lang="el-GR" b="1" smtClean="0">
                <a:solidFill>
                  <a:srgbClr val="C00000"/>
                </a:solidFill>
              </a:rPr>
              <a:t>φίλους</a:t>
            </a:r>
            <a:r>
              <a:rPr lang="el-GR" smtClean="0"/>
              <a:t> σου </a:t>
            </a:r>
            <a:endParaRPr lang="en-US" smtClean="0"/>
          </a:p>
          <a:p>
            <a:pPr eaLnBrk="1" hangingPunct="1"/>
            <a:r>
              <a:rPr lang="el-GR" b="1" smtClean="0">
                <a:solidFill>
                  <a:srgbClr val="C00000"/>
                </a:solidFill>
              </a:rPr>
              <a:t>Πονοκέφαλοι, κούραση των ματιών</a:t>
            </a:r>
            <a:endParaRPr lang="el-GR" smtClean="0"/>
          </a:p>
        </p:txBody>
      </p:sp>
      <p:pic>
        <p:nvPicPr>
          <p:cNvPr id="4" name="3 - Εικόνα" descr="heada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187" y="3357562"/>
            <a:ext cx="4176375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- Εικόνα" descr="chronic_fatigue_syndrom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3429000"/>
            <a:ext cx="3643338" cy="2732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r="1353" b="75722"/>
          <a:stretch>
            <a:fillRect/>
          </a:stretch>
        </p:blipFill>
        <p:spPr>
          <a:xfrm>
            <a:off x="357188" y="428625"/>
            <a:ext cx="4006850" cy="2714625"/>
          </a:xfrm>
          <a:noFill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500063"/>
            <a:ext cx="3429000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3" y="3476625"/>
            <a:ext cx="3552825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5" y="3643313"/>
            <a:ext cx="4030663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/>
          </p:cNvSpPr>
          <p:nvPr>
            <p:ph type="title"/>
          </p:nvPr>
        </p:nvSpPr>
        <p:spPr>
          <a:xfrm>
            <a:off x="357188" y="357188"/>
            <a:ext cx="8534400" cy="1000125"/>
          </a:xfrm>
        </p:spPr>
        <p:txBody>
          <a:bodyPr/>
          <a:lstStyle/>
          <a:p>
            <a:pPr algn="ctr" eaLnBrk="1" hangingPunct="1"/>
            <a:r>
              <a:rPr lang="el-GR" sz="28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Υπερβολική Χρήση διαδικτύου &amp; Ηλεκτρονικών Παιχνιδιών</a:t>
            </a:r>
          </a:p>
        </p:txBody>
      </p:sp>
      <p:sp>
        <p:nvSpPr>
          <p:cNvPr id="105475" name="Rectangle 3"/>
          <p:cNvSpPr>
            <a:spLocks noGrp="1"/>
          </p:cNvSpPr>
          <p:nvPr>
            <p:ph sz="quarter" idx="1"/>
          </p:nvPr>
        </p:nvSpPr>
        <p:spPr>
          <a:xfrm>
            <a:off x="468313" y="1844675"/>
            <a:ext cx="8229600" cy="461962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l-GR" sz="2300" b="1" smtClean="0"/>
              <a:t>   Χρήση διαδικτύου </a:t>
            </a:r>
            <a:r>
              <a:rPr lang="el-GR" sz="2300" b="1" smtClean="0">
                <a:solidFill>
                  <a:srgbClr val="0070C0"/>
                </a:solidFill>
              </a:rPr>
              <a:t>&gt;2 ώρες</a:t>
            </a:r>
            <a:endParaRPr lang="el-GR" sz="2300" b="1" smtClean="0"/>
          </a:p>
          <a:p>
            <a:pPr eaLnBrk="1" hangingPunct="1">
              <a:buFont typeface="Wingdings 2" pitchFamily="18" charset="2"/>
              <a:buNone/>
            </a:pPr>
            <a:endParaRPr lang="el-GR" sz="2300" b="1" smtClean="0"/>
          </a:p>
          <a:p>
            <a:pPr eaLnBrk="1" hangingPunct="1"/>
            <a:r>
              <a:rPr lang="el-GR" sz="2300" b="1" smtClean="0"/>
              <a:t>Αποφεύγω να παίζω παιχνίδια </a:t>
            </a:r>
            <a:r>
              <a:rPr lang="el-GR" sz="2300" b="1" smtClean="0">
                <a:solidFill>
                  <a:srgbClr val="C00000"/>
                </a:solidFill>
              </a:rPr>
              <a:t>για πολύ χρόνο </a:t>
            </a:r>
            <a:r>
              <a:rPr lang="el-GR" sz="2300" b="1" smtClean="0"/>
              <a:t>όταν γυρνάω στο σπίτι από το σχολείο – καταναλώνουν πολλή ενέργεια</a:t>
            </a:r>
          </a:p>
          <a:p>
            <a:pPr eaLnBrk="1" hangingPunct="1"/>
            <a:r>
              <a:rPr lang="el-GR" sz="2300" b="1" smtClean="0"/>
              <a:t>Προσπαθώ να </a:t>
            </a:r>
            <a:r>
              <a:rPr lang="el-GR" sz="2300" b="1" smtClean="0">
                <a:solidFill>
                  <a:srgbClr val="C00000"/>
                </a:solidFill>
              </a:rPr>
              <a:t>κοιμάμαι καθημερινά 8 ώρες</a:t>
            </a:r>
          </a:p>
          <a:p>
            <a:pPr eaLnBrk="1" hangingPunct="1"/>
            <a:r>
              <a:rPr lang="el-GR" sz="2300" b="1" smtClean="0">
                <a:solidFill>
                  <a:srgbClr val="C00000"/>
                </a:solidFill>
              </a:rPr>
              <a:t>Εμπλουτίζω το πρόγραμμά μου με δραστηριότητες </a:t>
            </a:r>
            <a:r>
              <a:rPr lang="el-GR" sz="2300" b="1" smtClean="0"/>
              <a:t>που μου αρέσουν</a:t>
            </a:r>
          </a:p>
          <a:p>
            <a:pPr eaLnBrk="1" hangingPunct="1">
              <a:buFont typeface="Wingdings 2" pitchFamily="18" charset="2"/>
              <a:buNone/>
            </a:pPr>
            <a:endParaRPr lang="el-GR" sz="2300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5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5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</p:spPr>
        <p:txBody>
          <a:bodyPr/>
          <a:lstStyle/>
          <a:p>
            <a:pPr eaLnBrk="1" hangingPunct="1"/>
            <a:r>
              <a:rPr lang="el-GR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Μπορείς να κάνεις μια δοκιμή ...</a:t>
            </a:r>
          </a:p>
        </p:txBody>
      </p:sp>
      <p:sp>
        <p:nvSpPr>
          <p:cNvPr id="113667" name="Rectangle 3"/>
          <p:cNvSpPr>
            <a:spLocks noGrp="1"/>
          </p:cNvSpPr>
          <p:nvPr>
            <p:ph sz="quarter" idx="1"/>
          </p:nvPr>
        </p:nvSpPr>
        <p:spPr>
          <a:xfrm>
            <a:off x="179388" y="1916113"/>
            <a:ext cx="8534400" cy="4598987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l-GR" smtClean="0"/>
              <a:t>    </a:t>
            </a:r>
            <a:r>
              <a:rPr lang="el-GR" b="1" smtClean="0"/>
              <a:t>Για 1 ημέρα δεν θα μπω καθόλου στο διαδίκτυο και δεν θα παίξω καθόλου παιχνίδια</a:t>
            </a:r>
          </a:p>
          <a:p>
            <a:pPr algn="ctr" eaLnBrk="1" hangingPunct="1">
              <a:buFont typeface="Wingdings 2" pitchFamily="18" charset="2"/>
              <a:buNone/>
            </a:pPr>
            <a:endParaRPr lang="el-GR" b="1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el-GR" b="1" smtClean="0">
                <a:solidFill>
                  <a:srgbClr val="0000FF"/>
                </a:solidFill>
              </a:rPr>
              <a:t>    Θα το καταφέρω ;</a:t>
            </a:r>
          </a:p>
          <a:p>
            <a:pPr algn="ctr" eaLnBrk="1" hangingPunct="1">
              <a:buFont typeface="Wingdings 2" pitchFamily="18" charset="2"/>
              <a:buNone/>
            </a:pPr>
            <a:endParaRPr lang="el-GR" b="1" smtClean="0">
              <a:solidFill>
                <a:srgbClr val="0000FF"/>
              </a:solidFill>
            </a:endParaRPr>
          </a:p>
        </p:txBody>
      </p:sp>
      <p:pic>
        <p:nvPicPr>
          <p:cNvPr id="389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9013" y="4603750"/>
            <a:ext cx="2195512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mobile-social-networking1"/>
          <p:cNvPicPr>
            <a:picLocks noChangeAspect="1" noChangeArrowheads="1"/>
          </p:cNvPicPr>
          <p:nvPr/>
        </p:nvPicPr>
        <p:blipFill>
          <a:blip r:embed="rId2"/>
          <a:srcRect l="3439" r="3065"/>
          <a:stretch>
            <a:fillRect/>
          </a:stretch>
        </p:blipFill>
        <p:spPr bwMode="auto">
          <a:xfrm>
            <a:off x="2428875" y="1143000"/>
            <a:ext cx="4357688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3"/>
          <p:cNvSpPr>
            <a:spLocks/>
          </p:cNvSpPr>
          <p:nvPr/>
        </p:nvSpPr>
        <p:spPr bwMode="auto">
          <a:xfrm>
            <a:off x="755650" y="115888"/>
            <a:ext cx="7643813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/>
            <a:r>
              <a:rPr lang="el-GR" sz="3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Χρήση κινητών τηλεφώνων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/>
          </p:cNvSpPr>
          <p:nvPr>
            <p:ph type="title"/>
          </p:nvPr>
        </p:nvSpPr>
        <p:spPr>
          <a:xfrm>
            <a:off x="500063" y="214313"/>
            <a:ext cx="7643812" cy="863600"/>
          </a:xfrm>
        </p:spPr>
        <p:txBody>
          <a:bodyPr/>
          <a:lstStyle/>
          <a:p>
            <a:pPr eaLnBrk="1" hangingPunct="1"/>
            <a:r>
              <a:rPr lang="el-GR" sz="36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Χρήση κινητών τηλεφώνων </a:t>
            </a:r>
          </a:p>
        </p:txBody>
      </p:sp>
      <p:sp>
        <p:nvSpPr>
          <p:cNvPr id="115715" name="Rectangle 3"/>
          <p:cNvSpPr>
            <a:spLocks noGrp="1"/>
          </p:cNvSpPr>
          <p:nvPr>
            <p:ph sz="quarter" idx="1"/>
          </p:nvPr>
        </p:nvSpPr>
        <p:spPr>
          <a:xfrm>
            <a:off x="179388" y="1989138"/>
            <a:ext cx="8964612" cy="3455987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l-GR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Φύλαξη στην τσάντα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-όχι σε τσέπες ή στη ζώνη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endParaRPr lang="el-GR" sz="2400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Εκπέμπεται </a:t>
            </a:r>
            <a:r>
              <a:rPr lang="el-GR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ακτινοβολία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 και όταν δεν μιλάμε 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endParaRPr lang="el-GR" sz="2400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Πιο </a:t>
            </a:r>
            <a:r>
              <a:rPr lang="el-GR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επιβλαβής η χρήση κινητού 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στο αυτοκίνητο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endParaRPr lang="el-GR" sz="2400" b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l-GR" sz="2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Επηρεάζει τη δραστηριότητα των νευρικών κυττάρων 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του εγκεφάλου</a:t>
            </a:r>
          </a:p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endParaRPr lang="el-GR" sz="2400" b="1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5716" name="Picture 4" descr="mobilekid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2071678"/>
            <a:ext cx="2319324" cy="2224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5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5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55563"/>
            <a:ext cx="8001000" cy="69453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1643063"/>
            <a:ext cx="4048125" cy="1214437"/>
          </a:xfrm>
          <a:noFill/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313"/>
            <a:ext cx="4557713" cy="141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0" y="1857375"/>
            <a:ext cx="3514725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2714625"/>
            <a:ext cx="41592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286125"/>
            <a:ext cx="4191000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50" y="4714875"/>
            <a:ext cx="3641725" cy="131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14813" y="5072063"/>
            <a:ext cx="4262437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29125" y="357188"/>
            <a:ext cx="4714875" cy="117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0675" y="214313"/>
            <a:ext cx="8502650" cy="64436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788" y="428625"/>
            <a:ext cx="7718425" cy="578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404813"/>
            <a:ext cx="7610475" cy="57086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>
          <a:xfrm>
            <a:off x="928688" y="500063"/>
            <a:ext cx="7056437" cy="1431925"/>
          </a:xfrm>
        </p:spPr>
        <p:txBody>
          <a:bodyPr/>
          <a:lstStyle/>
          <a:p>
            <a:pPr algn="ctr" eaLnBrk="1" hangingPunct="1"/>
            <a:r>
              <a:rPr lang="el-GR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Σας ευχαριστώ για την προσοχή σας</a:t>
            </a:r>
          </a:p>
        </p:txBody>
      </p:sp>
      <p:pic>
        <p:nvPicPr>
          <p:cNvPr id="94211" name="Picture 3" descr="ITF0370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2636838"/>
            <a:ext cx="2012950" cy="3095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108" name="Picture 2" descr="http://www.gcrcf.org/images/Youth%20Power%205403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76375" y="2852738"/>
            <a:ext cx="3095625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Δικαιοσύνη">
  <a:themeElements>
    <a:clrScheme name="Δικαιοσύνη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Δικαιοσύνη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Δικαιοσύνη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2075</TotalTime>
  <Words>778</Words>
  <Application>Microsoft Office PowerPoint</Application>
  <PresentationFormat>On-screen Show (4:3)</PresentationFormat>
  <Paragraphs>132</Paragraphs>
  <Slides>34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6" baseType="lpstr">
      <vt:lpstr>Arial</vt:lpstr>
      <vt:lpstr>Calibri</vt:lpstr>
      <vt:lpstr>Cambria</vt:lpstr>
      <vt:lpstr>Wingdings 2</vt:lpstr>
      <vt:lpstr>Perpetua</vt:lpstr>
      <vt:lpstr>Georgia</vt:lpstr>
      <vt:lpstr>Constantia</vt:lpstr>
      <vt:lpstr>Franklin Gothic Book</vt:lpstr>
      <vt:lpstr>Times New Roman</vt:lpstr>
      <vt:lpstr>Wingdings</vt:lpstr>
      <vt:lpstr>Cambria Math</vt:lpstr>
      <vt:lpstr>Δικαιοσύνη</vt:lpstr>
      <vt:lpstr> Εξάρτηση από το Διαδίκτυο </vt:lpstr>
      <vt:lpstr>   Εφηβεία:11-19 ετών</vt:lpstr>
      <vt:lpstr>«Τί συμβαίνει στην εφηβεία;»</vt:lpstr>
      <vt:lpstr>Χαρακτηριστικά εφηβείας</vt:lpstr>
      <vt:lpstr>Slide 5</vt:lpstr>
      <vt:lpstr>Slide 6</vt:lpstr>
      <vt:lpstr>Slide 7</vt:lpstr>
      <vt:lpstr>Πολλαπλές Ευκαιρίες</vt:lpstr>
      <vt:lpstr>Slide 9</vt:lpstr>
      <vt:lpstr>Slide 10</vt:lpstr>
      <vt:lpstr>Η υπερβολή ωστόσο, σε οποιαδήποτε δραστηριότητα, μπορεί να σκιάσει τα σημαντικά οφέλη και να δημιουργήσει προβλήματα.</vt:lpstr>
      <vt:lpstr>Όταν η χρήση γίνεται κατάχρηση…</vt:lpstr>
      <vt:lpstr>Slide 13</vt:lpstr>
      <vt:lpstr>Μορφές εθισμού στο διαδίκτυο</vt:lpstr>
      <vt:lpstr>Μορφές εθισμού στο διαδίκτυο </vt:lpstr>
      <vt:lpstr>Μορφές εθισμού στο διαδίκτυο</vt:lpstr>
      <vt:lpstr>Αιτίες …</vt:lpstr>
      <vt:lpstr>Διαδικτυακά Παιχνίδια </vt:lpstr>
      <vt:lpstr>Slide 19</vt:lpstr>
      <vt:lpstr>Όταν η χρήση γίνεται κατάχρηση…</vt:lpstr>
      <vt:lpstr>Όταν η χρήση γίνεται κατάχρηση…</vt:lpstr>
      <vt:lpstr>Με αποτέλεσμα </vt:lpstr>
      <vt:lpstr>Slide 23</vt:lpstr>
      <vt:lpstr>Slide 24</vt:lpstr>
      <vt:lpstr>Υπερβολική Χρήση διαδικτύου &amp; Ηλεκτρονικών Παιχνιδιών</vt:lpstr>
      <vt:lpstr>Μπορείς να κάνεις μια δοκιμή ...</vt:lpstr>
      <vt:lpstr>Slide 27</vt:lpstr>
      <vt:lpstr>Χρήση κινητών τηλεφώνων </vt:lpstr>
      <vt:lpstr>Slide 29</vt:lpstr>
      <vt:lpstr>Slide 30</vt:lpstr>
      <vt:lpstr>Slide 31</vt:lpstr>
      <vt:lpstr>Slide 32</vt:lpstr>
      <vt:lpstr>Slide 33</vt:lpstr>
      <vt:lpstr>Σας ευχαριστώ για την προσοχή σας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Media</dc:title>
  <dc:creator>Eleni Tzavela</dc:creator>
  <cp:lastModifiedBy>Sotia</cp:lastModifiedBy>
  <cp:revision>108</cp:revision>
  <dcterms:created xsi:type="dcterms:W3CDTF">2011-11-16T14:00:58Z</dcterms:created>
  <dcterms:modified xsi:type="dcterms:W3CDTF">2019-05-14T09:33:03Z</dcterms:modified>
</cp:coreProperties>
</file>