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9" r:id="rId4"/>
    <p:sldId id="260" r:id="rId5"/>
    <p:sldId id="282" r:id="rId6"/>
    <p:sldId id="262" r:id="rId7"/>
    <p:sldId id="264" r:id="rId8"/>
    <p:sldId id="284" r:id="rId9"/>
    <p:sldId id="271" r:id="rId10"/>
    <p:sldId id="281" r:id="rId11"/>
    <p:sldId id="270" r:id="rId12"/>
    <p:sldId id="276" r:id="rId13"/>
    <p:sldId id="278" r:id="rId14"/>
    <p:sldId id="283" r:id="rId15"/>
    <p:sldId id="279" r:id="rId16"/>
    <p:sldId id="280" r:id="rId17"/>
  </p:sldIdLst>
  <p:sldSz cx="9144000" cy="6858000" type="screen4x3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86925" autoAdjust="0"/>
  </p:normalViewPr>
  <p:slideViewPr>
    <p:cSldViewPr>
      <p:cViewPr varScale="1">
        <p:scale>
          <a:sx n="91" d="100"/>
          <a:sy n="91" d="100"/>
        </p:scale>
        <p:origin x="-114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κεφαλίδας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7A9D13-81E0-4298-A4BE-056F8BBDA751}" type="datetimeFigureOut">
              <a:rPr lang="el-GR" smtClean="0"/>
              <a:pPr/>
              <a:t>23/7/2018</a:t>
            </a:fld>
            <a:endParaRPr lang="el-GR"/>
          </a:p>
        </p:txBody>
      </p:sp>
      <p:sp>
        <p:nvSpPr>
          <p:cNvPr id="4" name="3 - Θέση εικόνας διαφάνειας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/>
          </a:p>
        </p:txBody>
      </p:sp>
      <p:sp>
        <p:nvSpPr>
          <p:cNvPr id="5" name="4 - Θέση σημειώσεων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CE2373-FC37-4060-97BB-A4A2390A6DFD}" type="slidenum">
              <a:rPr lang="el-GR" smtClean="0"/>
              <a:pPr/>
              <a:t>‹#›</a:t>
            </a:fld>
            <a:endParaRPr lang="el-GR"/>
          </a:p>
        </p:txBody>
      </p:sp>
    </p:spTree>
    <p:extLst>
      <p:ext uri="{BB962C8B-B14F-4D97-AF65-F5344CB8AC3E}">
        <p14:creationId xmlns="" xmlns:p14="http://schemas.microsoft.com/office/powerpoint/2010/main" val="34871105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None/>
            </a:pPr>
            <a:endParaRPr lang="el-GR" dirty="0" smtClean="0"/>
          </a:p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CE2373-FC37-4060-97BB-A4A2390A6DFD}" type="slidenum">
              <a:rPr lang="el-GR" smtClean="0"/>
              <a:pPr/>
              <a:t>2</a:t>
            </a:fld>
            <a:endParaRPr lang="el-GR"/>
          </a:p>
        </p:txBody>
      </p:sp>
    </p:spTree>
    <p:extLst>
      <p:ext uri="{BB962C8B-B14F-4D97-AF65-F5344CB8AC3E}">
        <p14:creationId xmlns="" xmlns:p14="http://schemas.microsoft.com/office/powerpoint/2010/main" val="155935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None/>
            </a:pPr>
            <a:endParaRPr lang="el-GR" dirty="0" smtClean="0"/>
          </a:p>
          <a:p>
            <a:pPr>
              <a:buFont typeface="Arial" pitchFamily="34" charset="0"/>
              <a:buNone/>
            </a:pPr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CE2373-FC37-4060-97BB-A4A2390A6DFD}" type="slidenum">
              <a:rPr lang="el-GR" smtClean="0"/>
              <a:pPr/>
              <a:t>3</a:t>
            </a:fld>
            <a:endParaRPr lang="el-GR"/>
          </a:p>
        </p:txBody>
      </p:sp>
    </p:spTree>
    <p:extLst>
      <p:ext uri="{BB962C8B-B14F-4D97-AF65-F5344CB8AC3E}">
        <p14:creationId xmlns="" xmlns:p14="http://schemas.microsoft.com/office/powerpoint/2010/main" val="2715777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el-GR" dirty="0" smtClean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CE2373-FC37-4060-97BB-A4A2390A6DFD}" type="slidenum">
              <a:rPr lang="el-GR" smtClean="0"/>
              <a:pPr/>
              <a:t>4</a:t>
            </a:fld>
            <a:endParaRPr lang="el-GR"/>
          </a:p>
        </p:txBody>
      </p:sp>
    </p:spTree>
    <p:extLst>
      <p:ext uri="{BB962C8B-B14F-4D97-AF65-F5344CB8AC3E}">
        <p14:creationId xmlns="" xmlns:p14="http://schemas.microsoft.com/office/powerpoint/2010/main" val="39487289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CE2373-FC37-4060-97BB-A4A2390A6DFD}" type="slidenum">
              <a:rPr lang="el-GR" smtClean="0"/>
              <a:pPr/>
              <a:t>6</a:t>
            </a:fld>
            <a:endParaRPr lang="el-GR"/>
          </a:p>
        </p:txBody>
      </p:sp>
    </p:spTree>
    <p:extLst>
      <p:ext uri="{BB962C8B-B14F-4D97-AF65-F5344CB8AC3E}">
        <p14:creationId xmlns="" xmlns:p14="http://schemas.microsoft.com/office/powerpoint/2010/main" val="10039588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CE2373-FC37-4060-97BB-A4A2390A6DFD}" type="slidenum">
              <a:rPr lang="el-GR" smtClean="0"/>
              <a:pPr/>
              <a:t>7</a:t>
            </a:fld>
            <a:endParaRPr lang="el-GR"/>
          </a:p>
        </p:txBody>
      </p:sp>
    </p:spTree>
    <p:extLst>
      <p:ext uri="{BB962C8B-B14F-4D97-AF65-F5344CB8AC3E}">
        <p14:creationId xmlns="" xmlns:p14="http://schemas.microsoft.com/office/powerpoint/2010/main" val="12843004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CE2373-FC37-4060-97BB-A4A2390A6DFD}" type="slidenum">
              <a:rPr lang="el-GR" smtClean="0"/>
              <a:pPr/>
              <a:t>12</a:t>
            </a:fld>
            <a:endParaRPr lang="el-G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sz="1100" dirty="0" smtClean="0"/>
          </a:p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CE2373-FC37-4060-97BB-A4A2390A6DFD}" type="slidenum">
              <a:rPr lang="el-GR" smtClean="0"/>
              <a:pPr/>
              <a:t>16</a:t>
            </a:fld>
            <a:endParaRPr lang="el-G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Υπότιτλος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l-GR" smtClean="0"/>
              <a:t>Κάντε κλικ για να επεξεργαστείτε τον υπότιτλο του υποδείγματος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C02C-9E35-4D8B-B0F7-69DF8F5A3945}" type="datetimeFigureOut">
              <a:rPr lang="el-GR" smtClean="0"/>
              <a:pPr/>
              <a:t>23/7/2018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96AA-BF92-46A5-9734-6E1539BBE24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C02C-9E35-4D8B-B0F7-69DF8F5A3945}" type="datetimeFigureOut">
              <a:rPr lang="el-GR" smtClean="0"/>
              <a:pPr/>
              <a:t>23/7/2018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96AA-BF92-46A5-9734-6E1539BBE24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C02C-9E35-4D8B-B0F7-69DF8F5A3945}" type="datetimeFigureOut">
              <a:rPr lang="el-GR" smtClean="0"/>
              <a:pPr/>
              <a:t>23/7/2018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96AA-BF92-46A5-9734-6E1539BBE24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C02C-9E35-4D8B-B0F7-69DF8F5A3945}" type="datetimeFigureOut">
              <a:rPr lang="el-GR" smtClean="0"/>
              <a:pPr/>
              <a:t>23/7/2018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96AA-BF92-46A5-9734-6E1539BBE24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4 - Θέση κειμένου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6" name="5 - Θέση περιεχομένου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C02C-9E35-4D8B-B0F7-69DF8F5A3945}" type="datetimeFigureOut">
              <a:rPr lang="el-GR" smtClean="0"/>
              <a:pPr/>
              <a:t>23/7/2018</a:t>
            </a:fld>
            <a:endParaRPr lang="el-GR"/>
          </a:p>
        </p:txBody>
      </p:sp>
      <p:sp>
        <p:nvSpPr>
          <p:cNvPr id="8" name="7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96AA-BF92-46A5-9734-6E1539BBE24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C02C-9E35-4D8B-B0F7-69DF8F5A3945}" type="datetimeFigureOut">
              <a:rPr lang="el-GR" smtClean="0"/>
              <a:pPr/>
              <a:t>23/7/2018</a:t>
            </a:fld>
            <a:endParaRPr lang="el-GR"/>
          </a:p>
        </p:txBody>
      </p:sp>
      <p:sp>
        <p:nvSpPr>
          <p:cNvPr id="4" name="3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96AA-BF92-46A5-9734-6E1539BBE24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C02C-9E35-4D8B-B0F7-69DF8F5A3945}" type="datetimeFigureOut">
              <a:rPr lang="el-GR" smtClean="0"/>
              <a:pPr/>
              <a:t>23/7/2018</a:t>
            </a:fld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96AA-BF92-46A5-9734-6E1539BBE24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C02C-9E35-4D8B-B0F7-69DF8F5A3945}" type="datetimeFigureOut">
              <a:rPr lang="el-GR" smtClean="0"/>
              <a:pPr/>
              <a:t>23/7/2018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96AA-BF92-46A5-9734-6E1539BBE24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C02C-9E35-4D8B-B0F7-69DF8F5A3945}" type="datetimeFigureOut">
              <a:rPr lang="el-GR" smtClean="0"/>
              <a:pPr/>
              <a:t>23/7/2018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96AA-BF92-46A5-9734-6E1539BBE24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C02C-9E35-4D8B-B0F7-69DF8F5A3945}" type="datetimeFigureOut">
              <a:rPr lang="el-GR" smtClean="0"/>
              <a:pPr/>
              <a:t>23/7/2018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96AA-BF92-46A5-9734-6E1539BBE24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C02C-9E35-4D8B-B0F7-69DF8F5A3945}" type="datetimeFigureOut">
              <a:rPr lang="el-GR" smtClean="0"/>
              <a:pPr/>
              <a:t>23/7/2018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96AA-BF92-46A5-9734-6E1539BBE24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τίτλου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70C02C-9E35-4D8B-B0F7-69DF8F5A3945}" type="datetimeFigureOut">
              <a:rPr lang="el-GR" smtClean="0"/>
              <a:pPr/>
              <a:t>23/7/2018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5496AA-BF92-46A5-9734-6E1539BBE241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857224" y="1643050"/>
            <a:ext cx="7772400" cy="1470025"/>
          </a:xfrm>
        </p:spPr>
        <p:txBody>
          <a:bodyPr>
            <a:noAutofit/>
          </a:bodyPr>
          <a:lstStyle/>
          <a:p>
            <a:r>
              <a:rPr lang="el-GR" sz="3600" b="1" dirty="0">
                <a:solidFill>
                  <a:schemeClr val="accent3">
                    <a:lumMod val="50000"/>
                  </a:schemeClr>
                </a:solidFill>
              </a:rPr>
              <a:t>Η ΑΞΙΑ </a:t>
            </a:r>
            <a:r>
              <a:rPr lang="el-GR" sz="3600" b="1" dirty="0" smtClean="0">
                <a:solidFill>
                  <a:schemeClr val="accent3">
                    <a:lumMod val="50000"/>
                  </a:schemeClr>
                </a:solidFill>
              </a:rPr>
              <a:t>ΤΗΣ ΤΡΙΤΗΣ ΗΛΙΚΙΑΣ </a:t>
            </a:r>
            <a:r>
              <a:rPr lang="el-GR" sz="3600" b="1" dirty="0">
                <a:solidFill>
                  <a:schemeClr val="accent3">
                    <a:lumMod val="50000"/>
                  </a:schemeClr>
                </a:solidFill>
              </a:rPr>
              <a:t>ΚΑΤΑΝΟΩΝΤΑΣ ΚΑΙ ΦΡΟΝΤΙΖΟΝΤΑΣ </a:t>
            </a:r>
            <a:r>
              <a:rPr lang="el-GR" sz="3600" dirty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el-GR" sz="3600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el-GR" sz="3600" b="1" dirty="0">
                <a:solidFill>
                  <a:schemeClr val="accent3">
                    <a:lumMod val="50000"/>
                  </a:schemeClr>
                </a:solidFill>
              </a:rPr>
              <a:t>ΤΟΝ ΠΑΠΠΟΥ ΚΑΙ ΤΗΝ ΓΙΑΓΙΑ</a:t>
            </a:r>
            <a:endParaRPr lang="el-GR" sz="36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2 - Υπότιτλος"/>
          <p:cNvSpPr>
            <a:spLocks noGrp="1"/>
          </p:cNvSpPr>
          <p:nvPr>
            <p:ph type="subTitle" idx="1"/>
          </p:nvPr>
        </p:nvSpPr>
        <p:spPr>
          <a:xfrm>
            <a:off x="1428728" y="5429264"/>
            <a:ext cx="6400800" cy="552694"/>
          </a:xfrm>
        </p:spPr>
        <p:txBody>
          <a:bodyPr>
            <a:normAutofit lnSpcReduction="10000"/>
          </a:bodyPr>
          <a:lstStyle/>
          <a:p>
            <a:r>
              <a:rPr lang="el-GR" b="1" dirty="0" smtClean="0">
                <a:solidFill>
                  <a:schemeClr val="accent6">
                    <a:lumMod val="50000"/>
                  </a:schemeClr>
                </a:solidFill>
              </a:rPr>
              <a:t>Για μαθητές</a:t>
            </a:r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/</a:t>
            </a:r>
            <a:r>
              <a:rPr lang="el-GR" b="1" dirty="0" smtClean="0">
                <a:solidFill>
                  <a:schemeClr val="accent6">
                    <a:lumMod val="50000"/>
                  </a:schemeClr>
                </a:solidFill>
              </a:rPr>
              <a:t>τριες δημοτικού</a:t>
            </a:r>
            <a:endParaRPr lang="el-GR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02" y="3143248"/>
            <a:ext cx="3375256" cy="2140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- Εικόνα" descr="logo egge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143250" cy="1515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- TextBox"/>
          <p:cNvSpPr txBox="1"/>
          <p:nvPr/>
        </p:nvSpPr>
        <p:spPr>
          <a:xfrm>
            <a:off x="6429388" y="214290"/>
            <a:ext cx="2571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b="1" dirty="0" smtClean="0"/>
              <a:t>ΥΠΟΥΡΓΕΙΟ ΥΓΕΙΑΣ</a:t>
            </a:r>
            <a:endParaRPr lang="el-GR" sz="2400" b="1" dirty="0"/>
          </a:p>
        </p:txBody>
      </p:sp>
      <p:sp>
        <p:nvSpPr>
          <p:cNvPr id="7" name="6 - TextBox"/>
          <p:cNvSpPr txBox="1"/>
          <p:nvPr/>
        </p:nvSpPr>
        <p:spPr>
          <a:xfrm>
            <a:off x="2857488" y="6072206"/>
            <a:ext cx="385765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000" b="1" dirty="0" smtClean="0"/>
              <a:t>ΑΓΩΓΗ ΥΓΕΙΑΣ</a:t>
            </a:r>
          </a:p>
          <a:p>
            <a:pPr algn="ctr"/>
            <a:r>
              <a:rPr lang="el-GR" b="1" dirty="0" smtClean="0"/>
              <a:t>ΥΠΟΥΡΓΕΙΟ ΥΓΕΙΑΣ-ΑΘΗΝΑ 2018</a:t>
            </a:r>
            <a:endParaRPr lang="el-GR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0" y="188640"/>
            <a:ext cx="6588224" cy="864096"/>
          </a:xfrm>
        </p:spPr>
        <p:txBody>
          <a:bodyPr>
            <a:normAutofit/>
          </a:bodyPr>
          <a:lstStyle/>
          <a:p>
            <a:r>
              <a:rPr lang="el-GR" sz="4800" b="1" dirty="0">
                <a:solidFill>
                  <a:schemeClr val="accent3">
                    <a:lumMod val="50000"/>
                  </a:schemeClr>
                </a:solidFill>
              </a:rPr>
              <a:t>Τι είναι </a:t>
            </a:r>
            <a:r>
              <a:rPr lang="el-GR" sz="4800" b="1" dirty="0" smtClean="0">
                <a:solidFill>
                  <a:schemeClr val="accent3">
                    <a:lumMod val="50000"/>
                  </a:schemeClr>
                </a:solidFill>
              </a:rPr>
              <a:t>η Τρίτη ηλικία</a:t>
            </a:r>
            <a:endParaRPr lang="el-GR" sz="4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107503" y="1196752"/>
            <a:ext cx="5472609" cy="5472608"/>
          </a:xfrm>
        </p:spPr>
        <p:txBody>
          <a:bodyPr>
            <a:normAutofit fontScale="92500" lnSpcReduction="10000"/>
          </a:bodyPr>
          <a:lstStyle/>
          <a:p>
            <a:r>
              <a:rPr lang="el-GR" dirty="0" smtClean="0"/>
              <a:t>Ο κύκλος της ζωής μας είναι σαν τον κύκλο του έτους. Οι ηλικίες του ανθρώπου μοιάζουν με τις εποχές του χρόνου. </a:t>
            </a:r>
          </a:p>
          <a:p>
            <a:r>
              <a:rPr lang="el-GR" dirty="0" smtClean="0"/>
              <a:t>Οι ηλικιωμένοι άνθρωποι ανήκουν στη λεγόμενη τρίτη ηλικία.</a:t>
            </a:r>
          </a:p>
          <a:p>
            <a:r>
              <a:rPr lang="el-GR" dirty="0" smtClean="0"/>
              <a:t>Η τρίτη ηλικία</a:t>
            </a:r>
            <a:r>
              <a:rPr lang="el-GR" dirty="0"/>
              <a:t> </a:t>
            </a:r>
            <a:r>
              <a:rPr lang="el-GR" dirty="0" smtClean="0"/>
              <a:t>αρχίζει μετά τα 65 χρόνια επειδή σ’ αυτήν περίπου την ηλικία οι άνθρωποι  συνταξιοδοτούνται.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1772816"/>
            <a:ext cx="3635896" cy="3651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l-GR" b="1" dirty="0">
                <a:solidFill>
                  <a:schemeClr val="accent3">
                    <a:lumMod val="50000"/>
                  </a:schemeClr>
                </a:solidFill>
              </a:rPr>
              <a:t>Ο ηλικιωμένος στους </a:t>
            </a:r>
            <a:r>
              <a:rPr lang="el-GR" b="1" dirty="0" smtClean="0">
                <a:solidFill>
                  <a:schemeClr val="accent3">
                    <a:lumMod val="50000"/>
                  </a:schemeClr>
                </a:solidFill>
              </a:rPr>
              <a:t>μύθους και </a:t>
            </a:r>
            <a:r>
              <a:rPr lang="el-GR" b="1" dirty="0">
                <a:solidFill>
                  <a:schemeClr val="accent3">
                    <a:lumMod val="50000"/>
                  </a:schemeClr>
                </a:solidFill>
              </a:rPr>
              <a:t>στην </a:t>
            </a:r>
            <a:r>
              <a:rPr lang="el-GR" b="1" dirty="0" smtClean="0">
                <a:solidFill>
                  <a:schemeClr val="accent3">
                    <a:lumMod val="50000"/>
                  </a:schemeClr>
                </a:solidFill>
              </a:rPr>
              <a:t>ιστορία</a:t>
            </a:r>
            <a:endParaRPr lang="el-GR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285720" y="1556792"/>
            <a:ext cx="4765184" cy="5143512"/>
          </a:xfrm>
        </p:spPr>
        <p:txBody>
          <a:bodyPr>
            <a:noAutofit/>
          </a:bodyPr>
          <a:lstStyle/>
          <a:p>
            <a:pPr marL="623888" indent="-280988"/>
            <a:r>
              <a:rPr lang="el-GR" sz="2000" dirty="0" smtClean="0"/>
              <a:t>Οι ηλικιωμένοι αναφέρονται στην </a:t>
            </a:r>
            <a:r>
              <a:rPr lang="el-GR" sz="2000" dirty="0" err="1" smtClean="0"/>
              <a:t>Ιλιάδα</a:t>
            </a:r>
            <a:r>
              <a:rPr lang="el-GR" sz="2000" dirty="0" smtClean="0"/>
              <a:t> (μύθος του Αινεία) και στην Οδύσσεια (Λαέρτης πατέρας του Οδυσσέα) ως άτομα που συνεχίζουν να προσφέρουν και οι νεότεροί τους το αναγνωρίζουν και τους φροντίζουν.</a:t>
            </a:r>
          </a:p>
          <a:p>
            <a:pPr marL="623888" indent="-280988"/>
            <a:r>
              <a:rPr lang="el-GR" sz="2000" dirty="0" smtClean="0"/>
              <a:t>Ο σεβασμός προς τους ηλικιωμένους αναφέρεται σε πολλά ιστορικά κείμενα της αρχαίας ιστορίας μας, π.χ. οι νέοι ή τα παιδιά τους είχαν υποχρέωση να φροντίζουν τους γονείς του και να σέβονται τους μεγαλύτερους σε ηλικία ανθρώπους τόσο στην αρχαία Αθήνα, όσο και στην αρχαία Σπάρτη.</a:t>
            </a:r>
            <a:br>
              <a:rPr lang="el-GR" sz="2000" dirty="0" smtClean="0"/>
            </a:br>
            <a:r>
              <a:rPr lang="el-GR" sz="2000" dirty="0" smtClean="0"/>
              <a:t/>
            </a:r>
            <a:br>
              <a:rPr lang="el-GR" sz="2000" dirty="0" smtClean="0"/>
            </a:br>
            <a:r>
              <a:rPr lang="el-GR" sz="2000" dirty="0" smtClean="0"/>
              <a:t/>
            </a:r>
            <a:br>
              <a:rPr lang="el-GR" sz="2000" dirty="0" smtClean="0"/>
            </a:br>
            <a:r>
              <a:rPr lang="el-GR" sz="2000" dirty="0"/>
              <a:t/>
            </a:r>
            <a:br>
              <a:rPr lang="el-GR" sz="2000" dirty="0"/>
            </a:br>
            <a:endParaRPr lang="el-GR" sz="2000" dirty="0"/>
          </a:p>
          <a:p>
            <a:endParaRPr lang="el-GR" sz="2000" dirty="0" smtClean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7614" y="2060575"/>
            <a:ext cx="3829235" cy="4032721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l-GR" b="1" dirty="0">
                <a:solidFill>
                  <a:schemeClr val="accent3">
                    <a:lumMod val="50000"/>
                  </a:schemeClr>
                </a:solidFill>
              </a:rPr>
              <a:t>Ο ηλικιωμένος </a:t>
            </a:r>
            <a:r>
              <a:rPr lang="el-GR" b="1" dirty="0" smtClean="0">
                <a:solidFill>
                  <a:schemeClr val="accent3">
                    <a:lumMod val="50000"/>
                  </a:schemeClr>
                </a:solidFill>
              </a:rPr>
              <a:t>στην </a:t>
            </a:r>
            <a:r>
              <a:rPr lang="el-GR" b="1" dirty="0">
                <a:solidFill>
                  <a:schemeClr val="accent3">
                    <a:lumMod val="50000"/>
                  </a:schemeClr>
                </a:solidFill>
              </a:rPr>
              <a:t>παράδοση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57200" y="1855365"/>
            <a:ext cx="8186766" cy="474198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l-GR" sz="3600" dirty="0" smtClean="0">
                <a:ea typeface="Calibri" pitchFamily="34" charset="0"/>
                <a:cs typeface="Times New Roman" pitchFamily="18" charset="0"/>
              </a:rPr>
              <a:t>Πολλές παροιμίες περιγράφουν τη φυσιολογική μετάβαση του ανθρώπου από μια ηλικία σε επόμενη:</a:t>
            </a:r>
          </a:p>
          <a:p>
            <a:r>
              <a:rPr lang="el-GR" sz="3600" dirty="0" smtClean="0">
                <a:ea typeface="Calibri" pitchFamily="34" charset="0"/>
                <a:cs typeface="Times New Roman" pitchFamily="18" charset="0"/>
              </a:rPr>
              <a:t>«Εκεί </a:t>
            </a:r>
            <a:r>
              <a:rPr lang="el-GR" sz="3600" dirty="0">
                <a:ea typeface="Calibri" pitchFamily="34" charset="0"/>
                <a:cs typeface="Times New Roman" pitchFamily="18" charset="0"/>
              </a:rPr>
              <a:t>που είσαι ήμουνα κι εδώ που είμαι </a:t>
            </a:r>
            <a:r>
              <a:rPr lang="el-GR" sz="3600" dirty="0" smtClean="0">
                <a:ea typeface="Calibri" pitchFamily="34" charset="0"/>
                <a:cs typeface="Times New Roman" pitchFamily="18" charset="0"/>
              </a:rPr>
              <a:t>θα’ ρθεις». </a:t>
            </a:r>
            <a:endParaRPr lang="en-US" sz="3600" dirty="0" smtClean="0">
              <a:ea typeface="Calibri" pitchFamily="34" charset="0"/>
              <a:cs typeface="Times New Roman" pitchFamily="18" charset="0"/>
            </a:endParaRPr>
          </a:p>
          <a:p>
            <a:r>
              <a:rPr lang="el-GR" sz="3600" dirty="0" smtClean="0">
                <a:ea typeface="Calibri" pitchFamily="34" charset="0"/>
                <a:cs typeface="Times New Roman" pitchFamily="18" charset="0"/>
              </a:rPr>
              <a:t>«Ας </a:t>
            </a:r>
            <a:r>
              <a:rPr lang="el-GR" sz="3600" dirty="0">
                <a:ea typeface="Calibri" pitchFamily="34" charset="0"/>
                <a:cs typeface="Times New Roman" pitchFamily="18" charset="0"/>
              </a:rPr>
              <a:t>ήμουν νιος και να ’ξερα, γέρος και να </a:t>
            </a:r>
            <a:r>
              <a:rPr lang="el-GR" sz="3600" dirty="0" smtClean="0">
                <a:ea typeface="Calibri" pitchFamily="34" charset="0"/>
                <a:cs typeface="Times New Roman" pitchFamily="18" charset="0"/>
              </a:rPr>
              <a:t>μπορούσα».</a:t>
            </a:r>
          </a:p>
          <a:p>
            <a:endParaRPr lang="el-GR" b="1" dirty="0" smtClean="0">
              <a:ea typeface="Calibri" pitchFamily="34" charset="0"/>
              <a:cs typeface="Times New Roman" pitchFamily="18" charset="0"/>
            </a:endParaRPr>
          </a:p>
          <a:p>
            <a:endParaRPr lang="en-US" dirty="0" smtClean="0"/>
          </a:p>
          <a:p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571472" y="142852"/>
            <a:ext cx="8229600" cy="1143000"/>
          </a:xfrm>
        </p:spPr>
        <p:txBody>
          <a:bodyPr/>
          <a:lstStyle/>
          <a:p>
            <a:r>
              <a:rPr lang="el-GR" b="1" dirty="0" smtClean="0">
                <a:solidFill>
                  <a:schemeClr val="accent3">
                    <a:lumMod val="50000"/>
                  </a:schemeClr>
                </a:solidFill>
              </a:rPr>
              <a:t>Τα άτομα της </a:t>
            </a:r>
            <a:r>
              <a:rPr lang="el-GR" b="1" dirty="0">
                <a:solidFill>
                  <a:schemeClr val="accent3">
                    <a:lumMod val="50000"/>
                  </a:schemeClr>
                </a:solidFill>
              </a:rPr>
              <a:t>τρίτης ηλικίας 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323528" y="1268760"/>
            <a:ext cx="8102134" cy="5240624"/>
          </a:xfrm>
        </p:spPr>
        <p:txBody>
          <a:bodyPr>
            <a:normAutofit lnSpcReduction="10000"/>
          </a:bodyPr>
          <a:lstStyle/>
          <a:p>
            <a:r>
              <a:rPr lang="el-GR" dirty="0" smtClean="0"/>
              <a:t>Έχουν γνώσεις, πείρα και σοφία.</a:t>
            </a:r>
          </a:p>
          <a:p>
            <a:r>
              <a:rPr lang="el-GR" dirty="0" smtClean="0"/>
              <a:t>Δημιούργησαν οικογένεια και μεγάλωσαν τα παιδιά τους.</a:t>
            </a:r>
          </a:p>
          <a:p>
            <a:r>
              <a:rPr lang="el-GR" dirty="0" smtClean="0"/>
              <a:t>Συνεχίζουν να προσφέρουν στην οικογένειά φροντίζοντας τα εγγόνια τους. </a:t>
            </a:r>
          </a:p>
          <a:p>
            <a:r>
              <a:rPr lang="el-GR" dirty="0" smtClean="0"/>
              <a:t>Προσέφεραν και εργάστηκαν                      </a:t>
            </a:r>
            <a:endParaRPr lang="el-GR" dirty="0" smtClean="0"/>
          </a:p>
          <a:p>
            <a:pPr>
              <a:buNone/>
            </a:pPr>
            <a:r>
              <a:rPr lang="el-GR" dirty="0" smtClean="0"/>
              <a:t>    στην κοινωνία και μερικοί/-</a:t>
            </a:r>
            <a:r>
              <a:rPr lang="el-GR" dirty="0" err="1" smtClean="0"/>
              <a:t>ές</a:t>
            </a:r>
            <a:r>
              <a:rPr lang="el-GR" dirty="0" smtClean="0"/>
              <a:t> </a:t>
            </a:r>
          </a:p>
          <a:p>
            <a:pPr>
              <a:buNone/>
            </a:pPr>
            <a:r>
              <a:rPr lang="el-GR" dirty="0" smtClean="0"/>
              <a:t>    συνεχίζουν να το κάνουν ακόμα. </a:t>
            </a:r>
            <a:endParaRPr lang="el-GR" dirty="0" smtClean="0"/>
          </a:p>
          <a:p>
            <a:r>
              <a:rPr lang="el-GR" dirty="0" smtClean="0"/>
              <a:t>Δικαιούνται κυρίως το           </a:t>
            </a:r>
            <a:r>
              <a:rPr lang="el-GR" dirty="0" smtClean="0"/>
              <a:t>                            </a:t>
            </a:r>
            <a:r>
              <a:rPr lang="el-GR" dirty="0" smtClean="0"/>
              <a:t>σεβασμό των νεότερων </a:t>
            </a:r>
            <a:r>
              <a:rPr lang="el-GR" dirty="0" smtClean="0"/>
              <a:t>γενιών</a:t>
            </a:r>
            <a:r>
              <a:rPr lang="el-GR" dirty="0" smtClean="0"/>
              <a:t>.</a:t>
            </a:r>
          </a:p>
          <a:p>
            <a:endParaRPr lang="el-GR" dirty="0"/>
          </a:p>
        </p:txBody>
      </p:sp>
      <p:pic>
        <p:nvPicPr>
          <p:cNvPr id="5" name="Picture 1" descr="C:\Users\kmerakou\Desktop\elderly-senior-grandfather-teen-granddaughter-175705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97043" y="3571876"/>
            <a:ext cx="2946957" cy="227972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1853988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l-GR" sz="3600" b="1" dirty="0" smtClean="0">
                <a:solidFill>
                  <a:schemeClr val="accent3">
                    <a:lumMod val="50000"/>
                  </a:schemeClr>
                </a:solidFill>
              </a:rPr>
              <a:t>Αλλαγές που συμβαίνουν με την πάροδο της ηλικίας στο σώμα</a:t>
            </a:r>
            <a:endParaRPr lang="el-GR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357158" y="1571612"/>
            <a:ext cx="7632848" cy="5112568"/>
          </a:xfrm>
        </p:spPr>
        <p:txBody>
          <a:bodyPr>
            <a:normAutofit fontScale="92500" lnSpcReduction="10000"/>
          </a:bodyPr>
          <a:lstStyle/>
          <a:p>
            <a:r>
              <a:rPr lang="el-GR" dirty="0" smtClean="0"/>
              <a:t>Οι περισσότεροι ηλικιωμένοι είναι υγιείς μέχρι πολύ μεγάλη ηλικία.</a:t>
            </a:r>
          </a:p>
          <a:p>
            <a:r>
              <a:rPr lang="el-GR" dirty="0" smtClean="0"/>
              <a:t>Μειώνονται οι δυνάμεις, πχ. αργό βάδισμα, εύκολη κούραση, προβλήματα υγείας.</a:t>
            </a:r>
          </a:p>
          <a:p>
            <a:r>
              <a:rPr lang="el-GR" dirty="0" smtClean="0"/>
              <a:t>Δεν βλέπουν ή δεν ακούν καλά και γι αυτό χρησιμοποιούν γυαλιά ή ακουστικά.</a:t>
            </a:r>
          </a:p>
          <a:p>
            <a:r>
              <a:rPr lang="el-GR" dirty="0" smtClean="0"/>
              <a:t>Το δέρμα αποκτά ρυτίδες, τα μαλλιά ασπρίζουν.</a:t>
            </a:r>
          </a:p>
          <a:p>
            <a:r>
              <a:rPr lang="el-GR" dirty="0" smtClean="0"/>
              <a:t>Τα δόντια μπορεί να χρειαστεί                                 να αντικατασταθούν με τεχνητές                                  οδοντοστοιχίες.</a:t>
            </a:r>
          </a:p>
          <a:p>
            <a:endParaRPr lang="el-GR" dirty="0"/>
          </a:p>
        </p:txBody>
      </p:sp>
      <p:pic>
        <p:nvPicPr>
          <p:cNvPr id="4" name="Picture 5" descr="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81924" y="4714884"/>
            <a:ext cx="3162075" cy="2143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el-GR" b="1" dirty="0" smtClean="0">
                <a:solidFill>
                  <a:schemeClr val="accent3">
                    <a:lumMod val="50000"/>
                  </a:schemeClr>
                </a:solidFill>
              </a:rPr>
              <a:t>Πώς είναι η ζωή τους</a:t>
            </a:r>
            <a:r>
              <a:rPr lang="en-US" b="1" dirty="0" smtClean="0">
                <a:solidFill>
                  <a:schemeClr val="accent3">
                    <a:lumMod val="50000"/>
                  </a:schemeClr>
                </a:solidFill>
              </a:rPr>
              <a:t>;</a:t>
            </a:r>
            <a:endParaRPr lang="el-GR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57200" y="1340768"/>
            <a:ext cx="7972452" cy="5217443"/>
          </a:xfrm>
        </p:spPr>
        <p:txBody>
          <a:bodyPr>
            <a:normAutofit fontScale="92500" lnSpcReduction="10000"/>
          </a:bodyPr>
          <a:lstStyle/>
          <a:p>
            <a:r>
              <a:rPr lang="el-GR" dirty="0" smtClean="0"/>
              <a:t>Οι </a:t>
            </a:r>
            <a:r>
              <a:rPr lang="el-GR" dirty="0"/>
              <a:t>ηλικιωμένοι δεν </a:t>
            </a:r>
            <a:r>
              <a:rPr lang="el-GR" dirty="0" smtClean="0"/>
              <a:t>έχουν πάντα την ικανότητα να </a:t>
            </a:r>
            <a:r>
              <a:rPr lang="el-GR" dirty="0"/>
              <a:t>κάνουν όλα όσα έκαναν μόνοι τους </a:t>
            </a:r>
            <a:r>
              <a:rPr lang="el-GR" dirty="0" smtClean="0"/>
              <a:t>πιο νέοι.</a:t>
            </a:r>
            <a:endParaRPr lang="el-GR" dirty="0"/>
          </a:p>
          <a:p>
            <a:r>
              <a:rPr lang="el-GR" dirty="0" smtClean="0"/>
              <a:t>Κάποιες φορές τους παραμελούμε.</a:t>
            </a:r>
            <a:endParaRPr lang="el-GR" dirty="0"/>
          </a:p>
          <a:p>
            <a:r>
              <a:rPr lang="el-GR" dirty="0" smtClean="0"/>
              <a:t>Κάποιες φορές έχουν </a:t>
            </a:r>
            <a:r>
              <a:rPr lang="el-GR" dirty="0" smtClean="0">
                <a:cs typeface="Arial" pitchFamily="34" charset="0"/>
              </a:rPr>
              <a:t>προβλήματα οι ίδιοι και </a:t>
            </a:r>
            <a:r>
              <a:rPr lang="el-GR" dirty="0" smtClean="0"/>
              <a:t>χάνουν το ενδιαφέρον τους για τη ζωή ενώ εμείς να νομίζουμε ότι δεν μας δείχνουν την αγάπη τους.</a:t>
            </a:r>
          </a:p>
          <a:p>
            <a:r>
              <a:rPr lang="el-GR" dirty="0" smtClean="0">
                <a:cs typeface="Arial" pitchFamily="34" charset="0"/>
              </a:rPr>
              <a:t>Υπάρχουν όμως κι εκείνοι που                        έχουν πιο σοβαρά προβλήματα                  υγείας και μπορεί να μοιάζουν                              θλιμμένοι.</a:t>
            </a:r>
          </a:p>
          <a:p>
            <a:endParaRPr lang="el-GR" dirty="0"/>
          </a:p>
          <a:p>
            <a:endParaRPr lang="el-GR" dirty="0"/>
          </a:p>
        </p:txBody>
      </p:sp>
      <p:pic>
        <p:nvPicPr>
          <p:cNvPr id="4" name="Picture 2" descr="C:\Users\user\Desktop\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31172" y="4286256"/>
            <a:ext cx="3312828" cy="218454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l-GR" sz="3600" b="1" dirty="0" smtClean="0">
                <a:solidFill>
                  <a:schemeClr val="accent3">
                    <a:lumMod val="50000"/>
                  </a:schemeClr>
                </a:solidFill>
              </a:rPr>
              <a:t>Αλλαγές που συμβαίνουν στην καθημερινή ζωή των ηλικιωμένων</a:t>
            </a:r>
            <a:endParaRPr lang="el-GR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67544" y="1556792"/>
            <a:ext cx="7962108" cy="4968552"/>
          </a:xfrm>
        </p:spPr>
        <p:txBody>
          <a:bodyPr>
            <a:normAutofit fontScale="92500" lnSpcReduction="20000"/>
          </a:bodyPr>
          <a:lstStyle/>
          <a:p>
            <a:r>
              <a:rPr lang="el-GR" dirty="0" smtClean="0"/>
              <a:t>Οι περισσότεροι ηλικιωμένοι είναι δραστήριοι στην οικογένεια και στην κοινωνία.</a:t>
            </a:r>
          </a:p>
          <a:p>
            <a:r>
              <a:rPr lang="el-GR" dirty="0" smtClean="0"/>
              <a:t>Εκείνοι που έχουν προβλήματα υγείας μπορεί να είναι απαισιόδοξοι ή  να  απομονώνονται.</a:t>
            </a:r>
          </a:p>
          <a:p>
            <a:r>
              <a:rPr lang="el-GR" dirty="0" smtClean="0"/>
              <a:t>Μερικοί, ανάλογα με τις συνθήκες της ζωής τους, αν ζουν μακρυά από την οικογένειά τους, αισθάνονται παραμελημένοι.</a:t>
            </a:r>
          </a:p>
          <a:p>
            <a:r>
              <a:rPr lang="el-GR" dirty="0" smtClean="0"/>
              <a:t>Όταν χάνεται ο/η σύζυγος αισθάνονται μεγαλύτερη μοναξιά. </a:t>
            </a:r>
          </a:p>
          <a:p>
            <a:r>
              <a:rPr lang="el-GR" dirty="0" smtClean="0"/>
              <a:t>Κάποιοι ηλικιωμένοι μπορεί να μη θυμούνται καλά.</a:t>
            </a:r>
          </a:p>
          <a:p>
            <a:endParaRPr lang="el-GR" dirty="0" smtClean="0"/>
          </a:p>
          <a:p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el-GR" b="1" dirty="0" smtClean="0">
                <a:solidFill>
                  <a:schemeClr val="accent3">
                    <a:lumMod val="50000"/>
                  </a:schemeClr>
                </a:solidFill>
              </a:rPr>
              <a:t>Πώς μπορούμε να βοηθήσουμε</a:t>
            </a:r>
            <a:r>
              <a:rPr lang="en-US" b="1" dirty="0" smtClean="0">
                <a:solidFill>
                  <a:schemeClr val="accent3">
                    <a:lumMod val="50000"/>
                  </a:schemeClr>
                </a:solidFill>
              </a:rPr>
              <a:t>; </a:t>
            </a:r>
            <a:endParaRPr lang="el-GR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214282" y="1142983"/>
            <a:ext cx="8429684" cy="5715017"/>
          </a:xfrm>
        </p:spPr>
        <p:txBody>
          <a:bodyPr>
            <a:normAutofit/>
          </a:bodyPr>
          <a:lstStyle/>
          <a:p>
            <a:r>
              <a:rPr lang="el-GR" dirty="0" smtClean="0">
                <a:solidFill>
                  <a:srgbClr val="000000"/>
                </a:solidFill>
                <a:cs typeface="Times New Roman" pitchFamily="18" charset="0"/>
              </a:rPr>
              <a:t>Τους προσφέρουμε βιβλία, αν τους αρέσει το διάβασμα.</a:t>
            </a:r>
          </a:p>
          <a:p>
            <a:r>
              <a:rPr lang="el-GR" dirty="0" smtClean="0">
                <a:solidFill>
                  <a:srgbClr val="000000"/>
                </a:solidFill>
                <a:cs typeface="Times New Roman" pitchFamily="18" charset="0"/>
              </a:rPr>
              <a:t>Συμμετέχουμε σε αυτά που τους αρέσουν όπως η κηπουρική ή το μαγείρεμα. </a:t>
            </a:r>
          </a:p>
          <a:p>
            <a:r>
              <a:rPr lang="el-GR" dirty="0" smtClean="0"/>
              <a:t>Μπορούν να μας προσέχουν όταν οι γονείς μας έχουν κάποια δουλειά.</a:t>
            </a:r>
            <a:endParaRPr lang="el-GR" dirty="0" smtClean="0">
              <a:solidFill>
                <a:srgbClr val="000000"/>
              </a:solidFill>
              <a:cs typeface="Times New Roman" pitchFamily="18" charset="0"/>
            </a:endParaRPr>
          </a:p>
          <a:p>
            <a:r>
              <a:rPr lang="el-GR" dirty="0" smtClean="0">
                <a:solidFill>
                  <a:srgbClr val="000000"/>
                </a:solidFill>
                <a:cs typeface="Times New Roman" pitchFamily="18" charset="0"/>
              </a:rPr>
              <a:t>Ζητάμε τη συμβουλή τους                               γιατί</a:t>
            </a:r>
            <a:r>
              <a:rPr lang="en-US" dirty="0" smtClean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el-GR" dirty="0" smtClean="0">
                <a:solidFill>
                  <a:srgbClr val="000000"/>
                </a:solidFill>
                <a:cs typeface="Times New Roman" pitchFamily="18" charset="0"/>
              </a:rPr>
              <a:t>έχουν πείρα.</a:t>
            </a:r>
          </a:p>
          <a:p>
            <a:r>
              <a:rPr lang="el-GR" dirty="0" smtClean="0">
                <a:cs typeface="Times New Roman" pitchFamily="18" charset="0"/>
              </a:rPr>
              <a:t>Αν μπορούμε πηγαίνουμε            </a:t>
            </a:r>
            <a:r>
              <a:rPr lang="en-US" dirty="0" smtClean="0">
                <a:cs typeface="Times New Roman" pitchFamily="18" charset="0"/>
              </a:rPr>
              <a:t>            </a:t>
            </a:r>
            <a:r>
              <a:rPr lang="el-GR" dirty="0" smtClean="0">
                <a:cs typeface="Times New Roman" pitchFamily="18" charset="0"/>
              </a:rPr>
              <a:t>μαζί       </a:t>
            </a:r>
            <a:r>
              <a:rPr lang="el-GR" dirty="0" err="1" smtClean="0">
                <a:cs typeface="Times New Roman" pitchFamily="18" charset="0"/>
              </a:rPr>
              <a:t>μαζί</a:t>
            </a:r>
            <a:r>
              <a:rPr lang="el-GR" dirty="0" smtClean="0">
                <a:cs typeface="Times New Roman" pitchFamily="18" charset="0"/>
              </a:rPr>
              <a:t> στο ΚΑΠΗ ή σε εκδρομές. </a:t>
            </a:r>
          </a:p>
          <a:p>
            <a:endParaRPr lang="el-GR" dirty="0"/>
          </a:p>
        </p:txBody>
      </p:sp>
      <p:pic>
        <p:nvPicPr>
          <p:cNvPr id="5" name="Picture 2" descr="C:\Users\kmerakou\Desktop\4601630-abuela-y-nieto-de-cocina-en-la-coc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27674" y="4071942"/>
            <a:ext cx="3335250" cy="257176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864096"/>
          </a:xfrm>
        </p:spPr>
        <p:txBody>
          <a:bodyPr>
            <a:normAutofit/>
          </a:bodyPr>
          <a:lstStyle/>
          <a:p>
            <a:r>
              <a:rPr lang="el-GR" b="1" dirty="0" smtClean="0">
                <a:solidFill>
                  <a:schemeClr val="accent3">
                    <a:lumMod val="50000"/>
                  </a:schemeClr>
                </a:solidFill>
              </a:rPr>
              <a:t>Πώς μπορούμε να βοηθήσουμε</a:t>
            </a:r>
            <a:r>
              <a:rPr lang="en-US" b="1" dirty="0" smtClean="0">
                <a:solidFill>
                  <a:schemeClr val="accent3">
                    <a:lumMod val="50000"/>
                  </a:schemeClr>
                </a:solidFill>
              </a:rPr>
              <a:t>; </a:t>
            </a:r>
            <a:endParaRPr lang="el-GR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323528" y="1268760"/>
            <a:ext cx="8229600" cy="5184576"/>
          </a:xfrm>
        </p:spPr>
        <p:txBody>
          <a:bodyPr>
            <a:normAutofit fontScale="92500" lnSpcReduction="10000"/>
          </a:bodyPr>
          <a:lstStyle/>
          <a:p>
            <a:r>
              <a:rPr lang="el-GR" dirty="0" smtClean="0">
                <a:cs typeface="Times New Roman" pitchFamily="18" charset="0"/>
              </a:rPr>
              <a:t>Βρίσκουμε χρόνο για κοινές δραστηριότητες.</a:t>
            </a:r>
          </a:p>
          <a:p>
            <a:r>
              <a:rPr lang="el-GR" dirty="0" smtClean="0">
                <a:cs typeface="Times New Roman" pitchFamily="18" charset="0"/>
              </a:rPr>
              <a:t>Μπορούμε να τους βοηθήσουμε στις δουλειές του σπιτιού ή τα ψώνια.</a:t>
            </a:r>
            <a:endParaRPr lang="el-GR" dirty="0" smtClean="0"/>
          </a:p>
          <a:p>
            <a:r>
              <a:rPr lang="el-GR" dirty="0" smtClean="0"/>
              <a:t>Τους ρωτάμε αν χρειάζονται βοήθεια και τους την προσφέρουμε, π.χ. στο ντύσιμο και στο δέσιμο των κορδονιών.</a:t>
            </a:r>
          </a:p>
          <a:p>
            <a:r>
              <a:rPr lang="el-GR" dirty="0" smtClean="0"/>
              <a:t>Τους βοηθάμε </a:t>
            </a:r>
            <a:r>
              <a:rPr lang="el-GR" smtClean="0"/>
              <a:t>αν μπορούμε, να χτενιστούν </a:t>
            </a:r>
            <a:r>
              <a:rPr lang="el-GR" dirty="0" smtClean="0"/>
              <a:t>ή να τους δώσουμε κάτι που δυσκολεύονται να φτάσουν.</a:t>
            </a:r>
          </a:p>
          <a:p>
            <a:r>
              <a:rPr lang="el-GR" dirty="0" smtClean="0"/>
              <a:t>Μπορούμε να τους δώσουμε σημειώσεις με τα απαραίτητα τηλέφωνα σε περίπτωση ανάγκης.</a:t>
            </a:r>
            <a:endParaRPr lang="el-GR" dirty="0" smtClean="0">
              <a:cs typeface="Times New Roman" pitchFamily="18" charset="0"/>
            </a:endParaRPr>
          </a:p>
          <a:p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el-GR" sz="4000" b="1" dirty="0" smtClean="0">
                <a:solidFill>
                  <a:schemeClr val="accent3">
                    <a:lumMod val="50000"/>
                  </a:schemeClr>
                </a:solidFill>
              </a:rPr>
              <a:t>Πώς μπορούμε να βοηθήσουμε</a:t>
            </a:r>
            <a:r>
              <a:rPr lang="en-US" sz="4000" b="1" dirty="0" smtClean="0">
                <a:solidFill>
                  <a:schemeClr val="accent3">
                    <a:lumMod val="50000"/>
                  </a:schemeClr>
                </a:solidFill>
              </a:rPr>
              <a:t>;</a:t>
            </a:r>
            <a:endParaRPr lang="el-GR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251520" y="1428736"/>
            <a:ext cx="5727580" cy="5240624"/>
          </a:xfrm>
        </p:spPr>
        <p:txBody>
          <a:bodyPr>
            <a:normAutofit fontScale="85000" lnSpcReduction="20000"/>
          </a:bodyPr>
          <a:lstStyle/>
          <a:p>
            <a:r>
              <a:rPr lang="el-GR" dirty="0" smtClean="0"/>
              <a:t>Αποφεύγουμε να αλλάζουμε θέσεις στα πράγματά τους ώστε να μην τους αναστατώνουμε.</a:t>
            </a:r>
          </a:p>
          <a:p>
            <a:r>
              <a:rPr lang="el-GR" smtClean="0"/>
              <a:t>Προσέχουμε να μη </a:t>
            </a:r>
            <a:r>
              <a:rPr lang="el-GR" dirty="0" smtClean="0"/>
              <a:t>σκοντάψουν στα χαλάκια, τα μικρά έπιπλα και τα καλώδια ώστε </a:t>
            </a:r>
            <a:r>
              <a:rPr lang="el-GR" smtClean="0"/>
              <a:t>να πέσουν</a:t>
            </a:r>
            <a:r>
              <a:rPr lang="el-GR" dirty="0" smtClean="0"/>
              <a:t>.</a:t>
            </a:r>
          </a:p>
          <a:p>
            <a:r>
              <a:rPr lang="el-GR" dirty="0" smtClean="0"/>
              <a:t>Προσέχουμε να υπάρχει αρκετό φως ιδιαίτερα το βράδυ και αφήνουμε ανοιχτό το βοηθητικό φως που μπορεί να χρησιμοποιούν.</a:t>
            </a:r>
          </a:p>
          <a:p>
            <a:r>
              <a:rPr lang="el-GR" dirty="0" smtClean="0">
                <a:solidFill>
                  <a:srgbClr val="000000"/>
                </a:solidFill>
                <a:latin typeface="Calibri" charset="0"/>
              </a:rPr>
              <a:t>Είμαστε προσεκτικοί με κάτι που για μας είναι παιχνίδι αλλά μπορεί να τους ενοχλήσει ή να βλάψει την υγεία τους.</a:t>
            </a:r>
            <a:endParaRPr lang="el-GR" dirty="0" smtClean="0"/>
          </a:p>
          <a:p>
            <a:endParaRPr lang="el-GR" dirty="0" smtClean="0"/>
          </a:p>
        </p:txBody>
      </p:sp>
      <p:pic>
        <p:nvPicPr>
          <p:cNvPr id="5" name="Picture 6" descr="ANd9GcQ9JbXDz0RYh3Ryij0ZBzj_4Ab527ecGx7n_phXXFRR7CKAI6K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788" y="1772816"/>
            <a:ext cx="2843212" cy="215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 descr="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4714875"/>
            <a:ext cx="2771799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l-GR" b="1" dirty="0">
                <a:solidFill>
                  <a:schemeClr val="accent3">
                    <a:lumMod val="50000"/>
                  </a:schemeClr>
                </a:solidFill>
              </a:rPr>
              <a:t>Φροντίζοντας τον παππού και την γιαγιά 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179512" y="1412776"/>
            <a:ext cx="7776864" cy="5688632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l-GR" dirty="0" smtClean="0"/>
              <a:t>Οι συγγενείς και τα εγγόνια:</a:t>
            </a:r>
          </a:p>
          <a:p>
            <a:r>
              <a:rPr lang="el-GR" dirty="0" smtClean="0"/>
              <a:t>Είμαστε δίπλα τους.</a:t>
            </a:r>
          </a:p>
          <a:p>
            <a:r>
              <a:rPr lang="el-GR" dirty="0" smtClean="0"/>
              <a:t>Προσπαθούμε να τους                    φροντίσουμε στο σπίτι όσο                μπορούμε.</a:t>
            </a:r>
          </a:p>
          <a:p>
            <a:r>
              <a:rPr lang="el-GR" dirty="0" smtClean="0"/>
              <a:t>Φροντίζουμε να τρώμε όλοι                           μαζί, κάτι που είναι διασκεδαστικό για όλη την οικογένεια. </a:t>
            </a:r>
          </a:p>
          <a:p>
            <a:r>
              <a:rPr lang="el-GR" dirty="0" smtClean="0">
                <a:cs typeface="Times New Roman" pitchFamily="18" charset="0"/>
              </a:rPr>
              <a:t>Θυμόμαστε ότι χρειάζονται κατανόηση κι αγάπη, ιδιαίτερα αν ξεχνούν ή αισθάνονται μοναξιά.</a:t>
            </a:r>
          </a:p>
          <a:p>
            <a:r>
              <a:rPr lang="el-GR" dirty="0" smtClean="0"/>
              <a:t>Περνάμε χρόνο μαζί τους με δραστηριότητες που αρέσουν σε όλους.</a:t>
            </a:r>
          </a:p>
          <a:p>
            <a:endParaRPr lang="el-GR" dirty="0" smtClean="0"/>
          </a:p>
          <a:p>
            <a:endParaRPr lang="el-GR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5568" y="1268760"/>
            <a:ext cx="3888432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79512" y="214290"/>
            <a:ext cx="8964488" cy="883476"/>
          </a:xfrm>
        </p:spPr>
        <p:txBody>
          <a:bodyPr>
            <a:normAutofit fontScale="90000"/>
          </a:bodyPr>
          <a:lstStyle/>
          <a:p>
            <a:r>
              <a:rPr lang="el-GR" b="1" dirty="0">
                <a:solidFill>
                  <a:schemeClr val="accent3">
                    <a:lumMod val="50000"/>
                  </a:schemeClr>
                </a:solidFill>
              </a:rPr>
              <a:t>Μαθαίνω από τον παππού και την γιαγιά 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214282" y="1500174"/>
            <a:ext cx="5143536" cy="5168046"/>
          </a:xfrm>
        </p:spPr>
        <p:txBody>
          <a:bodyPr>
            <a:noAutofit/>
          </a:bodyPr>
          <a:lstStyle/>
          <a:p>
            <a:pPr indent="-341313">
              <a:spcBef>
                <a:spcPts val="1200"/>
              </a:spcBef>
              <a:buSzPct val="45000"/>
              <a:buFont typeface="Wingdings" pitchFamily="2" charset="2"/>
              <a:buChar char="§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el-GR" sz="2400" dirty="0" smtClean="0">
                <a:solidFill>
                  <a:srgbClr val="000000"/>
                </a:solidFill>
              </a:rPr>
              <a:t>Μπορούν να μας πουν πολλές ιστορίες. Ξέρουν πολλά. Έχουν ζήσει πράγματα. </a:t>
            </a:r>
          </a:p>
          <a:p>
            <a:pPr indent="-341313">
              <a:spcBef>
                <a:spcPts val="1200"/>
              </a:spcBef>
              <a:buSzPct val="45000"/>
              <a:buFont typeface="Wingdings" pitchFamily="2" charset="2"/>
              <a:buChar char="§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el-GR" sz="2400" dirty="0" smtClean="0">
                <a:solidFill>
                  <a:srgbClr val="000000"/>
                </a:solidFill>
              </a:rPr>
              <a:t>Δεν βιάζονται. Έχουν πολύ χρόνο και μας τον δίνουν απλόχερα.</a:t>
            </a:r>
          </a:p>
          <a:p>
            <a:pPr indent="-341313">
              <a:spcBef>
                <a:spcPts val="1200"/>
              </a:spcBef>
              <a:buSzPct val="45000"/>
              <a:buFont typeface="Wingdings" pitchFamily="2" charset="2"/>
              <a:buChar char="§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el-GR" sz="2400" dirty="0" smtClean="0">
                <a:solidFill>
                  <a:srgbClr val="000000"/>
                </a:solidFill>
              </a:rPr>
              <a:t>Μαθαίνουν στα παιδιά δεξιοτεχνίες. Η γιαγιά και ο παππούς θα μάθουν στο παιδί πώς να ψαρεύει, να ράβει, να ανοίγει φύλλο, πράγματα για τα οποία οι γονείς δεν έχουν τον χρόνο ή τις γνώσεις.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52329" y="4429132"/>
            <a:ext cx="3591671" cy="2428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Image result for older vs younger peopl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1484783"/>
            <a:ext cx="3428992" cy="252406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251520" y="1600200"/>
            <a:ext cx="4464496" cy="4997152"/>
          </a:xfrm>
        </p:spPr>
        <p:txBody>
          <a:bodyPr>
            <a:normAutofit fontScale="85000" lnSpcReduction="10000"/>
          </a:bodyPr>
          <a:lstStyle/>
          <a:p>
            <a:pPr indent="-341313">
              <a:spcBef>
                <a:spcPts val="1200"/>
              </a:spcBef>
              <a:buSzPct val="45000"/>
              <a:buFont typeface="Wingdings" pitchFamily="2" charset="2"/>
              <a:buChar char="§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el-GR" dirty="0" smtClean="0">
                <a:solidFill>
                  <a:srgbClr val="000000"/>
                </a:solidFill>
              </a:rPr>
              <a:t>Όταν το παιδί έχει ένα πρόβλημα, ξέρουν                                     πώς να το αντιμετωπίσουν. </a:t>
            </a:r>
            <a:r>
              <a:rPr lang="el-GR" dirty="0" smtClean="0">
                <a:cs typeface="Arial" pitchFamily="34" charset="0"/>
              </a:rPr>
              <a:t>Μας αγαπούν                                      και θέλουν να μας προσφέρουν.</a:t>
            </a:r>
            <a:endParaRPr lang="el-GR" dirty="0" smtClean="0"/>
          </a:p>
          <a:p>
            <a:pPr indent="-341313">
              <a:spcBef>
                <a:spcPts val="1200"/>
              </a:spcBef>
              <a:buSzPct val="45000"/>
              <a:buFont typeface="Wingdings" pitchFamily="2" charset="2"/>
              <a:buChar char="§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el-GR" dirty="0" smtClean="0">
                <a:solidFill>
                  <a:srgbClr val="000000"/>
                </a:solidFill>
              </a:rPr>
              <a:t>Μας σκέφτονται. Ακόμα κι αν βρίσκονται πολύ μακριά, θα πάρουν τηλέφωνο να δουν τι κάνουμε και θα μας δείξουν ότι μας νοιάζονται και μας σκέφτονται.</a:t>
            </a:r>
          </a:p>
          <a:p>
            <a:endParaRPr lang="el-GR" dirty="0"/>
          </a:p>
        </p:txBody>
      </p:sp>
      <p:sp>
        <p:nvSpPr>
          <p:cNvPr id="4" name="1 - Τίτλος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l-GR" b="1" dirty="0">
                <a:solidFill>
                  <a:schemeClr val="accent3">
                    <a:lumMod val="50000"/>
                  </a:schemeClr>
                </a:solidFill>
              </a:rPr>
              <a:t>Μαθαίνω από τον παππού και την γιαγιά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29175" y="2132856"/>
            <a:ext cx="431482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611560" y="188640"/>
            <a:ext cx="7742062" cy="868958"/>
          </a:xfrm>
        </p:spPr>
        <p:txBody>
          <a:bodyPr>
            <a:noAutofit/>
          </a:bodyPr>
          <a:lstStyle/>
          <a:p>
            <a:r>
              <a:rPr lang="el-GR" sz="3600" b="1" dirty="0">
                <a:solidFill>
                  <a:schemeClr val="accent3">
                    <a:lumMod val="50000"/>
                  </a:schemeClr>
                </a:solidFill>
              </a:rPr>
              <a:t>Μαθαίνω στον παππού και την γιαγιά 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3143240" y="1124744"/>
            <a:ext cx="6000760" cy="5733256"/>
          </a:xfrm>
        </p:spPr>
        <p:txBody>
          <a:bodyPr>
            <a:noAutofit/>
          </a:bodyPr>
          <a:lstStyle/>
          <a:p>
            <a:pPr marL="360000" indent="-341313">
              <a:spcBef>
                <a:spcPts val="0"/>
              </a:spcBef>
              <a:spcAft>
                <a:spcPts val="600"/>
              </a:spcAft>
              <a:buSzPct val="100000"/>
              <a:buFont typeface="Arial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el-GR" sz="2400" dirty="0" smtClean="0">
                <a:solidFill>
                  <a:srgbClr val="000000"/>
                </a:solidFill>
                <a:latin typeface="Calibri" charset="0"/>
              </a:rPr>
              <a:t>Είναι πάντα έτοιμοι για μια «περιπέτεια». Οι παππούδες λατρεύουν να βγαίνουν έξω.</a:t>
            </a:r>
          </a:p>
          <a:p>
            <a:pPr marL="360000" indent="-341313">
              <a:spcBef>
                <a:spcPts val="0"/>
              </a:spcBef>
              <a:spcAft>
                <a:spcPts val="600"/>
              </a:spcAft>
              <a:buSzPct val="100000"/>
              <a:buFont typeface="Arial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el-GR" sz="2400" dirty="0" smtClean="0">
                <a:solidFill>
                  <a:srgbClr val="000000"/>
                </a:solidFill>
                <a:latin typeface="Calibri" charset="0"/>
              </a:rPr>
              <a:t>Ακούν. Χαίρονται πάντα να ακούν όσα έχουν να τους πουν τα παιδιά χωρίς μάλιστα να κρίνουν.</a:t>
            </a:r>
          </a:p>
          <a:p>
            <a:pPr marL="360000" indent="-341313">
              <a:spcBef>
                <a:spcPts val="0"/>
              </a:spcBef>
              <a:spcAft>
                <a:spcPts val="600"/>
              </a:spcAft>
              <a:buSzPct val="100000"/>
              <a:buFont typeface="Arial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el-GR" sz="2400" dirty="0" smtClean="0">
                <a:solidFill>
                  <a:srgbClr val="000000"/>
                </a:solidFill>
                <a:latin typeface="Calibri" charset="0"/>
              </a:rPr>
              <a:t>Φαίνονται παιδιά. Ό,τι κι αν ζητήσει ένα παιδί από τη γιαγιά και τον παππού, όσο παιδικό κι αν είναι, εκείνοι αν μπορούν θα το κάνουν.</a:t>
            </a:r>
          </a:p>
          <a:p>
            <a:pPr marL="360000" indent="-341313">
              <a:spcBef>
                <a:spcPts val="0"/>
              </a:spcBef>
              <a:spcAft>
                <a:spcPts val="600"/>
              </a:spcAft>
              <a:buSzPct val="100000"/>
              <a:buFont typeface="Arial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el-GR" sz="2400" dirty="0" smtClean="0">
                <a:solidFill>
                  <a:srgbClr val="000000"/>
                </a:solidFill>
                <a:latin typeface="Calibri" charset="0"/>
              </a:rPr>
              <a:t>Θα μάθουν πράγματα από τα παιδιά, που δεν έχει κάποιος άλλος την υπομονή να τους τα δείξει, όπως το να χρησιμοποιήσουν το κινητό τηλέφωνο, το internet ή το </a:t>
            </a:r>
            <a:r>
              <a:rPr lang="el-GR" sz="2400" dirty="0" err="1" smtClean="0">
                <a:solidFill>
                  <a:srgbClr val="000000"/>
                </a:solidFill>
                <a:latin typeface="Calibri" charset="0"/>
              </a:rPr>
              <a:t>Skype</a:t>
            </a:r>
            <a:r>
              <a:rPr lang="el-GR" sz="2400" dirty="0" smtClean="0">
                <a:solidFill>
                  <a:srgbClr val="000000"/>
                </a:solidFill>
                <a:latin typeface="Calibri" charset="0"/>
              </a:rPr>
              <a:t>!</a:t>
            </a:r>
          </a:p>
        </p:txBody>
      </p:sp>
      <p:pic>
        <p:nvPicPr>
          <p:cNvPr id="3076" name="Picture 4" descr="Image result for old people learning technologi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71984"/>
            <a:ext cx="3248257" cy="2286016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12776"/>
            <a:ext cx="3203848" cy="2611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95536" y="1124744"/>
            <a:ext cx="8030126" cy="1781390"/>
          </a:xfrm>
        </p:spPr>
        <p:txBody>
          <a:bodyPr>
            <a:noAutofit/>
          </a:bodyPr>
          <a:lstStyle/>
          <a:p>
            <a:r>
              <a:rPr lang="el-GR" dirty="0" smtClean="0"/>
              <a:t>Ότι ο παππούς και η γιαγιά είναι πάντα εκεί όταν τους χρειαζόμαστε!</a:t>
            </a:r>
          </a:p>
          <a:p>
            <a:r>
              <a:rPr lang="el-GR" dirty="0" smtClean="0"/>
              <a:t>Φροντίζουμε να είμαστε και εμείς εκεί για αυτούς όταν μας χρειάζονται! </a:t>
            </a:r>
            <a:endParaRPr lang="el-GR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el-GR" b="1" dirty="0" smtClean="0">
                <a:solidFill>
                  <a:schemeClr val="accent3">
                    <a:lumMod val="50000"/>
                  </a:schemeClr>
                </a:solidFill>
                <a:latin typeface="+mn-lt"/>
                <a:cs typeface="Arial" pitchFamily="34" charset="0"/>
              </a:rPr>
              <a:t>ΘΥΜΟΜΑΣΤΕ</a:t>
            </a:r>
            <a:endParaRPr lang="el-GR" b="1" dirty="0">
              <a:solidFill>
                <a:schemeClr val="accent3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10" name="Picture 2" descr="C:\Users\kmerakou\Desktop\οικογενειακοί-αγόρι-και-παππού-ες-και-γιαγιά-ες-που-πετούν-τον-ικτίνο-743937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3305287"/>
            <a:ext cx="5544616" cy="341958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1180</TotalTime>
  <Words>1008</Words>
  <Application>Microsoft Office PowerPoint</Application>
  <PresentationFormat>Προβολή στην οθόνη (4:3)</PresentationFormat>
  <Paragraphs>88</Paragraphs>
  <Slides>16</Slides>
  <Notes>7</Notes>
  <HiddenSlides>0</HiddenSlides>
  <MMClips>0</MMClips>
  <ScaleCrop>false</ScaleCrop>
  <HeadingPairs>
    <vt:vector size="4" baseType="variant"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16</vt:i4>
      </vt:variant>
    </vt:vector>
  </HeadingPairs>
  <TitlesOfParts>
    <vt:vector size="17" baseType="lpstr">
      <vt:lpstr>Θέμα του Office</vt:lpstr>
      <vt:lpstr>Η ΑΞΙΑ ΤΗΣ ΤΡΙΤΗΣ ΗΛΙΚΙΑΣ ΚΑΤΑΝΟΩΝΤΑΣ ΚΑΙ ΦΡΟΝΤΙΖΟΝΤΑΣ  ΤΟΝ ΠΑΠΠΟΥ ΚΑΙ ΤΗΝ ΓΙΑΓΙΑ</vt:lpstr>
      <vt:lpstr>Τι είναι η Τρίτη ηλικία</vt:lpstr>
      <vt:lpstr>Ο ηλικιωμένος στους μύθους και στην ιστορία</vt:lpstr>
      <vt:lpstr>Ο ηλικιωμένος στην παράδοση</vt:lpstr>
      <vt:lpstr>Τα άτομα της τρίτης ηλικίας </vt:lpstr>
      <vt:lpstr>Αλλαγές που συμβαίνουν με την πάροδο της ηλικίας στο σώμα</vt:lpstr>
      <vt:lpstr>Πώς είναι η ζωή τους;</vt:lpstr>
      <vt:lpstr>Αλλαγές που συμβαίνουν στην καθημερινή ζωή των ηλικιωμένων</vt:lpstr>
      <vt:lpstr>Πώς μπορούμε να βοηθήσουμε; </vt:lpstr>
      <vt:lpstr>Πώς μπορούμε να βοηθήσουμε; </vt:lpstr>
      <vt:lpstr>Πώς μπορούμε να βοηθήσουμε;</vt:lpstr>
      <vt:lpstr>Φροντίζοντας τον παππού και την γιαγιά </vt:lpstr>
      <vt:lpstr>Μαθαίνω από τον παππού και την γιαγιά </vt:lpstr>
      <vt:lpstr>Μαθαίνω από τον παππού και την γιαγιά </vt:lpstr>
      <vt:lpstr>Μαθαίνω στον παππού και την γιαγιά </vt:lpstr>
      <vt:lpstr>ΘΥΜΟΜΑΣΤΕ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Η ΑΞΙΑ ΤΩΝ ΓΗΡΑΤΙΩΝ ΚΑΤΑΝΟΩΝΤΑΣ ΚΑΙ ΦΡΟΝΤΙΖΟΝΤΑΣ  ΤΟΝ ΠΑΠΠΟΥ ΚΑΙ ΤΗΝ ΓΙΑΓΙΑ</dc:title>
  <dc:creator>Χρήστης των Windows</dc:creator>
  <cp:lastModifiedBy>Χρήστης των Windows</cp:lastModifiedBy>
  <cp:revision>306</cp:revision>
  <dcterms:created xsi:type="dcterms:W3CDTF">2018-01-18T12:59:03Z</dcterms:created>
  <dcterms:modified xsi:type="dcterms:W3CDTF">2018-07-23T07:05:53Z</dcterms:modified>
</cp:coreProperties>
</file>