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1" r:id="rId1"/>
  </p:sldMasterIdLst>
  <p:notesMasterIdLst>
    <p:notesMasterId r:id="rId40"/>
  </p:notesMasterIdLst>
  <p:sldIdLst>
    <p:sldId id="272" r:id="rId2"/>
    <p:sldId id="339" r:id="rId3"/>
    <p:sldId id="340" r:id="rId4"/>
    <p:sldId id="333" r:id="rId5"/>
    <p:sldId id="315" r:id="rId6"/>
    <p:sldId id="345" r:id="rId7"/>
    <p:sldId id="346" r:id="rId8"/>
    <p:sldId id="301" r:id="rId9"/>
    <p:sldId id="347" r:id="rId10"/>
    <p:sldId id="260" r:id="rId11"/>
    <p:sldId id="348" r:id="rId12"/>
    <p:sldId id="274" r:id="rId13"/>
    <p:sldId id="279" r:id="rId14"/>
    <p:sldId id="275" r:id="rId15"/>
    <p:sldId id="354" r:id="rId16"/>
    <p:sldId id="312" r:id="rId17"/>
    <p:sldId id="314" r:id="rId18"/>
    <p:sldId id="276" r:id="rId19"/>
    <p:sldId id="277" r:id="rId20"/>
    <p:sldId id="343" r:id="rId21"/>
    <p:sldId id="293" r:id="rId22"/>
    <p:sldId id="316" r:id="rId23"/>
    <p:sldId id="294" r:id="rId24"/>
    <p:sldId id="295" r:id="rId25"/>
    <p:sldId id="335" r:id="rId26"/>
    <p:sldId id="291" r:id="rId27"/>
    <p:sldId id="297" r:id="rId28"/>
    <p:sldId id="300" r:id="rId29"/>
    <p:sldId id="344" r:id="rId30"/>
    <p:sldId id="331" r:id="rId31"/>
    <p:sldId id="278" r:id="rId32"/>
    <p:sldId id="350" r:id="rId33"/>
    <p:sldId id="324" r:id="rId34"/>
    <p:sldId id="352" r:id="rId35"/>
    <p:sldId id="326" r:id="rId36"/>
    <p:sldId id="325" r:id="rId37"/>
    <p:sldId id="329" r:id="rId38"/>
    <p:sldId id="266" r:id="rId3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AF3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Μεσαίο στυλ 2 - Έμφαση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 dirty="0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6E025A-5645-49DE-9E58-F5F8E3E35E19}" type="datetimeFigureOut">
              <a:rPr lang="el-GR" smtClean="0"/>
              <a:t>10/2/2026</a:t>
            </a:fld>
            <a:endParaRPr lang="el-GR" dirty="0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 dirty="0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 dirty="0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55C285-505F-46ED-84AB-B08BC4107191}" type="slidenum">
              <a:rPr lang="el-GR" smtClean="0"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657639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uropa.eu/climate-pact/about/climate-change_el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na.gr/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blogit.realwire.com/?ReleaseID=13791" TargetMode="External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genadios.edu.gr/pdf/klima.pdf" TargetMode="Externa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ec.europa.eu/clima/sites/youth/what-about-you_el" TargetMode="External"/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limatechangenews.com/2020/05/20/denmark-proposes-two-huge-energy-islands-meet-2030-climate-target/" TargetMode="External"/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xfam.org.uk/" TargetMode="External"/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youtube.com/watch?v=ghfirMLNfNA" TargetMode="Externa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DAB3C-2888-4524-9C56-D742FB6E5F18}" type="slidenum">
              <a:rPr lang="el-GR" smtClean="0"/>
              <a:pPr/>
              <a:t>1</a:t>
            </a:fld>
            <a:endParaRPr lang="el-GR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US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Dictionary, M. W. (2002). Merriam-webster. </a:t>
            </a:r>
            <a:r>
              <a:rPr lang="en-US" sz="800" i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On-line at http://www. mw. com/home. htm</a:t>
            </a:r>
            <a:r>
              <a:rPr lang="en-US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, </a:t>
            </a:r>
            <a:r>
              <a:rPr lang="en-US" sz="800" i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14</a:t>
            </a:r>
            <a:r>
              <a:rPr lang="el-GR" sz="800" i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last visit to website 03</a:t>
            </a:r>
            <a:r>
              <a:rPr lang="el-GR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.</a:t>
            </a:r>
            <a:r>
              <a:rPr lang="en-US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04</a:t>
            </a:r>
            <a:r>
              <a:rPr lang="el-GR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.</a:t>
            </a:r>
            <a:r>
              <a:rPr lang="en-US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2022.</a:t>
            </a:r>
          </a:p>
          <a:p>
            <a:pPr marL="514350" indent="-514350">
              <a:buAutoNum type="arabicPeriod"/>
            </a:pPr>
            <a:r>
              <a:rPr lang="en-US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Ford, J., Maillet, M., Pouliot, V., Meredith, T., &amp; Cavanaugh, A. (2016). Adaptation and indigenous peoples in the United Nations framework convention on climate change. </a:t>
            </a:r>
            <a:r>
              <a:rPr lang="en-US" sz="800" i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Climatic Change</a:t>
            </a:r>
            <a:r>
              <a:rPr lang="en-US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, </a:t>
            </a:r>
            <a:r>
              <a:rPr lang="en-US" sz="800" i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139</a:t>
            </a:r>
            <a:r>
              <a:rPr lang="en-US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(3), 429-443.</a:t>
            </a:r>
          </a:p>
          <a:p>
            <a:pPr marL="514350" indent="-514350">
              <a:buAutoNum type="arabicPeriod"/>
            </a:pPr>
            <a:r>
              <a:rPr lang="en-US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Alexiou, G., Fragouli, P., Sgouros, D., Konstantinidis, G., Mimikou, N., &amp; Karachristou, A. 3. Katsafados P. and E. Mavromatidis, 2015:“An Introduction to the Atmospheric Physics and the Climate Change”. Digital textbook in the framework of the.</a:t>
            </a:r>
          </a:p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DAB3C-2888-4524-9C56-D742FB6E5F18}" type="slidenum">
              <a:rPr lang="el-GR" smtClean="0"/>
              <a:pPr/>
              <a:t>2</a:t>
            </a:fld>
            <a:endParaRPr lang="el-GR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DAB3C-2888-4524-9C56-D742FB6E5F18}" type="slidenum">
              <a:rPr lang="el-GR" smtClean="0"/>
              <a:pPr/>
              <a:t>3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6969066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Wingdings 2"/>
              <a:buAutoNum type="arabicPeriod"/>
            </a:pPr>
            <a:r>
              <a:rPr lang="en-US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European Climate Pact, </a:t>
            </a:r>
            <a:r>
              <a:rPr lang="el-GR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Επίσημος ιστότοπος της Ευρωπαϊκής Ένωσης</a:t>
            </a:r>
            <a:r>
              <a:rPr lang="en-US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l-GR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διαθέσιμο στο </a:t>
            </a:r>
            <a:r>
              <a:rPr lang="en-US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  <a:hlinkClick r:id="rId3"/>
              </a:rPr>
              <a:t>https://europa.eu/climate-pact/about/climate-change_el</a:t>
            </a:r>
            <a:r>
              <a:rPr lang="el-GR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, τελευταία προσπέλαση στην ιστοσελίδα 05.05.2022.</a:t>
            </a:r>
          </a:p>
          <a:p>
            <a:pPr marL="514350" indent="-514350">
              <a:buFont typeface="Wingdings 2"/>
              <a:buAutoNum type="arabicPeriod"/>
            </a:pPr>
            <a:r>
              <a:rPr lang="en-US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Post, E. (2013). Ecology of climate change. In </a:t>
            </a:r>
            <a:r>
              <a:rPr lang="en-US" sz="800" i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Ecology of Climate Change</a:t>
            </a:r>
            <a:r>
              <a:rPr lang="en-US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. Princeton University Press.</a:t>
            </a:r>
            <a:endParaRPr lang="el-GR" sz="800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DAB3C-2888-4524-9C56-D742FB6E5F18}" type="slidenum">
              <a:rPr lang="el-GR" smtClean="0"/>
              <a:pPr/>
              <a:t>4</a:t>
            </a:fld>
            <a:endParaRPr lang="el-GR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Broecker, W. S., &amp; Stocker, T. F. (2006). The Holocene CO2 rise: anthropogenic or natural?. </a:t>
            </a:r>
            <a:r>
              <a:rPr lang="en-US" sz="800" i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Eos, Transactions American Geophysical Union</a:t>
            </a:r>
            <a:r>
              <a:rPr lang="en-US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, </a:t>
            </a:r>
            <a:r>
              <a:rPr lang="en-US" sz="800" i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87</a:t>
            </a:r>
            <a:r>
              <a:rPr lang="en-US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(3), 27-27.</a:t>
            </a:r>
            <a:endParaRPr lang="el-GR" sz="800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DAB3C-2888-4524-9C56-D742FB6E5F18}" type="slidenum">
              <a:rPr lang="el-GR" smtClean="0"/>
              <a:pPr/>
              <a:t>5</a:t>
            </a:fld>
            <a:endParaRPr lang="el-GR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DAB3C-2888-4524-9C56-D742FB6E5F18}" type="slidenum">
              <a:rPr lang="el-GR" smtClean="0"/>
              <a:pPr/>
              <a:t>6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296045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Gössling, S., &amp; Upham, P. (Eds.). (2009). Climate change and aviation: Issues, challenges and solutions.</a:t>
            </a:r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DAB3C-2888-4524-9C56-D742FB6E5F18}" type="slidenum">
              <a:rPr lang="el-GR" smtClean="0"/>
              <a:pPr/>
              <a:t>7</a:t>
            </a:fld>
            <a:endParaRPr lang="el-GR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DAB3C-2888-4524-9C56-D742FB6E5F18}" type="slidenum">
              <a:rPr lang="el-GR" smtClean="0"/>
              <a:pPr/>
              <a:t>8</a:t>
            </a:fld>
            <a:endParaRPr lang="el-GR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DAB3C-2888-4524-9C56-D742FB6E5F18}" type="slidenum">
              <a:rPr lang="el-GR" smtClean="0"/>
              <a:pPr/>
              <a:t>9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5270414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1) </a:t>
            </a:r>
            <a:r>
              <a:rPr lang="en-US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Gössling, S., &amp; Upham, P. (Eds.). (2009). Climate change and aviation: Issues, challenges and solutions.</a:t>
            </a:r>
            <a:endParaRPr lang="el-GR" sz="800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1200" i="1" dirty="0">
                <a:solidFill>
                  <a:schemeClr val="bg1"/>
                </a:solidFill>
              </a:rPr>
              <a:t>2) </a:t>
            </a:r>
            <a:r>
              <a:rPr lang="en-US" sz="1200" i="1" dirty="0">
                <a:solidFill>
                  <a:schemeClr val="bg1"/>
                </a:solidFill>
              </a:rPr>
              <a:t>Food and</a:t>
            </a:r>
            <a:r>
              <a:rPr lang="el-GR" sz="1200" i="1" dirty="0">
                <a:solidFill>
                  <a:schemeClr val="bg1"/>
                </a:solidFill>
              </a:rPr>
              <a:t> </a:t>
            </a:r>
            <a:r>
              <a:rPr lang="en-US" sz="1200" dirty="0">
                <a:solidFill>
                  <a:schemeClr val="bg1"/>
                </a:solidFill>
              </a:rPr>
              <a:t>Agriculture Organization of the United Nations, 2005, </a:t>
            </a:r>
            <a:r>
              <a:rPr lang="en-US" sz="1200" i="1" dirty="0">
                <a:solidFill>
                  <a:schemeClr val="bg1"/>
                </a:solidFill>
              </a:rPr>
              <a:t>The state of food insecurity around the world. Eradicating hunger –Key to achieving the Millennium, Development Goals, </a:t>
            </a:r>
            <a:r>
              <a:rPr lang="en-US" sz="1200" dirty="0">
                <a:solidFill>
                  <a:schemeClr val="bg1"/>
                </a:solidFill>
              </a:rPr>
              <a:t>Διαθέσιμο </a:t>
            </a:r>
            <a:r>
              <a:rPr lang="el-GR" sz="1200" dirty="0">
                <a:solidFill>
                  <a:schemeClr val="bg1"/>
                </a:solidFill>
              </a:rPr>
              <a:t>στο</a:t>
            </a:r>
            <a:r>
              <a:rPr lang="en-US" sz="1200" dirty="0">
                <a:solidFill>
                  <a:schemeClr val="bg1"/>
                </a:solidFill>
              </a:rPr>
              <a:t>: https://www.fao.org/3/a0200e/a0200e.pdf </a:t>
            </a:r>
            <a:r>
              <a:rPr lang="el-GR" sz="1200" dirty="0">
                <a:solidFill>
                  <a:schemeClr val="bg1"/>
                </a:solidFill>
              </a:rPr>
              <a:t>τελευταία προσπέλαση στην ιστοσελίδα 09.05.2022.</a:t>
            </a:r>
          </a:p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DAB3C-2888-4524-9C56-D742FB6E5F18}" type="slidenum">
              <a:rPr lang="el-GR" smtClean="0"/>
              <a:pPr/>
              <a:t>11</a:t>
            </a:fld>
            <a:endParaRPr lang="el-GR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l-GR" sz="12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έλλειψη πρόσβασης σε πόσιμο νερό και σύστημα αποχέτευσης.</a:t>
            </a:r>
            <a:endParaRPr lang="el-GR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55C285-505F-46ED-84AB-B08BC4107191}" type="slidenum">
              <a:rPr lang="el-GR" smtClean="0"/>
              <a:t>14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971454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>
                <a:solidFill>
                  <a:schemeClr val="bg1"/>
                </a:solidFill>
              </a:rPr>
              <a:t>Αθηναϊκό Μακεδονικό Πρακτορείο Ειδήσεων (</a:t>
            </a:r>
            <a:r>
              <a:rPr lang="el-GR" sz="1200" dirty="0">
                <a:solidFill>
                  <a:schemeClr val="bg1"/>
                </a:solidFill>
              </a:rPr>
              <a:t>ΑΠΕ-ΜΠΕ), 2021, διαθέσιμο στο </a:t>
            </a:r>
            <a:r>
              <a:rPr lang="en-US" sz="1200" dirty="0">
                <a:solidFill>
                  <a:schemeClr val="bg1"/>
                </a:solidFill>
                <a:hlinkClick r:id="rId3"/>
              </a:rPr>
              <a:t>https://www.amna.gr/</a:t>
            </a:r>
            <a:r>
              <a:rPr lang="el-GR" sz="1200" dirty="0">
                <a:solidFill>
                  <a:schemeClr val="bg1"/>
                </a:solidFill>
              </a:rPr>
              <a:t>, τελευταία προσπέλαση στην ιστοσελίδα 28.04.2022.</a:t>
            </a:r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DAB3C-2888-4524-9C56-D742FB6E5F18}" type="slidenum">
              <a:rPr lang="el-GR" smtClean="0"/>
              <a:pPr/>
              <a:t>15</a:t>
            </a:fld>
            <a:endParaRPr lang="el-GR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AutoNum type="arabicParenR"/>
            </a:pPr>
            <a:r>
              <a:rPr lang="en-US" sz="1200" dirty="0">
                <a:solidFill>
                  <a:schemeClr val="bg1"/>
                </a:solidFill>
              </a:rPr>
              <a:t>Global Humanitarian Forum</a:t>
            </a:r>
            <a:r>
              <a:rPr lang="el-GR" sz="1200" dirty="0">
                <a:solidFill>
                  <a:schemeClr val="bg1"/>
                </a:solidFill>
              </a:rPr>
              <a:t>, </a:t>
            </a:r>
            <a:r>
              <a:rPr lang="en-US" sz="1200" dirty="0">
                <a:solidFill>
                  <a:schemeClr val="bg1"/>
                </a:solidFill>
                <a:hlinkClick r:id="rId3"/>
              </a:rPr>
              <a:t>Kofi Annan launches climate justice campaign track</a:t>
            </a:r>
            <a:r>
              <a:rPr lang="en-US" sz="1200" dirty="0">
                <a:solidFill>
                  <a:schemeClr val="bg1"/>
                </a:solidFill>
              </a:rPr>
              <a:t>, 2009</a:t>
            </a:r>
            <a:r>
              <a:rPr lang="el-GR" sz="1200" dirty="0">
                <a:solidFill>
                  <a:schemeClr val="bg1"/>
                </a:solidFill>
              </a:rPr>
              <a:t>, διαθέσιμο στο </a:t>
            </a:r>
            <a:r>
              <a:rPr lang="en-US" sz="1200" dirty="0">
                <a:solidFill>
                  <a:schemeClr val="bg1"/>
                </a:solidFill>
              </a:rPr>
              <a:t>https://www.kofiannanfoundation.org/speeches/remarks-at-the-launch-of-the-global-humanitarian-forum-report-</a:t>
            </a:r>
            <a:r>
              <a:rPr lang="en-US" sz="1200" b="0" dirty="0">
                <a:solidFill>
                  <a:schemeClr val="bg1"/>
                </a:solidFill>
              </a:rPr>
              <a:t>%E2%80%98the-human-face-of-climate-change%E2%80%99/</a:t>
            </a:r>
            <a:r>
              <a:rPr lang="el-GR" sz="1200" b="0" dirty="0">
                <a:solidFill>
                  <a:schemeClr val="bg1"/>
                </a:solidFill>
              </a:rPr>
              <a:t>, τελευταία προσπέλαση στην ιστοσελίδα 02.05.2022.</a:t>
            </a:r>
          </a:p>
          <a:p>
            <a:pPr marL="228600" indent="-228600">
              <a:buAutoNum type="arabicParenR"/>
            </a:pPr>
            <a:r>
              <a:rPr lang="el-GR" b="0" dirty="0">
                <a:solidFill>
                  <a:schemeClr val="bg1"/>
                </a:solidFill>
              </a:rPr>
              <a:t>Γεννάδιος Σχολή, Ερευνητική Εργασία 2016, Κλιματική Αλλαγή, Διαθέσιμο στο </a:t>
            </a:r>
            <a:r>
              <a:rPr lang="en-US" b="0" dirty="0">
                <a:solidFill>
                  <a:schemeClr val="bg1"/>
                </a:solidFill>
                <a:hlinkClick r:id="rId4"/>
              </a:rPr>
              <a:t>http://www.genadios.edu.gr/pdf/klima.pdf</a:t>
            </a:r>
            <a:r>
              <a:rPr lang="el-GR" b="0" dirty="0">
                <a:solidFill>
                  <a:schemeClr val="bg1"/>
                </a:solidFill>
              </a:rPr>
              <a:t>, τελευταία προσπέλαση στην ιστοσελίδα 01.04.2022.</a:t>
            </a:r>
            <a:endParaRPr lang="el-GR" b="0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DAB3C-2888-4524-9C56-D742FB6E5F18}" type="slidenum">
              <a:rPr lang="el-GR" smtClean="0"/>
              <a:pPr/>
              <a:t>17</a:t>
            </a:fld>
            <a:endParaRPr lang="el-GR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DAB3C-2888-4524-9C56-D742FB6E5F18}" type="slidenum">
              <a:rPr lang="el-GR" smtClean="0"/>
              <a:pPr/>
              <a:t>20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8414013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Markowitz, D. M., &amp; Bailenson, J. N. (2021). Virtual reality and the psychology of climate change. </a:t>
            </a:r>
            <a:r>
              <a:rPr lang="en-US" sz="1200" i="1" dirty="0">
                <a:solidFill>
                  <a:schemeClr val="bg1"/>
                </a:solidFill>
              </a:rPr>
              <a:t>Current Opinion in Psychology</a:t>
            </a:r>
            <a:r>
              <a:rPr lang="en-US" sz="1200" dirty="0">
                <a:solidFill>
                  <a:schemeClr val="bg1"/>
                </a:solidFill>
              </a:rPr>
              <a:t>, </a:t>
            </a:r>
            <a:r>
              <a:rPr lang="en-US" sz="1200" i="1" dirty="0">
                <a:solidFill>
                  <a:schemeClr val="bg1"/>
                </a:solidFill>
              </a:rPr>
              <a:t>42</a:t>
            </a:r>
            <a:r>
              <a:rPr lang="en-US" sz="1200" dirty="0">
                <a:solidFill>
                  <a:schemeClr val="bg1"/>
                </a:solidFill>
              </a:rPr>
              <a:t>, 60-65.</a:t>
            </a:r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DAB3C-2888-4524-9C56-D742FB6E5F18}" type="slidenum">
              <a:rPr lang="el-GR" smtClean="0"/>
              <a:pPr/>
              <a:t>21</a:t>
            </a:fld>
            <a:endParaRPr lang="el-GR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sz="1200" dirty="0">
                <a:solidFill>
                  <a:schemeClr val="bg1"/>
                </a:solidFill>
              </a:rPr>
              <a:t>Ευρωπαϊκή Επιτροπή, Επίσημος Ιστότοπος της Ευρωπαϊκής Ένωσης, 2022, διαθέσιμο στο </a:t>
            </a:r>
            <a:r>
              <a:rPr lang="en-US" sz="1200" dirty="0">
                <a:solidFill>
                  <a:schemeClr val="bg1"/>
                </a:solidFill>
                <a:hlinkClick r:id="rId3"/>
              </a:rPr>
              <a:t>https://ec.europa.eu/clima/sites/youth/what-about-you_el</a:t>
            </a:r>
            <a:r>
              <a:rPr lang="el-GR" sz="1200" dirty="0">
                <a:solidFill>
                  <a:schemeClr val="bg1"/>
                </a:solidFill>
              </a:rPr>
              <a:t>, </a:t>
            </a:r>
            <a:r>
              <a:rPr lang="el-GR" sz="1400" dirty="0">
                <a:solidFill>
                  <a:schemeClr val="bg1"/>
                </a:solidFill>
              </a:rPr>
              <a:t>τελευταία προσπέλαση στην ιστοσελίδα 22.04.2022.</a:t>
            </a:r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DAB3C-2888-4524-9C56-D742FB6E5F18}" type="slidenum">
              <a:rPr lang="el-GR" smtClean="0"/>
              <a:pPr/>
              <a:t>22</a:t>
            </a:fld>
            <a:endParaRPr lang="el-GR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Climate Change News, 2020, </a:t>
            </a:r>
            <a:r>
              <a:rPr lang="en-US" i="1" dirty="0">
                <a:solidFill>
                  <a:schemeClr val="bg1"/>
                </a:solidFill>
              </a:rPr>
              <a:t>Denmark proposes two huge ‘energy islands’ to meet 2030 climate target,</a:t>
            </a:r>
            <a:r>
              <a:rPr lang="en-US" dirty="0">
                <a:solidFill>
                  <a:schemeClr val="bg1"/>
                </a:solidFill>
              </a:rPr>
              <a:t> . Διαθέσιμο </a:t>
            </a:r>
            <a:r>
              <a:rPr lang="el-GR" dirty="0">
                <a:solidFill>
                  <a:schemeClr val="bg1"/>
                </a:solidFill>
              </a:rPr>
              <a:t>στο</a:t>
            </a:r>
            <a:r>
              <a:rPr lang="en-US" dirty="0">
                <a:solidFill>
                  <a:schemeClr val="bg1"/>
                </a:solidFill>
              </a:rPr>
              <a:t>: </a:t>
            </a:r>
            <a:r>
              <a:rPr lang="en-US" dirty="0">
                <a:solidFill>
                  <a:schemeClr val="bg1"/>
                </a:solidFill>
                <a:hlinkClick r:id="rId3"/>
              </a:rPr>
              <a:t>https://www.climatechangenews.com/2020/05/20/denmark-proposes-two-huge-energy-islands-meet-2030-climate-target/</a:t>
            </a:r>
            <a:r>
              <a:rPr lang="el-GR" sz="1100" dirty="0">
                <a:solidFill>
                  <a:schemeClr val="bg1"/>
                </a:solidFill>
              </a:rPr>
              <a:t> , </a:t>
            </a:r>
            <a:r>
              <a:rPr lang="el-GR" sz="1200" dirty="0">
                <a:solidFill>
                  <a:schemeClr val="bg1"/>
                </a:solidFill>
              </a:rPr>
              <a:t>τελευταία προσπέλαση στην ιστοσελίδα 20.04.2022.</a:t>
            </a:r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DAB3C-2888-4524-9C56-D742FB6E5F18}" type="slidenum">
              <a:rPr lang="el-GR" smtClean="0"/>
              <a:pPr/>
              <a:t>23</a:t>
            </a:fld>
            <a:endParaRPr lang="el-GR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Notton, G., Nivet, M. L., Zafirakis, D., Motte, F., Voyant, C., &amp; Fouilloy, A. (2017, June). Tilos, the first autonomous renewable green island in Mediterranean: A Horizon 2020 project. In </a:t>
            </a:r>
            <a:r>
              <a:rPr lang="en-US" i="1" dirty="0">
                <a:solidFill>
                  <a:schemeClr val="bg1"/>
                </a:solidFill>
              </a:rPr>
              <a:t>2017 15th International Conference on Electrical Machines, Drives and Power Systems (ELMA)</a:t>
            </a:r>
            <a:r>
              <a:rPr lang="en-US" dirty="0">
                <a:solidFill>
                  <a:schemeClr val="bg1"/>
                </a:solidFill>
              </a:rPr>
              <a:t> (pp. 102-105). IEEE.</a:t>
            </a:r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DAB3C-2888-4524-9C56-D742FB6E5F18}" type="slidenum">
              <a:rPr lang="el-GR" smtClean="0"/>
              <a:pPr/>
              <a:t>24</a:t>
            </a:fld>
            <a:endParaRPr lang="el-GR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DAB3C-2888-4524-9C56-D742FB6E5F18}" type="slidenum">
              <a:rPr lang="el-GR" smtClean="0"/>
              <a:pPr/>
              <a:t>27</a:t>
            </a:fld>
            <a:endParaRPr lang="el-GR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chemeClr val="bg1"/>
                </a:solidFill>
              </a:rPr>
              <a:t>Cohen, A. J., Anderson, H. R., Ostro, B., Pandey, K. D., Krzyzanowski, M., Künzli, N., ... &amp; Smith, K. R. (2004). Urban air pollution. </a:t>
            </a:r>
            <a:r>
              <a:rPr lang="en-US" sz="1200" i="1" dirty="0">
                <a:solidFill>
                  <a:schemeClr val="bg1"/>
                </a:solidFill>
              </a:rPr>
              <a:t>Comparative quantification of health risks: global and regional burden of disease attributable to selected major risk factors</a:t>
            </a:r>
            <a:r>
              <a:rPr lang="en-US" sz="1200" dirty="0">
                <a:solidFill>
                  <a:schemeClr val="bg1"/>
                </a:solidFill>
              </a:rPr>
              <a:t>, </a:t>
            </a:r>
            <a:r>
              <a:rPr lang="en-US" sz="1200" i="1" dirty="0">
                <a:solidFill>
                  <a:schemeClr val="bg1"/>
                </a:solidFill>
              </a:rPr>
              <a:t>2</a:t>
            </a:r>
            <a:r>
              <a:rPr lang="en-US" sz="1200" dirty="0">
                <a:solidFill>
                  <a:schemeClr val="bg1"/>
                </a:solidFill>
              </a:rPr>
              <a:t>, 1353-1433.</a:t>
            </a:r>
          </a:p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DAB3C-2888-4524-9C56-D742FB6E5F18}" type="slidenum">
              <a:rPr lang="el-GR" smtClean="0"/>
              <a:pPr/>
              <a:t>29</a:t>
            </a:fld>
            <a:endParaRPr lang="el-GR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chemeClr val="bg1"/>
                </a:solidFill>
              </a:rPr>
              <a:t>Face the Music: climate change hits poor people first and worst</a:t>
            </a:r>
            <a:r>
              <a:rPr lang="el-GR" sz="1200" dirty="0">
                <a:solidFill>
                  <a:schemeClr val="bg1"/>
                </a:solidFill>
              </a:rPr>
              <a:t>, 2009,</a:t>
            </a:r>
            <a:r>
              <a:rPr lang="en-US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Created by BAFTA award-winning animator Ian Gouldstone</a:t>
            </a:r>
            <a:r>
              <a:rPr lang="el-GR" sz="1200" dirty="0">
                <a:solidFill>
                  <a:schemeClr val="bg1"/>
                </a:solidFill>
              </a:rPr>
              <a:t> </a:t>
            </a:r>
            <a:r>
              <a:rPr lang="en-US" sz="1200" dirty="0">
                <a:solidFill>
                  <a:schemeClr val="bg1"/>
                </a:solidFill>
                <a:hlinkClick r:id="rId3"/>
              </a:rPr>
              <a:t>https://www.oxfam.org.uk/</a:t>
            </a:r>
            <a:r>
              <a:rPr lang="el-GR" sz="1200" dirty="0">
                <a:solidFill>
                  <a:schemeClr val="bg1"/>
                </a:solidFill>
              </a:rPr>
              <a:t>, διαθέσιμο στο </a:t>
            </a:r>
            <a:r>
              <a:rPr lang="en-US" sz="1200" dirty="0">
                <a:solidFill>
                  <a:schemeClr val="bg1"/>
                </a:solidFill>
                <a:hlinkClick r:id="rId4"/>
              </a:rPr>
              <a:t>https://www.youtube.com/watch?v=ghfirMLNfNA</a:t>
            </a:r>
            <a:r>
              <a:rPr lang="el-GR" sz="1200" dirty="0">
                <a:solidFill>
                  <a:schemeClr val="bg1"/>
                </a:solidFill>
              </a:rPr>
              <a:t>, τελευταία προσπέλαση στην ιστοσελίδα 11.05.2022.</a:t>
            </a:r>
          </a:p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DAB3C-2888-4524-9C56-D742FB6E5F18}" type="slidenum">
              <a:rPr lang="el-GR" smtClean="0"/>
              <a:pPr/>
              <a:t>30</a:t>
            </a:fld>
            <a:endParaRPr lang="el-GR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DAB3C-2888-4524-9C56-D742FB6E5F18}" type="slidenum">
              <a:rPr lang="el-GR" smtClean="0"/>
              <a:pPr/>
              <a:t>33</a:t>
            </a:fld>
            <a:endParaRPr lang="el-G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/>
              <a:t>Κάντε κλικ για να επεξεργαστείτε τον υπότιτλο του υποδείγματος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0B5B-EC79-44CC-8FA1-1F66219897C5}" type="datetime1">
              <a:rPr lang="el-GR" smtClean="0"/>
              <a:t>10/2/2026</a:t>
            </a:fld>
            <a:endParaRPr lang="el-G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l-G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79D85EF1-0406-4E8E-8D97-15D2BB0619EE}" type="slidenum">
              <a:rPr lang="el-GR" smtClean="0"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460160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23211-2CA2-4141-A0E7-6A3EC073E7ED}" type="datetime1">
              <a:rPr lang="el-GR" smtClean="0"/>
              <a:t>10/2/2026</a:t>
            </a:fld>
            <a:endParaRPr lang="el-G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l-G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744948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C465-1343-4C9A-BC3F-5786CED356BA}" type="datetime1">
              <a:rPr lang="el-GR" smtClean="0"/>
              <a:t>10/2/2026</a:t>
            </a:fld>
            <a:endParaRPr lang="el-G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9D85EF1-0406-4E8E-8D97-15D2BB0619EE}" type="slidenum">
              <a:rPr lang="el-GR" smtClean="0"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059216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8E9A7-80CF-4C8E-9B13-4FDB479C19B6}" type="datetime1">
              <a:rPr lang="el-GR" smtClean="0"/>
              <a:t>10/2/2026</a:t>
            </a:fld>
            <a:endParaRPr lang="el-G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9D85EF1-0406-4E8E-8D97-15D2BB0619EE}" type="slidenum">
              <a:rPr lang="el-GR" smtClean="0"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698621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8AD36-646C-4048-B1D8-DE4C304DBF1F}" type="datetime1">
              <a:rPr lang="el-GR" smtClean="0"/>
              <a:t>10/2/2026</a:t>
            </a:fld>
            <a:endParaRPr lang="el-G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9D85EF1-0406-4E8E-8D97-15D2BB0619EE}" type="slidenum">
              <a:rPr lang="el-GR" smtClean="0"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672987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58012-694F-4633-87B2-CFCC7BC1AF49}" type="datetime1">
              <a:rPr lang="el-GR" smtClean="0"/>
              <a:t>10/2/2026</a:t>
            </a:fld>
            <a:endParaRPr lang="el-G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691491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BE0BD-677F-4790-B20A-6DE09D3426DB}" type="datetime1">
              <a:rPr lang="el-GR" smtClean="0"/>
              <a:t>10/2/2026</a:t>
            </a:fld>
            <a:endParaRPr lang="el-G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584804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89AFB-D36A-4299-A12D-39F6DED11C0F}" type="datetime1">
              <a:rPr lang="el-GR" smtClean="0"/>
              <a:t>10/2/2026</a:t>
            </a:fld>
            <a:endParaRPr lang="el-G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597978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l-GR" dirty="0"/>
              <a:t>Κάντε κλικ στο εικονίδιο για να προσθέσετε εικόνα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0CF81-5576-4A76-B765-E8781EBB33E3}" type="datetime1">
              <a:rPr lang="el-GR" smtClean="0"/>
              <a:t>10/2/2026</a:t>
            </a:fld>
            <a:endParaRPr lang="el-G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9D85EF1-0406-4E8E-8D97-15D2BB0619EE}" type="slidenum">
              <a:rPr lang="el-GR" smtClean="0"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292557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Τίτλος και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2E3E9-8508-4001-BEB1-CA6BA4802DD1}" type="datetime1">
              <a:rPr lang="el-GR" smtClean="0"/>
              <a:t>10/2/2026</a:t>
            </a:fld>
            <a:endParaRPr lang="el-G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9D85EF1-0406-4E8E-8D97-15D2BB0619EE}" type="slidenum">
              <a:rPr lang="el-GR" smtClean="0"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887548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Εισαγωγικά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B489A-A2F9-4ACF-8E20-0089A3416A9B}" type="datetime1">
              <a:rPr lang="el-GR" smtClean="0"/>
              <a:t>10/2/2026</a:t>
            </a:fld>
            <a:endParaRPr lang="el-G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9D85EF1-0406-4E8E-8D97-15D2BB0619EE}" type="slidenum">
              <a:rPr lang="el-GR" smtClean="0"/>
              <a:t>‹#›</a:t>
            </a:fld>
            <a:endParaRPr lang="el-GR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838848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Κάρτα ονόματ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95CF5-4A01-417E-9A23-86C5CBEE1980}" type="datetime1">
              <a:rPr lang="el-GR" smtClean="0"/>
              <a:t>10/2/2026</a:t>
            </a:fld>
            <a:endParaRPr lang="el-G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9D85EF1-0406-4E8E-8D97-15D2BB0619EE}" type="slidenum">
              <a:rPr lang="el-GR" smtClean="0"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4649032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Κάρτα ονόματος με φρά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B5DAD-3648-4D14-ACAA-68D700E37AA5}" type="datetime1">
              <a:rPr lang="el-GR" smtClean="0"/>
              <a:t>10/2/2026</a:t>
            </a:fld>
            <a:endParaRPr lang="el-G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9D85EF1-0406-4E8E-8D97-15D2BB0619EE}" type="slidenum">
              <a:rPr lang="el-GR" smtClean="0"/>
              <a:t>‹#›</a:t>
            </a:fld>
            <a:endParaRPr lang="el-GR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517800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ή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D162-B0FC-45E2-B8AD-CAFBE57F29BF}" type="datetime1">
              <a:rPr lang="el-GR" smtClean="0"/>
              <a:t>10/2/2026</a:t>
            </a:fld>
            <a:endParaRPr lang="el-G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9D85EF1-0406-4E8E-8D97-15D2BB0619EE}" type="slidenum">
              <a:rPr lang="el-GR" smtClean="0"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5698986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3FB9F-E4C6-4A0B-B7F3-FF6A96118A6A}" type="datetime1">
              <a:rPr lang="el-GR" smtClean="0"/>
              <a:t>10/2/2026</a:t>
            </a:fld>
            <a:endParaRPr lang="el-G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0739495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DAAB4-0974-430D-8596-256C390924E3}" type="datetime1">
              <a:rPr lang="el-GR" smtClean="0"/>
              <a:t>10/2/2026</a:t>
            </a:fld>
            <a:endParaRPr lang="el-G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689737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5000">
              <a:srgbClr val="FFFFFF"/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l-GR" dirty="0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l-GR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l-GR"/>
              <a:t>Κάντε κλικ για να επεξεργαστείτε τον τίτλο υποδείγματος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F5727F-C4A7-4C17-8B90-3B19E3FFE0EF}" type="datetime1">
              <a:rPr lang="el-GR" smtClean="0"/>
              <a:t>10/2/2026</a:t>
            </a:fld>
            <a:endParaRPr lang="el-G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9D85EF1-0406-4E8E-8D97-15D2BB0619EE}" type="slidenum">
              <a:rPr lang="el-GR" smtClean="0"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222090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87" r:id="rId6"/>
    <p:sldLayoutId id="2147483888" r:id="rId7"/>
    <p:sldLayoutId id="2147483889" r:id="rId8"/>
    <p:sldLayoutId id="2147483890" r:id="rId9"/>
    <p:sldLayoutId id="2147483891" r:id="rId10"/>
    <p:sldLayoutId id="2147483892" r:id="rId11"/>
    <p:sldLayoutId id="2147483893" r:id="rId12"/>
    <p:sldLayoutId id="2147483894" r:id="rId13"/>
    <p:sldLayoutId id="2147483895" r:id="rId14"/>
    <p:sldLayoutId id="2147483896" r:id="rId15"/>
    <p:sldLayoutId id="2147483897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jpeg"/><Relationship Id="rId7" Type="http://schemas.openxmlformats.org/officeDocument/2006/relationships/image" Target="../media/image31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10" Type="http://schemas.openxmlformats.org/officeDocument/2006/relationships/image" Target="../media/image34.pn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6.png"/><Relationship Id="rId7" Type="http://schemas.openxmlformats.org/officeDocument/2006/relationships/image" Target="../media/image39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11" Type="http://schemas.openxmlformats.org/officeDocument/2006/relationships/image" Target="../media/image43.png"/><Relationship Id="rId5" Type="http://schemas.openxmlformats.org/officeDocument/2006/relationships/image" Target="../media/image29.jpeg"/><Relationship Id="rId10" Type="http://schemas.openxmlformats.org/officeDocument/2006/relationships/image" Target="../media/image42.png"/><Relationship Id="rId4" Type="http://schemas.openxmlformats.org/officeDocument/2006/relationships/image" Target="../media/image37.jpeg"/><Relationship Id="rId9" Type="http://schemas.openxmlformats.org/officeDocument/2006/relationships/image" Target="../media/image41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10" Type="http://schemas.openxmlformats.org/officeDocument/2006/relationships/image" Target="../media/image51.png"/><Relationship Id="rId4" Type="http://schemas.openxmlformats.org/officeDocument/2006/relationships/image" Target="../media/image45.jpeg"/><Relationship Id="rId9" Type="http://schemas.openxmlformats.org/officeDocument/2006/relationships/image" Target="../media/image5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hfirMLNfNA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m/search?q=%25" TargetMode="External"/><Relationship Id="rId13" Type="http://schemas.openxmlformats.org/officeDocument/2006/relationships/hyperlink" Target="https://physicsgg.files.wordpress.com/2021/03/stefan-boltzmann-e1616071189406.png" TargetMode="External"/><Relationship Id="rId18" Type="http://schemas.openxmlformats.org/officeDocument/2006/relationships/hyperlink" Target="https://rethnea.gr/" TargetMode="External"/><Relationship Id="rId3" Type="http://schemas.openxmlformats.org/officeDocument/2006/relationships/hyperlink" Target="https://ecopress.gr/proti-i-tilos-sta-deka-nisia-energiak/" TargetMode="External"/><Relationship Id="rId21" Type="http://schemas.openxmlformats.org/officeDocument/2006/relationships/hyperlink" Target="https://www.insider.gr/aytokinito/117885/ta-10-pio-dimofili-ilektrika-aytokinita-stin-ellada" TargetMode="External"/><Relationship Id="rId7" Type="http://schemas.openxmlformats.org/officeDocument/2006/relationships/hyperlink" Target="https://www.efsyn.gr/efkriti/koinonia/296905_kriti-16-thymata-tin-teleytaia-20etia-apo-ta-entona-kairika-fainomena" TargetMode="External"/><Relationship Id="rId12" Type="http://schemas.openxmlformats.org/officeDocument/2006/relationships/hyperlink" Target="http://users.sch.gr/pazoulis/experiments/diathematiki/thermokipio/thermokipio.htmhttps:/kgreen.gr/blog" TargetMode="External"/><Relationship Id="rId17" Type="http://schemas.openxmlformats.org/officeDocument/2006/relationships/hyperlink" Target="http://planetagents.org/el" TargetMode="External"/><Relationship Id="rId2" Type="http://schemas.openxmlformats.org/officeDocument/2006/relationships/hyperlink" Target="http://www.genadios.edu.gr/pdf/klima.pdf" TargetMode="External"/><Relationship Id="rId16" Type="http://schemas.openxmlformats.org/officeDocument/2006/relationships/hyperlink" Target="https://www.csmonitor.com/The-Culture/Gardening/diggin-it/2011/1012/Alpine-strawberries-Perfect-in-foliage-and-in-fruit" TargetMode="External"/><Relationship Id="rId20" Type="http://schemas.openxmlformats.org/officeDocument/2006/relationships/hyperlink" Target="https://ecopress.gr/anakyklosi-vrosimou-chrisimopiimen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rotothema.gr/stories/article/1155929/klimatiki-allagi-o-efialtis-pou-ginetai-pragmatikotita/" TargetMode="External"/><Relationship Id="rId11" Type="http://schemas.openxmlformats.org/officeDocument/2006/relationships/hyperlink" Target="https://www.lifo.gr/now/perivallon/india-megalytero-lockdown-ston-kosmo-katharise-me-entyposiako-tropo-tin-atmosfaira" TargetMode="External"/><Relationship Id="rId5" Type="http://schemas.openxmlformats.org/officeDocument/2006/relationships/hyperlink" Target="https://gr.euronews.com/green/2020/11/16/oi-pagoi-lionoun-se-antarctiki-kai-groilandia-o-kairos-ton-oktovrio" TargetMode="External"/><Relationship Id="rId15" Type="http://schemas.openxmlformats.org/officeDocument/2006/relationships/hyperlink" Target="https://medicalnews.gr/ligotero-kreas-perissoterh-zoi/" TargetMode="External"/><Relationship Id="rId10" Type="http://schemas.openxmlformats.org/officeDocument/2006/relationships/hyperlink" Target="https://www.ncei.noaa.gov/access/monitoring/monthly-report/global/202013" TargetMode="External"/><Relationship Id="rId19" Type="http://schemas.openxmlformats.org/officeDocument/2006/relationships/hyperlink" Target="https://www.patris.gr/2021/03/20/ilektrokinita-leoforeia-sto-irakleio-se-leitoyrgia-apo-deytera-i-triti-grammi-mini-bus/" TargetMode="External"/><Relationship Id="rId4" Type="http://schemas.openxmlformats.org/officeDocument/2006/relationships/hyperlink" Target="https://oresinieku.weebly.com/kappaomicronmupiomicronsigmatauomicronpiomicron943etasigma0eta.html" TargetMode="External"/><Relationship Id="rId9" Type="http://schemas.openxmlformats.org/officeDocument/2006/relationships/hyperlink" Target="https://el.wikipedia.org/" TargetMode="External"/><Relationship Id="rId14" Type="http://schemas.openxmlformats.org/officeDocument/2006/relationships/hyperlink" Target="https://hellenic-college.gr/wp-content/uploads/works/energy-sources/hliaki.htmhttps:/ecozhndotcom.wordpress.com/2013/03/01" TargetMode="Externa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s://greenpresscyprus.news/" TargetMode="External"/><Relationship Id="rId13" Type="http://schemas.openxmlformats.org/officeDocument/2006/relationships/hyperlink" Target="https://www.iatronet.gr/article/107722/ohe-istorikh-symfonia-gia-th-rypansh-apo-plastika" TargetMode="External"/><Relationship Id="rId18" Type="http://schemas.openxmlformats.org/officeDocument/2006/relationships/hyperlink" Target="https://www.tovima.gr/2008/08/21/archive/psaxnontas-energeia-staskoypidia-kai-sta-axyra/" TargetMode="External"/><Relationship Id="rId3" Type="http://schemas.openxmlformats.org/officeDocument/2006/relationships/hyperlink" Target="https://gml.noaa.gov/ccgg/trends/gl_gr.html%20-%20Global%20Monitoring%20Laboratory%0bEarth%20System%20Research%20Laboratories" TargetMode="External"/><Relationship Id="rId7" Type="http://schemas.openxmlformats.org/officeDocument/2006/relationships/hyperlink" Target="https://2014drim.wordpress.com/2014/12/08" TargetMode="External"/><Relationship Id="rId12" Type="http://schemas.openxmlformats.org/officeDocument/2006/relationships/hyperlink" Target="https://energybatteries.gr/product/mw" TargetMode="External"/><Relationship Id="rId17" Type="http://schemas.openxmlformats.org/officeDocument/2006/relationships/hyperlink" Target="https://www.huffingtonpost.gr/entry/copenhill-eryostasio-anakekloses-leitoeryei-kai-os-ski-center_gr_5dadc7f0e4b0422422c94539" TargetMode="External"/><Relationship Id="rId2" Type="http://schemas.openxmlformats.org/officeDocument/2006/relationships/hyperlink" Target="https://greenbuilding.gr/energeiako-pistopoietiko" TargetMode="External"/><Relationship Id="rId16" Type="http://schemas.openxmlformats.org/officeDocument/2006/relationships/hyperlink" Target="https://www.ftiaxno.gr/2009/02/blog-post_27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gr.clipartlogo.com/image/old-set-screen-cartoon-television-free-style-tube_419116.html" TargetMode="External"/><Relationship Id="rId11" Type="http://schemas.openxmlformats.org/officeDocument/2006/relationships/hyperlink" Target="https://www.greenattica.gr/" TargetMode="External"/><Relationship Id="rId5" Type="http://schemas.openxmlformats.org/officeDocument/2006/relationships/hyperlink" Target="https://www.4green.gr/news/data/g-ebuildings/Lampes-LED-Vs-oikonomias_113267.asp" TargetMode="External"/><Relationship Id="rId15" Type="http://schemas.openxmlformats.org/officeDocument/2006/relationships/hyperlink" Target="https://www.naftemporiki.gr/story/1039759/klimatiki-allagi-sumboules-gia-to-spiti" TargetMode="External"/><Relationship Id="rId10" Type="http://schemas.openxmlformats.org/officeDocument/2006/relationships/hyperlink" Target="https://ecozhndotcom.wordpress.com/2013/03/01/" TargetMode="External"/><Relationship Id="rId4" Type="http://schemas.openxmlformats.org/officeDocument/2006/relationships/hyperlink" Target="https://www.green-guide.gr/thermansi-klimatismos/" TargetMode="External"/><Relationship Id="rId9" Type="http://schemas.openxmlformats.org/officeDocument/2006/relationships/hyperlink" Target="https://kgreen.gr/blog" TargetMode="External"/><Relationship Id="rId14" Type="http://schemas.openxmlformats.org/officeDocument/2006/relationships/hyperlink" Target="https://exypnes-idees.gr/omorfa-anarrichomena-fyta/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hfirMLNfNA" TargetMode="External"/><Relationship Id="rId2" Type="http://schemas.openxmlformats.org/officeDocument/2006/relationships/hyperlink" Target="https://www.oxfam.org.uk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0" y="-465354"/>
            <a:ext cx="12192000" cy="1470025"/>
          </a:xfrm>
        </p:spPr>
        <p:txBody>
          <a:bodyPr>
            <a:normAutofit/>
          </a:bodyPr>
          <a:lstStyle/>
          <a:p>
            <a:pPr algn="ctr"/>
            <a:r>
              <a:rPr lang="el-GR" sz="4800" b="1" dirty="0">
                <a:solidFill>
                  <a:schemeClr val="accent6">
                    <a:lumMod val="75000"/>
                  </a:schemeClr>
                </a:solidFill>
              </a:rPr>
              <a:t>ΚΛΙΜΑΤΙΚΗ ΚΡΙΣΗ &amp; ΘΕΡΜΟ ΚΛΙΜΑ</a:t>
            </a:r>
            <a:endParaRPr lang="el-GR" sz="46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1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40622" y="5357826"/>
            <a:ext cx="3357555" cy="1379444"/>
          </a:xfrm>
          <a:prstGeom prst="rect">
            <a:avLst/>
          </a:prstGeom>
        </p:spPr>
      </p:pic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l-GR" dirty="0"/>
          </a:p>
        </p:txBody>
      </p:sp>
      <p:pic>
        <p:nvPicPr>
          <p:cNvPr id="64515" name="Picture 3" descr="Κλιματική αλλαγή: Τι περιλαμβάνει το σχέδιο της ΕΕ - Τι αλλάζει στη ζωή μας  - Ειδήσεις - νέα - Το Βήμα Onlin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74331" y="1821771"/>
            <a:ext cx="3643338" cy="2277086"/>
          </a:xfrm>
          <a:prstGeom prst="rect">
            <a:avLst/>
          </a:prstGeom>
          <a:noFill/>
        </p:spPr>
      </p:pic>
      <p:sp>
        <p:nvSpPr>
          <p:cNvPr id="9" name="Υπότιτλος 2">
            <a:extLst>
              <a:ext uri="{FF2B5EF4-FFF2-40B4-BE49-F238E27FC236}">
                <a16:creationId xmlns:a16="http://schemas.microsoft.com/office/drawing/2014/main" id="{3C4BE038-7442-4CF4-9EA0-2ED24A96B4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10096" y="4328011"/>
            <a:ext cx="8126597" cy="1041562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el-GR" sz="2200" b="1" spc="-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Επιστημονική Ευθύνη: 7</a:t>
            </a:r>
            <a:r>
              <a:rPr lang="el-GR" sz="2200" b="1" spc="-1" baseline="30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Η</a:t>
            </a:r>
            <a:r>
              <a:rPr lang="el-GR" sz="2200" b="1" spc="-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Υ.ΠΕ. ΚΡΗΤΗΣ</a:t>
            </a:r>
          </a:p>
          <a:p>
            <a:pPr algn="ctr"/>
            <a:r>
              <a:rPr lang="el-GR" sz="2200" b="1" spc="-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Σύνταξη: Κλάδου Πηνελόπη, </a:t>
            </a:r>
            <a:r>
              <a:rPr lang="en-US" sz="2200" b="1" spc="-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MSc</a:t>
            </a:r>
            <a:r>
              <a:rPr lang="el-GR" sz="2200" b="1" spc="-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Π.Ε. Περιβαλλοντολόγος, </a:t>
            </a:r>
          </a:p>
          <a:p>
            <a:pPr algn="ctr"/>
            <a:r>
              <a:rPr lang="el-GR" sz="2200" b="1" spc="-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Στέλεχος Δ/νσης Δημόσιας Υγείας 7</a:t>
            </a:r>
            <a:r>
              <a:rPr lang="el-GR" sz="2200" b="1" spc="-1" baseline="30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ης</a:t>
            </a:r>
            <a:r>
              <a:rPr lang="el-GR" sz="2200" b="1" spc="-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Υ.ΠΕ. Κρήτης</a:t>
            </a:r>
          </a:p>
          <a:p>
            <a:endParaRPr lang="el-GR" dirty="0"/>
          </a:p>
        </p:txBody>
      </p:sp>
      <p:sp>
        <p:nvSpPr>
          <p:cNvPr id="10" name="Υπότιτλος 2">
            <a:extLst>
              <a:ext uri="{FF2B5EF4-FFF2-40B4-BE49-F238E27FC236}">
                <a16:creationId xmlns:a16="http://schemas.microsoft.com/office/drawing/2014/main" id="{4FB40A19-0A72-4924-BB6E-3C834D527B60}"/>
              </a:ext>
            </a:extLst>
          </p:cNvPr>
          <p:cNvSpPr txBox="1">
            <a:spLocks/>
          </p:cNvSpPr>
          <p:nvPr/>
        </p:nvSpPr>
        <p:spPr>
          <a:xfrm>
            <a:off x="3314720" y="6332877"/>
            <a:ext cx="5705436" cy="104156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l-GR" sz="1200" b="1" spc="-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Για Μαθητές/τριες Γυμνασίου - Λυκείου</a:t>
            </a:r>
          </a:p>
        </p:txBody>
      </p:sp>
      <p:sp>
        <p:nvSpPr>
          <p:cNvPr id="3" name="Θέση αριθμού διαφάνειας 2">
            <a:extLst>
              <a:ext uri="{FF2B5EF4-FFF2-40B4-BE49-F238E27FC236}">
                <a16:creationId xmlns:a16="http://schemas.microsoft.com/office/drawing/2014/main" id="{4E7B3AA4-3B9F-46FB-B95D-143B73ABF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1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686683" y="577048"/>
            <a:ext cx="8229600" cy="785794"/>
          </a:xfrm>
        </p:spPr>
        <p:txBody>
          <a:bodyPr>
            <a:normAutofit fontScale="90000"/>
          </a:bodyPr>
          <a:lstStyle/>
          <a:p>
            <a:pPr algn="ctr"/>
            <a:r>
              <a:rPr lang="el-GR" sz="4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ΚΛΙΜΑΤΙΚΗ</a:t>
            </a:r>
            <a:r>
              <a:rPr lang="el-GR" sz="4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4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ΚΡΙΣΗ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1566834" y="1905214"/>
            <a:ext cx="9144000" cy="5929330"/>
          </a:xfrm>
        </p:spPr>
        <p:txBody>
          <a:bodyPr>
            <a:normAutofit/>
          </a:bodyPr>
          <a:lstStyle/>
          <a:p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Σημαντική και μακράς διάρκειας μεταβολή του παγκόσμιου κλίματος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l-GR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tx2">
                  <a:lumMod val="40000"/>
                  <a:lumOff val="60000"/>
                </a:schemeClr>
              </a:buClr>
              <a:buFont typeface="Wingdings" pitchFamily="2" charset="2"/>
              <a:buChar char="Ø"/>
            </a:pP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Σύμβαση</a:t>
            </a:r>
            <a:r>
              <a:rPr lang="fr-F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fr-F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Πλαίσιο των Ηνωμένων Εθνών για τις Κλιματικές Μεταβολές (UNFCC) </a:t>
            </a: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Η </a:t>
            </a: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μεταβολή στο κλίμα που οφείλεται άμεσα ή έμμεσα σε </a:t>
            </a:r>
            <a:r>
              <a:rPr lang="el-GR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ανθρώπινες δραστηριότητες</a:t>
            </a: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διαχωρίζοντας τον όρο από την κλιματική μεταβλητότητα που αναφέρεται σε φυσικά αίτια.</a:t>
            </a:r>
            <a:r>
              <a:rPr lang="fr-F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l-GR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l-GR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Σχετίζεται με μακροπρόθεσμα καιρικά φαινόμενα στη Γη - μετεωρολογικές συνθήκες, όπως:</a:t>
            </a:r>
          </a:p>
          <a:p>
            <a:pPr lvl="1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Θερμοκρασία</a:t>
            </a:r>
          </a:p>
          <a:p>
            <a:pPr lvl="1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Στάθμη της θάλασσας </a:t>
            </a:r>
          </a:p>
          <a:p>
            <a:pPr lvl="1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Υετός</a:t>
            </a:r>
          </a:p>
          <a:p>
            <a:pPr lvl="4">
              <a:buClr>
                <a:schemeClr val="accent1">
                  <a:lumMod val="75000"/>
                </a:schemeClr>
              </a:buClr>
            </a:pPr>
            <a:endParaRPr lang="el-GR" dirty="0"/>
          </a:p>
        </p:txBody>
      </p:sp>
      <p:sp>
        <p:nvSpPr>
          <p:cNvPr id="4" name="Θέση αριθμού διαφάνειας 3">
            <a:extLst>
              <a:ext uri="{FF2B5EF4-FFF2-40B4-BE49-F238E27FC236}">
                <a16:creationId xmlns:a16="http://schemas.microsoft.com/office/drawing/2014/main" id="{FD4ADBE7-DA0C-4876-85BC-01FFDDF4C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2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1738282" y="1653874"/>
            <a:ext cx="8715436" cy="1470025"/>
          </a:xfrm>
        </p:spPr>
        <p:txBody>
          <a:bodyPr>
            <a:normAutofit/>
          </a:bodyPr>
          <a:lstStyle/>
          <a:p>
            <a:pPr algn="ctr"/>
            <a:r>
              <a:rPr lang="el-GR" sz="4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ΑΙΤΙΕΣ</a:t>
            </a:r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l-GR" dirty="0"/>
          </a:p>
        </p:txBody>
      </p:sp>
      <p:sp>
        <p:nvSpPr>
          <p:cNvPr id="3" name="Θέση αριθμού διαφάνειας 2">
            <a:extLst>
              <a:ext uri="{FF2B5EF4-FFF2-40B4-BE49-F238E27FC236}">
                <a16:creationId xmlns:a16="http://schemas.microsoft.com/office/drawing/2014/main" id="{BD546994-4B76-4AFF-A624-125F1EE2A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3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97593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1263799" y="284989"/>
            <a:ext cx="10602686" cy="6105549"/>
          </a:xfrm>
        </p:spPr>
        <p:txBody>
          <a:bodyPr>
            <a:normAutofit/>
          </a:bodyPr>
          <a:lstStyle/>
          <a:p>
            <a:endParaRPr lang="en-US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Ανθρώπινες Δραστηριότητες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Υποβάθμιση Φυσικού Περιβάλλοντος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Αποψίλωση Δασών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Καύση Ορυκτών Καυσίμων – Άνθρακας/Λιγνίτης/Πετρέλαιο/Φυσικό Αέριο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Εκτροφή Ζώων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Υπερκατανάλωση προϊόντων πρωτογενή τομέα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Υπερπληθυσμός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Αστυφιλία</a:t>
            </a:r>
          </a:p>
          <a:p>
            <a:endParaRPr lang="el-GR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Φυσικές Διαδικασίες 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Μετακινήσεις των Ηπείρων 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Ηφαιστειακές Εκρήξεις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Μεταβολές της Ηλιακής Δραστηριότητας</a:t>
            </a:r>
          </a:p>
          <a:p>
            <a:pPr lvl="8"/>
            <a:endParaRPr lang="el-GR" dirty="0">
              <a:solidFill>
                <a:schemeClr val="tx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l-GR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01782" y="2933371"/>
            <a:ext cx="4000496" cy="3086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2 - Θέση περιεχομένου">
            <a:extLst>
              <a:ext uri="{FF2B5EF4-FFF2-40B4-BE49-F238E27FC236}">
                <a16:creationId xmlns:a16="http://schemas.microsoft.com/office/drawing/2014/main" id="{C174DC99-0B5D-406F-A6AF-4926D19DF856}"/>
              </a:ext>
            </a:extLst>
          </p:cNvPr>
          <p:cNvSpPr txBox="1">
            <a:spLocks/>
          </p:cNvSpPr>
          <p:nvPr/>
        </p:nvSpPr>
        <p:spPr>
          <a:xfrm>
            <a:off x="8073316" y="6019801"/>
            <a:ext cx="4000496" cy="285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lvl="0" indent="-274320" algn="ctr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l-GR" sz="1000" dirty="0">
                <a:solidFill>
                  <a:schemeClr val="tx1">
                    <a:lumMod val="75000"/>
                  </a:schemeClr>
                </a:solidFill>
              </a:rPr>
              <a:t>Πηγή:</a:t>
            </a:r>
            <a:r>
              <a:rPr lang="en-US" sz="1000" dirty="0">
                <a:solidFill>
                  <a:schemeClr val="tx1">
                    <a:lumMod val="75000"/>
                  </a:schemeClr>
                </a:solidFill>
              </a:rPr>
              <a:t> http://www.genadios.edu.gr/pdf/klima.pdf </a:t>
            </a:r>
            <a:endParaRPr lang="el-GR" sz="1000" dirty="0">
              <a:solidFill>
                <a:schemeClr val="tx1">
                  <a:lumMod val="75000"/>
                </a:schemeClr>
              </a:solidFill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el-GR" sz="2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Θέση αριθμού διαφάνειας 1">
            <a:extLst>
              <a:ext uri="{FF2B5EF4-FFF2-40B4-BE49-F238E27FC236}">
                <a16:creationId xmlns:a16="http://schemas.microsoft.com/office/drawing/2014/main" id="{053BA3E8-82B0-4893-8972-729007074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4</a:t>
            </a:fld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565 -0.05579 L -0.32031 -0.1819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40" y="-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/>
      <p:bldP spid="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1509204" y="357067"/>
            <a:ext cx="12192000" cy="6643710"/>
          </a:xfrm>
        </p:spPr>
        <p:txBody>
          <a:bodyPr>
            <a:normAutofit/>
          </a:bodyPr>
          <a:lstStyle/>
          <a:p>
            <a:pPr marL="342900" lvl="4" indent="-342900">
              <a:buFont typeface="Wingdings" pitchFamily="2" charset="2"/>
              <a:buChar char="v"/>
            </a:pPr>
            <a:endParaRPr lang="el-GR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4" indent="-342900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Εκτιμάται ότι η δημιουργία του πλανήτη ανέρχεται στα 4,5δισ. χρόνια πριν.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4" indent="-342900">
              <a:buFont typeface="Wingdings" pitchFamily="2" charset="2"/>
              <a:buChar char="v"/>
            </a:pPr>
            <a:endParaRPr lang="en-US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4" indent="-342900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Από τότε ριζικές αλλαγές έχουν επέλθει ανά διαστήματα (δεκάδες χιλιάδες ή εκατ. χρόνια) 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4" indent="0">
              <a:buClr>
                <a:schemeClr val="accent1">
                  <a:lumMod val="75000"/>
                </a:schemeClr>
              </a:buClr>
              <a:buNone/>
            </a:pP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     </a:t>
            </a: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Διακύμανση </a:t>
            </a: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θερμών περιόδων και περιόδων παγετώνων.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4" indent="-342900">
              <a:buFont typeface="Wingdings" pitchFamily="2" charset="2"/>
              <a:buChar char="v"/>
            </a:pPr>
            <a:endParaRPr lang="en-US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4" indent="-342900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Κατά τη «βιομηχανική εποχή» οι θερμοκρασίες 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4" indent="0">
              <a:buClr>
                <a:schemeClr val="accent1">
                  <a:lumMod val="75000"/>
                </a:schemeClr>
              </a:buClr>
              <a:buNone/>
            </a:pP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αυξήθηκαν με τρομακτικούς ρυθμούς.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4" indent="-342900">
              <a:buFont typeface="Wingdings" pitchFamily="2" charset="2"/>
              <a:buChar char="v"/>
            </a:pPr>
            <a:endParaRPr lang="en-US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4" indent="-342900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Φυσικές διαδικασίες, π.χ. αλλαγές στην ηλιακή </a:t>
            </a:r>
          </a:p>
          <a:p>
            <a:pPr marL="342900" lvl="4" indent="-342900">
              <a:buNone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ακτινοβολία / ηφαιστειακή δραστηριότητα κ.α. </a:t>
            </a:r>
          </a:p>
          <a:p>
            <a:pPr marL="342900" lvl="4" indent="-342900">
              <a:buNone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υπολογίζεται ότι συνέβαλαν λιγότερο από 0,1°C </a:t>
            </a:r>
          </a:p>
          <a:p>
            <a:pPr marL="342900" lvl="4" indent="-342900">
              <a:buNone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στη συνολική θέρμανση μεταξύ 1890 και 2010.</a:t>
            </a:r>
          </a:p>
          <a:p>
            <a:pPr marL="342900" lvl="4" indent="-342900">
              <a:buFont typeface="Wingdings" pitchFamily="2" charset="2"/>
              <a:buChar char="q"/>
            </a:pPr>
            <a:endParaRPr lang="el-GR" dirty="0">
              <a:solidFill>
                <a:schemeClr val="bg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58264" y="3000372"/>
            <a:ext cx="3071802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2 - Θέση περιεχομένου"/>
          <p:cNvSpPr txBox="1">
            <a:spLocks/>
          </p:cNvSpPr>
          <p:nvPr/>
        </p:nvSpPr>
        <p:spPr>
          <a:xfrm>
            <a:off x="8858264" y="6248401"/>
            <a:ext cx="3071802" cy="57148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274320" indent="-274320" algn="ctr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l-GR" sz="1000" dirty="0">
                <a:solidFill>
                  <a:schemeClr val="tx1">
                    <a:lumMod val="75000"/>
                  </a:schemeClr>
                </a:solidFill>
              </a:rPr>
              <a:t>Πηγή:</a:t>
            </a:r>
            <a:r>
              <a:rPr lang="en-US" sz="1000" dirty="0">
                <a:solidFill>
                  <a:schemeClr val="tx1">
                    <a:lumMod val="75000"/>
                  </a:schemeClr>
                </a:solidFill>
              </a:rPr>
              <a:t>https://www.lifo.gr/now/perivallon/india-megalytero-lockdown-ston-kosmo-katharise-me-entyposiako-tropo-tin-atmosfaira</a:t>
            </a:r>
            <a:endParaRPr lang="el-GR" sz="10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7" name="6 - TextBox"/>
          <p:cNvSpPr txBox="1"/>
          <p:nvPr/>
        </p:nvSpPr>
        <p:spPr>
          <a:xfrm>
            <a:off x="7727165" y="3016892"/>
            <a:ext cx="100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Νέο Δελχί</a:t>
            </a:r>
          </a:p>
          <a:p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03/11/2019</a:t>
            </a:r>
            <a:endParaRPr lang="el-GR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7 - TextBox"/>
          <p:cNvSpPr txBox="1"/>
          <p:nvPr/>
        </p:nvSpPr>
        <p:spPr>
          <a:xfrm>
            <a:off x="7752958" y="4724216"/>
            <a:ext cx="100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Νέο Δελχί</a:t>
            </a:r>
          </a:p>
          <a:p>
            <a:r>
              <a:rPr lang="el-G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l-G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/20</a:t>
            </a:r>
            <a:r>
              <a:rPr lang="el-G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</a:p>
        </p:txBody>
      </p:sp>
      <p:sp>
        <p:nvSpPr>
          <p:cNvPr id="2" name="Θέση αριθμού διαφάνειας 1">
            <a:extLst>
              <a:ext uri="{FF2B5EF4-FFF2-40B4-BE49-F238E27FC236}">
                <a16:creationId xmlns:a16="http://schemas.microsoft.com/office/drawing/2014/main" id="{69114740-9EE8-4496-B333-18C048FEA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5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  <p:bldP spid="5" grpId="1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1738282" y="1829130"/>
            <a:ext cx="8715436" cy="1470025"/>
          </a:xfrm>
        </p:spPr>
        <p:txBody>
          <a:bodyPr>
            <a:normAutofit/>
          </a:bodyPr>
          <a:lstStyle/>
          <a:p>
            <a:pPr algn="ctr"/>
            <a:r>
              <a:rPr lang="el-GR" sz="4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ΕΠΙΠΤΩΣΕΙΣ ΣΤΟ ΚΛΙΜΑ</a:t>
            </a:r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l-GR" dirty="0"/>
          </a:p>
        </p:txBody>
      </p:sp>
      <p:sp>
        <p:nvSpPr>
          <p:cNvPr id="3" name="Θέση αριθμού διαφάνειας 2">
            <a:extLst>
              <a:ext uri="{FF2B5EF4-FFF2-40B4-BE49-F238E27FC236}">
                <a16:creationId xmlns:a16="http://schemas.microsoft.com/office/drawing/2014/main" id="{8C4159FF-33A4-458A-9FEC-7CE712293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6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36239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1360356" y="-151025"/>
            <a:ext cx="10668000" cy="7417398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2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Τροποποίηση της σύνθεσης της ατμόσφαιρας</a:t>
            </a:r>
          </a:p>
          <a:p>
            <a:pPr>
              <a:buNone/>
            </a:pPr>
            <a:endParaRPr lang="el-GR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l-GR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Αύξηση Αερίων του Θερμοκηπίου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l-GR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l-GR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el-GR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l-GR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l-GR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Υπερθέρμανση του Πλανήτη – Έντονα Καιρικά 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Φαινόμενα – Εξαφάνιση Ειδών</a:t>
            </a:r>
          </a:p>
          <a:p>
            <a:pPr>
              <a:buNone/>
            </a:pPr>
            <a:endParaRPr lang="el-GR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l-GR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Τήξη Θαλάσσιων Πάγων – </a:t>
            </a:r>
          </a:p>
          <a:p>
            <a:pPr>
              <a:buNone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Άνοδος Στάθμης της Θάλασσας</a:t>
            </a:r>
          </a:p>
          <a:p>
            <a:pPr>
              <a:buNone/>
            </a:pPr>
            <a:endParaRPr lang="el-GR" sz="2200" dirty="0">
              <a:solidFill>
                <a:schemeClr val="tx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l-GR" dirty="0"/>
          </a:p>
          <a:p>
            <a:endParaRPr lang="el-GR" dirty="0"/>
          </a:p>
          <a:p>
            <a:endParaRPr lang="el-GR" dirty="0"/>
          </a:p>
        </p:txBody>
      </p:sp>
      <p:sp>
        <p:nvSpPr>
          <p:cNvPr id="10" name="9 - Βέλος προς τα κάτω"/>
          <p:cNvSpPr/>
          <p:nvPr/>
        </p:nvSpPr>
        <p:spPr>
          <a:xfrm>
            <a:off x="3644770" y="884281"/>
            <a:ext cx="484632" cy="642942"/>
          </a:xfrm>
          <a:prstGeom prst="down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pic>
        <p:nvPicPr>
          <p:cNvPr id="12" name="Picture 13" descr="Το Φαινόμενο του θερμοκηπίου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4130" y="3149301"/>
            <a:ext cx="4676606" cy="2928958"/>
          </a:xfrm>
          <a:prstGeom prst="rect">
            <a:avLst/>
          </a:prstGeom>
          <a:noFill/>
        </p:spPr>
      </p:pic>
      <p:sp>
        <p:nvSpPr>
          <p:cNvPr id="13" name="2 - Θέση περιεχομένου"/>
          <p:cNvSpPr txBox="1">
            <a:spLocks/>
          </p:cNvSpPr>
          <p:nvPr/>
        </p:nvSpPr>
        <p:spPr>
          <a:xfrm>
            <a:off x="6694356" y="5971114"/>
            <a:ext cx="5286380" cy="21429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274320" indent="-274320" algn="ctr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l-GR" sz="1000" dirty="0">
                <a:solidFill>
                  <a:schemeClr val="tx1">
                    <a:lumMod val="75000"/>
                  </a:schemeClr>
                </a:solidFill>
              </a:rPr>
              <a:t>Πηγή: </a:t>
            </a:r>
            <a:r>
              <a:rPr lang="en-US" sz="1000" dirty="0">
                <a:solidFill>
                  <a:schemeClr val="tx1">
                    <a:lumMod val="75000"/>
                  </a:schemeClr>
                </a:solidFill>
              </a:rPr>
              <a:t>http://users.sch.gr/pazoulis/experiments/diathematiki/thermokipio/thermokipio.htm</a:t>
            </a:r>
            <a:endParaRPr lang="el-GR" sz="10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9" name="8 - Βέλος προς τα κάτω"/>
          <p:cNvSpPr/>
          <p:nvPr/>
        </p:nvSpPr>
        <p:spPr>
          <a:xfrm>
            <a:off x="3644770" y="2241058"/>
            <a:ext cx="484632" cy="642942"/>
          </a:xfrm>
          <a:prstGeom prst="down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14" name="13 - Βέλος προς τα κάτω"/>
          <p:cNvSpPr/>
          <p:nvPr/>
        </p:nvSpPr>
        <p:spPr>
          <a:xfrm>
            <a:off x="3661192" y="4057983"/>
            <a:ext cx="484632" cy="642942"/>
          </a:xfrm>
          <a:prstGeom prst="down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2" name="Θέση αριθμού διαφάνειας 1">
            <a:extLst>
              <a:ext uri="{FF2B5EF4-FFF2-40B4-BE49-F238E27FC236}">
                <a16:creationId xmlns:a16="http://schemas.microsoft.com/office/drawing/2014/main" id="{01D72FC5-7EB3-47A6-9CC0-D7A211CF9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7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4.81481E-6 L -0.25 4.81481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1.11111E-6 L -0.25 -1.11111E-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6211 4.81481E-6 L 4.58333E-6 4.81481E-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99" y="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8 -1.11111E-6 L 4.58333E-6 -1.11111E-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9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3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0" grpId="0" animBg="1"/>
      <p:bldP spid="13" grpId="0"/>
      <p:bldP spid="13" grpId="1"/>
      <p:bldP spid="13" grpId="2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pkladou\Desktop\how-much-the-co2-concentration-increased-each-year-1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</p:spPr>
      </p:pic>
      <p:sp>
        <p:nvSpPr>
          <p:cNvPr id="7" name="6 - Θέση περιεχομένου"/>
          <p:cNvSpPr>
            <a:spLocks noGrp="1"/>
          </p:cNvSpPr>
          <p:nvPr>
            <p:ph idx="1"/>
          </p:nvPr>
        </p:nvSpPr>
        <p:spPr>
          <a:xfrm>
            <a:off x="1760472" y="6678806"/>
            <a:ext cx="9144000" cy="2857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l-GR" sz="1000" dirty="0">
                <a:solidFill>
                  <a:schemeClr val="tx1">
                    <a:lumMod val="75000"/>
                  </a:schemeClr>
                </a:solidFill>
              </a:rPr>
              <a:t>Πηγή: </a:t>
            </a:r>
            <a:r>
              <a:rPr lang="en-US" sz="1000" dirty="0">
                <a:solidFill>
                  <a:schemeClr val="tx1">
                    <a:lumMod val="75000"/>
                  </a:schemeClr>
                </a:solidFill>
              </a:rPr>
              <a:t>https://gml.noaa.gov/ccgg/trends/gl_gr.html%20-%20Global%20Monitoring%20Laboratory%0BEarth%20System%20Research%20Laboratories</a:t>
            </a:r>
            <a:endParaRPr lang="el-GR" sz="10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9" name="1 - Τίτλος">
            <a:extLst>
              <a:ext uri="{FF2B5EF4-FFF2-40B4-BE49-F238E27FC236}">
                <a16:creationId xmlns:a16="http://schemas.microsoft.com/office/drawing/2014/main" id="{EBE3E705-DBA7-442A-8389-909A8A7B2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9747" y="-106532"/>
            <a:ext cx="8229600" cy="714356"/>
          </a:xfrm>
        </p:spPr>
        <p:txBody>
          <a:bodyPr>
            <a:noAutofit/>
          </a:bodyPr>
          <a:lstStyle/>
          <a:p>
            <a:pPr algn="ctr"/>
            <a:r>
              <a:rPr lang="el-GR" sz="4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Συγκέντρωση </a:t>
            </a:r>
            <a:r>
              <a:rPr lang="en-US" sz="4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4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l-GR" sz="46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Θέση αριθμού διαφάνειας 1">
            <a:extLst>
              <a:ext uri="{FF2B5EF4-FFF2-40B4-BE49-F238E27FC236}">
                <a16:creationId xmlns:a16="http://schemas.microsoft.com/office/drawing/2014/main" id="{CAC8A31E-4769-45D0-A6C6-BCC744B28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8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1738282" y="1829130"/>
            <a:ext cx="8715436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el-GR" sz="4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ΕΠΙΠΤΩΣΕΙΣ ΣΤΗΝ ΥΓΕΙΑ </a:t>
            </a:r>
            <a:br>
              <a:rPr lang="el-GR" sz="4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l-GR" sz="4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ΤΟΥ ΑΝΘΡΩΠΟΥ</a:t>
            </a:r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l-GR" dirty="0"/>
          </a:p>
        </p:txBody>
      </p:sp>
      <p:sp>
        <p:nvSpPr>
          <p:cNvPr id="3" name="Θέση αριθμού διαφάνειας 2">
            <a:extLst>
              <a:ext uri="{FF2B5EF4-FFF2-40B4-BE49-F238E27FC236}">
                <a16:creationId xmlns:a16="http://schemas.microsoft.com/office/drawing/2014/main" id="{06A07970-A035-495F-8B4F-A02CA59B02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9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2094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Θέση περιεχομένου 5">
            <a:extLst>
              <a:ext uri="{FF2B5EF4-FFF2-40B4-BE49-F238E27FC236}">
                <a16:creationId xmlns:a16="http://schemas.microsoft.com/office/drawing/2014/main" id="{F8804B9C-08F1-4E6E-A54B-B276AE5244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308" y="1482415"/>
            <a:ext cx="2794000" cy="2616200"/>
          </a:xfrm>
          <a:prstGeom prst="ellipse">
            <a:avLst/>
          </a:prstGeom>
          <a:ln w="63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AutoShape 2" descr="O ήλιος και ο αέρας">
            <a:extLst>
              <a:ext uri="{FF2B5EF4-FFF2-40B4-BE49-F238E27FC236}">
                <a16:creationId xmlns:a16="http://schemas.microsoft.com/office/drawing/2014/main" id="{10D3EDB2-4A7E-4FBB-9FA0-B17997A08B3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dirty="0"/>
          </a:p>
        </p:txBody>
      </p:sp>
      <p:cxnSp>
        <p:nvCxnSpPr>
          <p:cNvPr id="9" name="Ευθύγραμμο βέλος σύνδεσης 8">
            <a:extLst>
              <a:ext uri="{FF2B5EF4-FFF2-40B4-BE49-F238E27FC236}">
                <a16:creationId xmlns:a16="http://schemas.microsoft.com/office/drawing/2014/main" id="{60F15002-5A29-4F0C-B4D7-7F57C914CBB4}"/>
              </a:ext>
            </a:extLst>
          </p:cNvPr>
          <p:cNvCxnSpPr>
            <a:cxnSpLocks/>
          </p:cNvCxnSpPr>
          <p:nvPr/>
        </p:nvCxnSpPr>
        <p:spPr>
          <a:xfrm flipV="1">
            <a:off x="7600709" y="1896067"/>
            <a:ext cx="843721" cy="49996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Ορθογώνιο 11">
            <a:extLst>
              <a:ext uri="{FF2B5EF4-FFF2-40B4-BE49-F238E27FC236}">
                <a16:creationId xmlns:a16="http://schemas.microsoft.com/office/drawing/2014/main" id="{56BE44C2-E66E-4F54-A479-C16C02417654}"/>
              </a:ext>
            </a:extLst>
          </p:cNvPr>
          <p:cNvSpPr/>
          <p:nvPr/>
        </p:nvSpPr>
        <p:spPr>
          <a:xfrm>
            <a:off x="8483724" y="1411128"/>
            <a:ext cx="37760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Clr>
                <a:schemeClr val="tx2">
                  <a:lumMod val="40000"/>
                  <a:lumOff val="60000"/>
                </a:schemeClr>
              </a:buClr>
            </a:pPr>
            <a:r>
              <a:rPr lang="el-GR" sz="2000" b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Αιωρούμενα Σωματίδια </a:t>
            </a:r>
            <a:r>
              <a:rPr lang="el-GR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 </a:t>
            </a: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Σημαντικές Επιπτώσεις στην Καρδιά και τους Πνεύμονες</a:t>
            </a:r>
          </a:p>
        </p:txBody>
      </p:sp>
      <p:sp>
        <p:nvSpPr>
          <p:cNvPr id="13" name="Ορθογώνιο 12">
            <a:extLst>
              <a:ext uri="{FF2B5EF4-FFF2-40B4-BE49-F238E27FC236}">
                <a16:creationId xmlns:a16="http://schemas.microsoft.com/office/drawing/2014/main" id="{6C27E1D6-208D-493A-8261-19B3B03235D0}"/>
              </a:ext>
            </a:extLst>
          </p:cNvPr>
          <p:cNvSpPr/>
          <p:nvPr/>
        </p:nvSpPr>
        <p:spPr>
          <a:xfrm>
            <a:off x="-453005" y="1715761"/>
            <a:ext cx="435014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Clr>
                <a:schemeClr val="tx2">
                  <a:lumMod val="40000"/>
                  <a:lumOff val="60000"/>
                </a:schemeClr>
              </a:buClr>
            </a:pPr>
            <a:r>
              <a:rPr lang="el-GR" sz="2000" b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Ρύπανση Εδάφους </a:t>
            </a:r>
            <a:endParaRPr lang="el-GR" sz="2000" b="1" u="sng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itchFamily="2" charset="2"/>
            </a:endParaRPr>
          </a:p>
          <a:p>
            <a:pPr lvl="1">
              <a:buClr>
                <a:schemeClr val="tx2">
                  <a:lumMod val="40000"/>
                  <a:lumOff val="60000"/>
                </a:schemeClr>
              </a:buClr>
            </a:pP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Θ</a:t>
            </a: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ρεπτική αξία των τροφίμων μειώνεται όσο αυξάνεται η συγκέντρωση  του CO</a:t>
            </a:r>
            <a:r>
              <a:rPr lang="el-GR" sz="2000" baseline="-25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Τροφή με προϊόντα χαμηλότερης </a:t>
            </a: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διατροφικής αξίας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και Υποσιτισμός</a:t>
            </a:r>
          </a:p>
        </p:txBody>
      </p:sp>
      <p:sp>
        <p:nvSpPr>
          <p:cNvPr id="14" name="Ορθογώνιο 13">
            <a:extLst>
              <a:ext uri="{FF2B5EF4-FFF2-40B4-BE49-F238E27FC236}">
                <a16:creationId xmlns:a16="http://schemas.microsoft.com/office/drawing/2014/main" id="{109B6A66-E466-44DC-9938-97456B0AE28B}"/>
              </a:ext>
            </a:extLst>
          </p:cNvPr>
          <p:cNvSpPr/>
          <p:nvPr/>
        </p:nvSpPr>
        <p:spPr>
          <a:xfrm>
            <a:off x="8495834" y="3750639"/>
            <a:ext cx="312782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Clr>
                <a:schemeClr val="tx2">
                  <a:lumMod val="40000"/>
                  <a:lumOff val="60000"/>
                </a:schemeClr>
              </a:buClr>
            </a:pPr>
            <a:r>
              <a:rPr lang="el-GR" sz="2000" b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Ρύπανση Θαλάσσιων Υδάτων</a:t>
            </a:r>
            <a:r>
              <a:rPr lang="el-GR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 </a:t>
            </a: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Μόλυνση ψαριών</a:t>
            </a:r>
          </a:p>
        </p:txBody>
      </p:sp>
      <p:sp>
        <p:nvSpPr>
          <p:cNvPr id="15" name="Ορθογώνιο 14">
            <a:extLst>
              <a:ext uri="{FF2B5EF4-FFF2-40B4-BE49-F238E27FC236}">
                <a16:creationId xmlns:a16="http://schemas.microsoft.com/office/drawing/2014/main" id="{8A1CEDCA-C058-4751-A62E-CC7F9231DB2A}"/>
              </a:ext>
            </a:extLst>
          </p:cNvPr>
          <p:cNvSpPr/>
          <p:nvPr/>
        </p:nvSpPr>
        <p:spPr>
          <a:xfrm>
            <a:off x="1037253" y="5685090"/>
            <a:ext cx="1042229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1" indent="-274320" algn="ctr">
              <a:buClr>
                <a:schemeClr val="accent3"/>
              </a:buClr>
              <a:buSzPct val="95000"/>
              <a:buNone/>
            </a:pPr>
            <a:r>
              <a:rPr lang="el-GR" sz="2000" b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Χρονική Επιμήκυνση της Γυρεοφορίας Αλλεργιογόνων Φυτών και Αύξηση της Ποσότητας Γύρης στην Ατμόσφαιρα </a:t>
            </a: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</a:t>
            </a: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Αλλεργικές αντιδράσεις του Αναπνευστικού Συστήματος και    Αύξηση Επεισοδίων  Άσθματος. </a:t>
            </a:r>
          </a:p>
        </p:txBody>
      </p:sp>
      <p:cxnSp>
        <p:nvCxnSpPr>
          <p:cNvPr id="17" name="Ευθύγραμμο βέλος σύνδεσης 16">
            <a:extLst>
              <a:ext uri="{FF2B5EF4-FFF2-40B4-BE49-F238E27FC236}">
                <a16:creationId xmlns:a16="http://schemas.microsoft.com/office/drawing/2014/main" id="{972817EC-156E-42ED-8223-84273A338F12}"/>
              </a:ext>
            </a:extLst>
          </p:cNvPr>
          <p:cNvCxnSpPr>
            <a:cxnSpLocks/>
          </p:cNvCxnSpPr>
          <p:nvPr/>
        </p:nvCxnSpPr>
        <p:spPr>
          <a:xfrm>
            <a:off x="7529411" y="3750639"/>
            <a:ext cx="986316" cy="12030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Ευθύγραμμο βέλος σύνδεσης 19">
            <a:extLst>
              <a:ext uri="{FF2B5EF4-FFF2-40B4-BE49-F238E27FC236}">
                <a16:creationId xmlns:a16="http://schemas.microsoft.com/office/drawing/2014/main" id="{AD2E4B87-38EF-4877-9297-5C0EC78399ED}"/>
              </a:ext>
            </a:extLst>
          </p:cNvPr>
          <p:cNvCxnSpPr>
            <a:cxnSpLocks/>
          </p:cNvCxnSpPr>
          <p:nvPr/>
        </p:nvCxnSpPr>
        <p:spPr>
          <a:xfrm flipH="1" flipV="1">
            <a:off x="3377307" y="2519493"/>
            <a:ext cx="884448" cy="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Θέση αριθμού διαφάνειας 1">
            <a:extLst>
              <a:ext uri="{FF2B5EF4-FFF2-40B4-BE49-F238E27FC236}">
                <a16:creationId xmlns:a16="http://schemas.microsoft.com/office/drawing/2014/main" id="{71C8C656-DA76-44B7-BD1F-6427D0274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10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19541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- Ορθογώνιο"/>
          <p:cNvSpPr/>
          <p:nvPr/>
        </p:nvSpPr>
        <p:spPr>
          <a:xfrm>
            <a:off x="383098" y="6056741"/>
            <a:ext cx="457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1000" i="1" dirty="0">
                <a:solidFill>
                  <a:schemeClr val="tx1">
                    <a:lumMod val="75000"/>
                  </a:schemeClr>
                </a:solidFill>
              </a:rPr>
              <a:t>Πηγή: </a:t>
            </a:r>
            <a:r>
              <a:rPr lang="en-US" sz="1000" dirty="0">
                <a:solidFill>
                  <a:schemeClr val="tx1">
                    <a:lumMod val="75000"/>
                  </a:schemeClr>
                </a:solidFill>
              </a:rPr>
              <a:t>https://www.ncei.noaa.gov/access/monitoring/monthly-report/global/</a:t>
            </a:r>
            <a:endParaRPr lang="el-GR" sz="10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9" name="8 - Ορθογώνιο"/>
          <p:cNvSpPr/>
          <p:nvPr/>
        </p:nvSpPr>
        <p:spPr>
          <a:xfrm>
            <a:off x="383098" y="2424418"/>
            <a:ext cx="4357686" cy="35815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ΠΑΓΚΟΣΜΙΑ ΑΥΞΗΣΗ ΘΕΡΜΟΚΡΑΣΙΑΣ</a:t>
            </a:r>
          </a:p>
        </p:txBody>
      </p:sp>
      <p:sp>
        <p:nvSpPr>
          <p:cNvPr id="10" name="9 - Ορθογώνιο"/>
          <p:cNvSpPr/>
          <p:nvPr/>
        </p:nvSpPr>
        <p:spPr>
          <a:xfrm>
            <a:off x="6346017" y="6020715"/>
            <a:ext cx="457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l-GR" sz="1000" i="1" dirty="0">
                <a:solidFill>
                  <a:schemeClr val="tx1">
                    <a:lumMod val="75000"/>
                  </a:schemeClr>
                </a:solidFill>
              </a:rPr>
              <a:t>Πηγή: </a:t>
            </a:r>
            <a:r>
              <a:rPr lang="en-US" sz="1000" i="1" dirty="0">
                <a:solidFill>
                  <a:schemeClr val="tx1">
                    <a:lumMod val="75000"/>
                  </a:schemeClr>
                </a:solidFill>
              </a:rPr>
              <a:t>https://gr.euronews.com/green/2020/11/16/oi-pagoi-lionoun-se-antarctiki-kai-groilandia-o-kairos-ton-oktovrio</a:t>
            </a:r>
            <a:endParaRPr lang="el-GR" sz="10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11" name="10 - Ορθογώνιο"/>
          <p:cNvSpPr/>
          <p:nvPr/>
        </p:nvSpPr>
        <p:spPr>
          <a:xfrm>
            <a:off x="6560331" y="2425379"/>
            <a:ext cx="435768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ΜΑΖΑ ΠΟΛΙΚΟΥ ΠΑΓΟΥ</a:t>
            </a:r>
          </a:p>
        </p:txBody>
      </p:sp>
      <p:sp>
        <p:nvSpPr>
          <p:cNvPr id="12" name="Ορθογώνιο 11">
            <a:extLst>
              <a:ext uri="{FF2B5EF4-FFF2-40B4-BE49-F238E27FC236}">
                <a16:creationId xmlns:a16="http://schemas.microsoft.com/office/drawing/2014/main" id="{7CFB7053-5762-42DC-A6EC-16414907612B}"/>
              </a:ext>
            </a:extLst>
          </p:cNvPr>
          <p:cNvSpPr/>
          <p:nvPr/>
        </p:nvSpPr>
        <p:spPr>
          <a:xfrm>
            <a:off x="1844101" y="338134"/>
            <a:ext cx="850379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l-GR" sz="2400" b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Μεταβολή της Εποχικής Θερμοκρασίας:</a:t>
            </a:r>
          </a:p>
          <a:p>
            <a:pPr>
              <a:buNone/>
            </a:pPr>
            <a:endParaRPr lang="el-GR" sz="2000" b="1" u="sng" dirty="0">
              <a:solidFill>
                <a:schemeClr val="accent5">
                  <a:lumMod val="75000"/>
                </a:schemeClr>
              </a:solidFill>
            </a:endParaRPr>
          </a:p>
          <a:p>
            <a:pPr lvl="1">
              <a:buClr>
                <a:schemeClr val="accent6">
                  <a:lumMod val="75000"/>
                </a:schemeClr>
              </a:buClr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Πολλοί άνθρωποι θα αναγκαστούν να εγκαταλείψουν τις περιοχές που ζουν  Περιβαλλοντικοί Πρόσφυγες</a:t>
            </a:r>
          </a:p>
          <a:p>
            <a:pPr lvl="1">
              <a:buClr>
                <a:schemeClr val="bg2">
                  <a:lumMod val="75000"/>
                </a:schemeClr>
              </a:buClr>
              <a:buNone/>
            </a:pPr>
            <a:endParaRPr lang="el-GR" sz="2000" dirty="0">
              <a:solidFill>
                <a:schemeClr val="accent5">
                  <a:lumMod val="75000"/>
                </a:schemeClr>
              </a:solidFill>
              <a:sym typeface="Wingdings" pitchFamily="2" charset="2"/>
            </a:endParaRPr>
          </a:p>
        </p:txBody>
      </p:sp>
      <p:pic>
        <p:nvPicPr>
          <p:cNvPr id="4" name="Picture 3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3098" y="2834540"/>
            <a:ext cx="4357686" cy="32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 descr="Η ισορροπία μάζας των πολικών στρωμάτων πάγου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60331" y="2834540"/>
            <a:ext cx="4357686" cy="3240000"/>
          </a:xfrm>
          <a:prstGeom prst="rect">
            <a:avLst/>
          </a:prstGeom>
          <a:noFill/>
        </p:spPr>
      </p:pic>
      <p:sp>
        <p:nvSpPr>
          <p:cNvPr id="2" name="Θέση αριθμού διαφάνειας 1">
            <a:extLst>
              <a:ext uri="{FF2B5EF4-FFF2-40B4-BE49-F238E27FC236}">
                <a16:creationId xmlns:a16="http://schemas.microsoft.com/office/drawing/2014/main" id="{22666CEA-560B-47CA-B69D-F487AFBE0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11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2.59259E-6 L 0.275 -0.1717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50" y="-8588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378 -0.01852 L -0.24115 -0.14676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" y="-6412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9" grpId="0" animBg="1"/>
      <p:bldP spid="9" grpId="1" animBg="1"/>
      <p:bldP spid="10" grpId="0"/>
      <p:bldP spid="10" grpId="1"/>
      <p:bldP spid="11" grpId="0" animBg="1"/>
      <p:bldP spid="11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Θέση περιεχομένου 4">
            <a:extLst>
              <a:ext uri="{FF2B5EF4-FFF2-40B4-BE49-F238E27FC236}">
                <a16:creationId xmlns:a16="http://schemas.microsoft.com/office/drawing/2014/main" id="{DE7AADAE-4526-4BD6-BC4C-5E605A3DA1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7" y="437063"/>
            <a:ext cx="1916036" cy="238052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Θέση περιεχομένου 2">
            <a:extLst>
              <a:ext uri="{FF2B5EF4-FFF2-40B4-BE49-F238E27FC236}">
                <a16:creationId xmlns:a16="http://schemas.microsoft.com/office/drawing/2014/main" id="{5F3F4EBA-BBFA-419D-9DB1-4D4299E25113}"/>
              </a:ext>
            </a:extLst>
          </p:cNvPr>
          <p:cNvSpPr txBox="1">
            <a:spLocks/>
          </p:cNvSpPr>
          <p:nvPr/>
        </p:nvSpPr>
        <p:spPr>
          <a:xfrm>
            <a:off x="1091681" y="3080378"/>
            <a:ext cx="3909493" cy="3777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Clr>
                <a:schemeClr val="bg2">
                  <a:lumMod val="75000"/>
                </a:schemeClr>
              </a:buClr>
              <a:buFont typeface="Wingdings 3" charset="2"/>
              <a:buNone/>
            </a:pPr>
            <a:endParaRPr lang="el-GR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Ορθογώνιο: Στρογγύλεμα γωνιών 6">
            <a:extLst>
              <a:ext uri="{FF2B5EF4-FFF2-40B4-BE49-F238E27FC236}">
                <a16:creationId xmlns:a16="http://schemas.microsoft.com/office/drawing/2014/main" id="{DE4B32B8-E647-450A-973C-2BF2E57F8CB6}"/>
              </a:ext>
            </a:extLst>
          </p:cNvPr>
          <p:cNvSpPr/>
          <p:nvPr/>
        </p:nvSpPr>
        <p:spPr>
          <a:xfrm>
            <a:off x="265739" y="4131546"/>
            <a:ext cx="3909493" cy="1869759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lvl="1">
              <a:buClr>
                <a:schemeClr val="bg2">
                  <a:lumMod val="75000"/>
                </a:schemeClr>
              </a:buClr>
            </a:pP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T</a:t>
            </a:r>
            <a:r>
              <a:rPr lang="el-GR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 νερά των πλημμυρών μολύνουν τα συστήματα παροχής πόσιμου νερού</a:t>
            </a:r>
          </a:p>
        </p:txBody>
      </p:sp>
      <p:sp>
        <p:nvSpPr>
          <p:cNvPr id="13" name="Ορθογώνιο: Στρογγύλεμα γωνιών 12">
            <a:extLst>
              <a:ext uri="{FF2B5EF4-FFF2-40B4-BE49-F238E27FC236}">
                <a16:creationId xmlns:a16="http://schemas.microsoft.com/office/drawing/2014/main" id="{610F878C-8ADB-4830-840E-EF6309481905}"/>
              </a:ext>
            </a:extLst>
          </p:cNvPr>
          <p:cNvSpPr/>
          <p:nvPr/>
        </p:nvSpPr>
        <p:spPr>
          <a:xfrm>
            <a:off x="2880790" y="748535"/>
            <a:ext cx="2418842" cy="1481237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36000" lvl="1">
              <a:buClr>
                <a:schemeClr val="bg2">
                  <a:lumMod val="75000"/>
                </a:schemeClr>
              </a:buClr>
            </a:pPr>
            <a:r>
              <a:rPr lang="el-GR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Εκτεταμένες πλημμύρες </a:t>
            </a:r>
          </a:p>
          <a:p>
            <a:pPr lvl="1">
              <a:buClr>
                <a:schemeClr val="bg2">
                  <a:lumMod val="75000"/>
                </a:schemeClr>
              </a:buClr>
            </a:pPr>
            <a:endParaRPr lang="el-GR" sz="2000" dirty="0">
              <a:solidFill>
                <a:schemeClr val="accent5">
                  <a:lumMod val="75000"/>
                </a:schemeClr>
              </a:solidFill>
              <a:sym typeface="Wingdings" pitchFamily="2" charset="2"/>
            </a:endParaRPr>
          </a:p>
          <a:p>
            <a:pPr algn="ctr"/>
            <a:endParaRPr lang="el-GR" dirty="0"/>
          </a:p>
        </p:txBody>
      </p:sp>
      <p:sp>
        <p:nvSpPr>
          <p:cNvPr id="16" name="Ορθογώνιο: Στρογγύλεμα γωνιών 15">
            <a:extLst>
              <a:ext uri="{FF2B5EF4-FFF2-40B4-BE49-F238E27FC236}">
                <a16:creationId xmlns:a16="http://schemas.microsoft.com/office/drawing/2014/main" id="{E6B99735-D3F9-45FC-8635-908A6AD56987}"/>
              </a:ext>
            </a:extLst>
          </p:cNvPr>
          <p:cNvSpPr/>
          <p:nvPr/>
        </p:nvSpPr>
        <p:spPr>
          <a:xfrm>
            <a:off x="8440206" y="748535"/>
            <a:ext cx="3514855" cy="1635575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36000" lvl="1">
              <a:buClr>
                <a:schemeClr val="bg2">
                  <a:lumMod val="75000"/>
                </a:schemeClr>
              </a:buClr>
            </a:pPr>
            <a:r>
              <a:rPr lang="el-GR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Πρόκληση Πνιγμών και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Τραυματισμών</a:t>
            </a:r>
          </a:p>
        </p:txBody>
      </p:sp>
      <p:pic>
        <p:nvPicPr>
          <p:cNvPr id="18" name="Εικόνα 17">
            <a:extLst>
              <a:ext uri="{FF2B5EF4-FFF2-40B4-BE49-F238E27FC236}">
                <a16:creationId xmlns:a16="http://schemas.microsoft.com/office/drawing/2014/main" id="{5A6D8E86-C2D0-44F0-8B9F-B9ED6B8F16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1131" y="3171568"/>
            <a:ext cx="2665859" cy="226141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9" name="Ορθογώνιο: Στρογγύλεμα γωνιών 18">
            <a:extLst>
              <a:ext uri="{FF2B5EF4-FFF2-40B4-BE49-F238E27FC236}">
                <a16:creationId xmlns:a16="http://schemas.microsoft.com/office/drawing/2014/main" id="{2F61E037-C18F-41B9-9734-B8B750469A61}"/>
              </a:ext>
            </a:extLst>
          </p:cNvPr>
          <p:cNvSpPr/>
          <p:nvPr/>
        </p:nvSpPr>
        <p:spPr>
          <a:xfrm>
            <a:off x="5827116" y="5665103"/>
            <a:ext cx="6267978" cy="1064161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lvl="1">
              <a:buClr>
                <a:schemeClr val="bg2">
                  <a:lumMod val="75000"/>
                </a:schemeClr>
              </a:buClr>
            </a:pPr>
            <a:r>
              <a:rPr lang="el-GR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Α</a:t>
            </a:r>
            <a:r>
              <a:rPr lang="el-GR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ύξηση πιθανοτήτων εξάπλωσης νόσων, </a:t>
            </a:r>
            <a:r>
              <a:rPr lang="el-GR" sz="28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π.χ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l-GR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ελονοσία, σαλμονέλωση, χολέρα. </a:t>
            </a:r>
          </a:p>
          <a:p>
            <a:pPr algn="ctr"/>
            <a:endParaRPr lang="el-GR" dirty="0"/>
          </a:p>
        </p:txBody>
      </p:sp>
      <p:cxnSp>
        <p:nvCxnSpPr>
          <p:cNvPr id="20" name="Ευθύγραμμο βέλος σύνδεσης 19">
            <a:extLst>
              <a:ext uri="{FF2B5EF4-FFF2-40B4-BE49-F238E27FC236}">
                <a16:creationId xmlns:a16="http://schemas.microsoft.com/office/drawing/2014/main" id="{ADB2B1D1-AA2F-4885-B2C8-CBF90424877B}"/>
              </a:ext>
            </a:extLst>
          </p:cNvPr>
          <p:cNvCxnSpPr>
            <a:cxnSpLocks/>
          </p:cNvCxnSpPr>
          <p:nvPr/>
        </p:nvCxnSpPr>
        <p:spPr>
          <a:xfrm>
            <a:off x="5236849" y="4875526"/>
            <a:ext cx="2392675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Ευθύγραμμο βέλος σύνδεσης 16">
            <a:extLst>
              <a:ext uri="{FF2B5EF4-FFF2-40B4-BE49-F238E27FC236}">
                <a16:creationId xmlns:a16="http://schemas.microsoft.com/office/drawing/2014/main" id="{0E7FBE43-23E4-475F-B3B0-EA8EE16F7DF3}"/>
              </a:ext>
            </a:extLst>
          </p:cNvPr>
          <p:cNvCxnSpPr>
            <a:cxnSpLocks/>
          </p:cNvCxnSpPr>
          <p:nvPr/>
        </p:nvCxnSpPr>
        <p:spPr>
          <a:xfrm>
            <a:off x="6096000" y="1471678"/>
            <a:ext cx="1547838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Θέση αριθμού διαφάνειας 1">
            <a:extLst>
              <a:ext uri="{FF2B5EF4-FFF2-40B4-BE49-F238E27FC236}">
                <a16:creationId xmlns:a16="http://schemas.microsoft.com/office/drawing/2014/main" id="{CB9E5FA3-6D9B-43EC-B51A-DA8799000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-389884" y="-23822"/>
            <a:ext cx="779767" cy="365125"/>
          </a:xfrm>
        </p:spPr>
        <p:txBody>
          <a:bodyPr/>
          <a:lstStyle/>
          <a:p>
            <a:fld id="{79D85EF1-0406-4E8E-8D97-15D2BB0619EE}" type="slidenum">
              <a:rPr lang="el-GR" smtClean="0"/>
              <a:t>12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980621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3" grpId="0" animBg="1"/>
      <p:bldP spid="16" grpId="0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Εικόνα 3">
            <a:extLst>
              <a:ext uri="{FF2B5EF4-FFF2-40B4-BE49-F238E27FC236}">
                <a16:creationId xmlns:a16="http://schemas.microsoft.com/office/drawing/2014/main" id="{D5C837B9-BC4A-495B-B0FE-736CA9E9DE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04" y="163934"/>
            <a:ext cx="2808514" cy="244992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Θέση περιεχομένου 4">
            <a:extLst>
              <a:ext uri="{FF2B5EF4-FFF2-40B4-BE49-F238E27FC236}">
                <a16:creationId xmlns:a16="http://schemas.microsoft.com/office/drawing/2014/main" id="{FEBF18B3-03D6-4087-803C-ACFA998F7B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804" y="3947502"/>
            <a:ext cx="2808514" cy="2449920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>
              <a:buNone/>
            </a:pPr>
            <a:endParaRPr lang="el-GR" sz="22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l-GR" sz="2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ΥΨΗΛΕΣ</a:t>
            </a:r>
          </a:p>
          <a:p>
            <a:pPr>
              <a:buNone/>
            </a:pPr>
            <a:r>
              <a:rPr lang="el-GR" sz="2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ΘΕΡΜΟΚΡΑΣΙΕΣ</a:t>
            </a:r>
            <a:endParaRPr lang="el-GR" sz="2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itchFamily="2" charset="2"/>
            </a:endParaRPr>
          </a:p>
          <a:p>
            <a:pPr>
              <a:buNone/>
            </a:pPr>
            <a:endParaRPr lang="el-GR" sz="2200" dirty="0">
              <a:solidFill>
                <a:schemeClr val="accent5">
                  <a:lumMod val="75000"/>
                </a:schemeClr>
              </a:solidFill>
              <a:sym typeface="Wingdings" pitchFamily="2" charset="2"/>
            </a:endParaRPr>
          </a:p>
          <a:p>
            <a:pPr marL="0" indent="0" algn="ctr">
              <a:buNone/>
            </a:pPr>
            <a:endParaRPr lang="el-GR" dirty="0"/>
          </a:p>
        </p:txBody>
      </p:sp>
      <p:pic>
        <p:nvPicPr>
          <p:cNvPr id="7" name="Εικόνα 6">
            <a:extLst>
              <a:ext uri="{FF2B5EF4-FFF2-40B4-BE49-F238E27FC236}">
                <a16:creationId xmlns:a16="http://schemas.microsoft.com/office/drawing/2014/main" id="{40B2991F-1930-4BCC-B358-297B7AF63CB1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76"/>
          <a:stretch/>
        </p:blipFill>
        <p:spPr>
          <a:xfrm>
            <a:off x="8536666" y="163934"/>
            <a:ext cx="2808000" cy="244992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Θέση περιεχομένου 4">
            <a:extLst>
              <a:ext uri="{FF2B5EF4-FFF2-40B4-BE49-F238E27FC236}">
                <a16:creationId xmlns:a16="http://schemas.microsoft.com/office/drawing/2014/main" id="{5895A461-9645-43A4-8CA4-B07CCF6D335C}"/>
              </a:ext>
            </a:extLst>
          </p:cNvPr>
          <p:cNvSpPr txBox="1">
            <a:spLocks/>
          </p:cNvSpPr>
          <p:nvPr/>
        </p:nvSpPr>
        <p:spPr>
          <a:xfrm>
            <a:off x="6096000" y="3940155"/>
            <a:ext cx="5878286" cy="2781622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 3" charset="2"/>
              <a:buNone/>
            </a:pPr>
            <a:endParaRPr lang="el-GR" sz="22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itchFamily="2" charset="2"/>
            </a:endParaRPr>
          </a:p>
          <a:p>
            <a:pPr>
              <a:buFont typeface="Wingdings 3" charset="2"/>
              <a:buNone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Ε</a:t>
            </a: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υνοϊκές συνθήκες  πολλαπλασιασμού</a:t>
            </a:r>
          </a:p>
          <a:p>
            <a:pPr>
              <a:buFont typeface="Wingdings 3" charset="2"/>
              <a:buNone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Διαβιβαστών, όπως τα κουνούπια, που</a:t>
            </a:r>
          </a:p>
          <a:p>
            <a:pPr>
              <a:buFont typeface="Wingdings 3" charset="2"/>
              <a:buNone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αποτελούν φορείς πολλών λοιμωδών νόσων</a:t>
            </a:r>
          </a:p>
          <a:p>
            <a:pPr>
              <a:buFont typeface="Wingdings 3" charset="2"/>
              <a:buNone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(Ιός του Δυτικού Νείλου/ Δάγκειος Πυρετός)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l-GR" dirty="0"/>
          </a:p>
        </p:txBody>
      </p:sp>
      <p:cxnSp>
        <p:nvCxnSpPr>
          <p:cNvPr id="6" name="Ευθύγραμμο βέλος σύνδεσης 5">
            <a:extLst>
              <a:ext uri="{FF2B5EF4-FFF2-40B4-BE49-F238E27FC236}">
                <a16:creationId xmlns:a16="http://schemas.microsoft.com/office/drawing/2014/main" id="{EFC46C04-F0FD-4BD6-8C12-5A510E5AD00B}"/>
              </a:ext>
            </a:extLst>
          </p:cNvPr>
          <p:cNvCxnSpPr>
            <a:cxnSpLocks/>
          </p:cNvCxnSpPr>
          <p:nvPr/>
        </p:nvCxnSpPr>
        <p:spPr>
          <a:xfrm>
            <a:off x="3792068" y="5172462"/>
            <a:ext cx="1597412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Θέση αριθμού διαφάνειας 1">
            <a:extLst>
              <a:ext uri="{FF2B5EF4-FFF2-40B4-BE49-F238E27FC236}">
                <a16:creationId xmlns:a16="http://schemas.microsoft.com/office/drawing/2014/main" id="{9082AA46-59E7-49EA-AEEB-F8680CCD3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-389884" y="6492875"/>
            <a:ext cx="779767" cy="365125"/>
          </a:xfrm>
        </p:spPr>
        <p:txBody>
          <a:bodyPr/>
          <a:lstStyle/>
          <a:p>
            <a:fld id="{79D85EF1-0406-4E8E-8D97-15D2BB0619EE}" type="slidenum">
              <a:rPr lang="el-GR" smtClean="0"/>
              <a:t>13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14729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Εικόνα 10">
            <a:extLst>
              <a:ext uri="{FF2B5EF4-FFF2-40B4-BE49-F238E27FC236}">
                <a16:creationId xmlns:a16="http://schemas.microsoft.com/office/drawing/2014/main" id="{B6A0B43C-4666-42D4-9468-DBAA02C32C3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33" y="96840"/>
            <a:ext cx="2911620" cy="272566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2" name="Ορθογώνιο: Στρογγύλεμα γωνιών 11">
            <a:extLst>
              <a:ext uri="{FF2B5EF4-FFF2-40B4-BE49-F238E27FC236}">
                <a16:creationId xmlns:a16="http://schemas.microsoft.com/office/drawing/2014/main" id="{D67C37D6-51CC-476D-9F49-07EAF4AD37FB}"/>
              </a:ext>
            </a:extLst>
          </p:cNvPr>
          <p:cNvSpPr/>
          <p:nvPr/>
        </p:nvSpPr>
        <p:spPr>
          <a:xfrm>
            <a:off x="175484" y="3526303"/>
            <a:ext cx="2911620" cy="2808599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1">
              <a:buClr>
                <a:schemeClr val="tx2">
                  <a:lumMod val="40000"/>
                  <a:lumOff val="60000"/>
                </a:schemeClr>
              </a:buClr>
            </a:pPr>
            <a:r>
              <a:rPr lang="el-GR" sz="2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Παρατεταμένες περίοδοι ξηρασίας  </a:t>
            </a:r>
            <a:endParaRPr lang="el-GR" sz="2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itchFamily="2" charset="2"/>
            </a:endParaRPr>
          </a:p>
        </p:txBody>
      </p:sp>
      <p:pic>
        <p:nvPicPr>
          <p:cNvPr id="14" name="Εικόνα 13">
            <a:extLst>
              <a:ext uri="{FF2B5EF4-FFF2-40B4-BE49-F238E27FC236}">
                <a16:creationId xmlns:a16="http://schemas.microsoft.com/office/drawing/2014/main" id="{44C49882-4D81-4710-B955-B5761B1F96D7}"/>
              </a:ext>
            </a:extLst>
          </p:cNvPr>
          <p:cNvPicPr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37"/>
          <a:stretch/>
        </p:blipFill>
        <p:spPr>
          <a:xfrm>
            <a:off x="4710634" y="96840"/>
            <a:ext cx="2912400" cy="266539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5" name="Ορθογώνιο: Στρογγύλεμα γωνιών 14">
            <a:extLst>
              <a:ext uri="{FF2B5EF4-FFF2-40B4-BE49-F238E27FC236}">
                <a16:creationId xmlns:a16="http://schemas.microsoft.com/office/drawing/2014/main" id="{AF8B0683-033D-4302-9376-9F9FE061015B}"/>
              </a:ext>
            </a:extLst>
          </p:cNvPr>
          <p:cNvSpPr/>
          <p:nvPr/>
        </p:nvSpPr>
        <p:spPr>
          <a:xfrm>
            <a:off x="4215875" y="3429000"/>
            <a:ext cx="3901918" cy="2825042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1">
              <a:buClr>
                <a:schemeClr val="tx2">
                  <a:lumMod val="40000"/>
                  <a:lumOff val="60000"/>
                </a:schemeClr>
              </a:buClr>
            </a:pPr>
            <a:r>
              <a:rPr lang="el-GR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cxnSp>
        <p:nvCxnSpPr>
          <p:cNvPr id="16" name="Ευθύγραμμο βέλος σύνδεσης 15">
            <a:extLst>
              <a:ext uri="{FF2B5EF4-FFF2-40B4-BE49-F238E27FC236}">
                <a16:creationId xmlns:a16="http://schemas.microsoft.com/office/drawing/2014/main" id="{774F39D9-5251-4E23-9275-4151A7DB1B80}"/>
              </a:ext>
            </a:extLst>
          </p:cNvPr>
          <p:cNvCxnSpPr>
            <a:cxnSpLocks/>
          </p:cNvCxnSpPr>
          <p:nvPr/>
        </p:nvCxnSpPr>
        <p:spPr>
          <a:xfrm>
            <a:off x="5983102" y="5158403"/>
            <a:ext cx="0" cy="48519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Εικόνα 18">
            <a:extLst>
              <a:ext uri="{FF2B5EF4-FFF2-40B4-BE49-F238E27FC236}">
                <a16:creationId xmlns:a16="http://schemas.microsoft.com/office/drawing/2014/main" id="{2AC5AB11-8892-4E35-A359-EB49CFD2B155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0973" y="96840"/>
            <a:ext cx="2912400" cy="269423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20" name="Ορθογώνιο: Στρογγύλεμα γωνιών 19">
            <a:extLst>
              <a:ext uri="{FF2B5EF4-FFF2-40B4-BE49-F238E27FC236}">
                <a16:creationId xmlns:a16="http://schemas.microsoft.com/office/drawing/2014/main" id="{8680E536-ACA7-4510-B717-61780357E931}"/>
              </a:ext>
            </a:extLst>
          </p:cNvPr>
          <p:cNvSpPr/>
          <p:nvPr/>
        </p:nvSpPr>
        <p:spPr>
          <a:xfrm>
            <a:off x="9090973" y="3542407"/>
            <a:ext cx="2912400" cy="2776390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1">
              <a:buClr>
                <a:schemeClr val="tx2">
                  <a:lumMod val="40000"/>
                  <a:lumOff val="60000"/>
                </a:schemeClr>
              </a:buClr>
            </a:pPr>
            <a:endParaRPr lang="el-GR" sz="2000" dirty="0">
              <a:solidFill>
                <a:schemeClr val="accent5">
                  <a:lumMod val="75000"/>
                </a:schemeClr>
              </a:solidFill>
            </a:endParaRPr>
          </a:p>
          <a:p>
            <a:pPr lvl="1">
              <a:buClr>
                <a:schemeClr val="tx2">
                  <a:lumMod val="40000"/>
                  <a:lumOff val="60000"/>
                </a:schemeClr>
              </a:buClr>
            </a:pPr>
            <a:endParaRPr lang="el-GR" sz="2000" dirty="0">
              <a:solidFill>
                <a:schemeClr val="accent5">
                  <a:lumMod val="75000"/>
                </a:schemeClr>
              </a:solidFill>
            </a:endParaRPr>
          </a:p>
        </p:txBody>
      </p:sp>
      <p:cxnSp>
        <p:nvCxnSpPr>
          <p:cNvPr id="21" name="Ευθύγραμμο βέλος σύνδεσης 20">
            <a:extLst>
              <a:ext uri="{FF2B5EF4-FFF2-40B4-BE49-F238E27FC236}">
                <a16:creationId xmlns:a16="http://schemas.microsoft.com/office/drawing/2014/main" id="{3D78E014-4800-4B1F-B026-1415198367B5}"/>
              </a:ext>
            </a:extLst>
          </p:cNvPr>
          <p:cNvCxnSpPr>
            <a:cxnSpLocks/>
          </p:cNvCxnSpPr>
          <p:nvPr/>
        </p:nvCxnSpPr>
        <p:spPr>
          <a:xfrm>
            <a:off x="10618480" y="4427277"/>
            <a:ext cx="0" cy="48519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Ορθογώνιο 1">
            <a:extLst>
              <a:ext uri="{FF2B5EF4-FFF2-40B4-BE49-F238E27FC236}">
                <a16:creationId xmlns:a16="http://schemas.microsoft.com/office/drawing/2014/main" id="{5923570F-6281-43C9-8187-F4D9C62571C3}"/>
              </a:ext>
            </a:extLst>
          </p:cNvPr>
          <p:cNvSpPr/>
          <p:nvPr/>
        </p:nvSpPr>
        <p:spPr>
          <a:xfrm>
            <a:off x="3970717" y="5829568"/>
            <a:ext cx="40247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Clr>
                <a:schemeClr val="tx2">
                  <a:lumMod val="40000"/>
                  <a:lumOff val="60000"/>
                </a:schemeClr>
              </a:buClr>
            </a:pP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Προκαλεί </a:t>
            </a: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διαρροϊκό σύνδρομο.</a:t>
            </a:r>
          </a:p>
        </p:txBody>
      </p:sp>
      <p:sp>
        <p:nvSpPr>
          <p:cNvPr id="3" name="Ορθογώνιο 2">
            <a:extLst>
              <a:ext uri="{FF2B5EF4-FFF2-40B4-BE49-F238E27FC236}">
                <a16:creationId xmlns:a16="http://schemas.microsoft.com/office/drawing/2014/main" id="{1948C75C-042A-43BF-A114-F96B25E2B138}"/>
              </a:ext>
            </a:extLst>
          </p:cNvPr>
          <p:cNvSpPr/>
          <p:nvPr/>
        </p:nvSpPr>
        <p:spPr>
          <a:xfrm>
            <a:off x="4072028" y="4167371"/>
            <a:ext cx="37037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>
              <a:buClr>
                <a:schemeClr val="tx2">
                  <a:lumMod val="40000"/>
                  <a:lumOff val="60000"/>
                </a:schemeClr>
              </a:buClr>
            </a:pPr>
            <a:r>
              <a:rPr lang="el-GR" sz="2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Έλλειψη πόσιμου νερού</a:t>
            </a:r>
            <a:r>
              <a:rPr lang="en-US" sz="2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 – </a:t>
            </a:r>
            <a:r>
              <a:rPr lang="el-GR" sz="2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Κίνδυνος Αφυδάτωσης </a:t>
            </a:r>
          </a:p>
        </p:txBody>
      </p:sp>
      <p:sp>
        <p:nvSpPr>
          <p:cNvPr id="4" name="Ορθογώνιο 3">
            <a:extLst>
              <a:ext uri="{FF2B5EF4-FFF2-40B4-BE49-F238E27FC236}">
                <a16:creationId xmlns:a16="http://schemas.microsoft.com/office/drawing/2014/main" id="{1EB502AF-E65F-4C3F-90B1-5BB99AD429D6}"/>
              </a:ext>
            </a:extLst>
          </p:cNvPr>
          <p:cNvSpPr/>
          <p:nvPr/>
        </p:nvSpPr>
        <p:spPr>
          <a:xfrm>
            <a:off x="8574870" y="3554491"/>
            <a:ext cx="334262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>
              <a:buClr>
                <a:schemeClr val="tx2">
                  <a:lumMod val="40000"/>
                  <a:lumOff val="60000"/>
                </a:schemeClr>
              </a:buClr>
            </a:pPr>
            <a:r>
              <a:rPr lang="el-GR" sz="2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Αύξηση κινδύνου ερημοποίησης της Γης</a:t>
            </a:r>
          </a:p>
        </p:txBody>
      </p:sp>
      <p:sp>
        <p:nvSpPr>
          <p:cNvPr id="5" name="Ορθογώνιο 4">
            <a:extLst>
              <a:ext uri="{FF2B5EF4-FFF2-40B4-BE49-F238E27FC236}">
                <a16:creationId xmlns:a16="http://schemas.microsoft.com/office/drawing/2014/main" id="{DA80EBCE-D483-4298-AD29-893AF57D4736}"/>
              </a:ext>
            </a:extLst>
          </p:cNvPr>
          <p:cNvSpPr/>
          <p:nvPr/>
        </p:nvSpPr>
        <p:spPr>
          <a:xfrm>
            <a:off x="9124258" y="4906239"/>
            <a:ext cx="29602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Κίνδυνος μείωσης της ποιότητας και ποσότητας της αγροτικής παραγωγής.</a:t>
            </a:r>
            <a:endParaRPr lang="el-GR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E7F81366-0027-4847-BCCE-E9703E678F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-389884" y="6492875"/>
            <a:ext cx="779767" cy="365125"/>
          </a:xfrm>
        </p:spPr>
        <p:txBody>
          <a:bodyPr/>
          <a:lstStyle/>
          <a:p>
            <a:fld id="{79D85EF1-0406-4E8E-8D97-15D2BB0619EE}" type="slidenum">
              <a:rPr lang="el-GR" smtClean="0"/>
              <a:t>14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965475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20" grpId="0" animBg="1"/>
      <p:bldP spid="2" grpId="0"/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2024034" y="0"/>
            <a:ext cx="8358246" cy="928694"/>
          </a:xfrm>
        </p:spPr>
        <p:txBody>
          <a:bodyPr>
            <a:normAutofit/>
          </a:bodyPr>
          <a:lstStyle/>
          <a:p>
            <a:pPr algn="ctr"/>
            <a:r>
              <a:rPr lang="el-GR" sz="4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ΕΠΗΡΕΑΖΕΙ</a:t>
            </a:r>
            <a:r>
              <a:rPr lang="el-GR" sz="4600" dirty="0"/>
              <a:t> </a:t>
            </a:r>
            <a:r>
              <a:rPr lang="el-GR" sz="4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ΑΚΟΜΑ…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1524000" y="785794"/>
            <a:ext cx="10531876" cy="607220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l-GR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Ψυχική Υγεία </a:t>
            </a: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-</a:t>
            </a: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είτε υπάρχει, είτε δεν υπάρχει ιστορικό. </a:t>
            </a:r>
          </a:p>
          <a:p>
            <a:pPr marL="0" indent="0" algn="just">
              <a:buNone/>
            </a:pPr>
            <a:endParaRPr lang="el-GR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Οι ακραίες διακυμάνσεις της θερμοκρασίας, οδηγούν σε:</a:t>
            </a:r>
          </a:p>
          <a:p>
            <a:pPr marL="0" indent="0" algn="just">
              <a:buNone/>
            </a:pPr>
            <a:endParaRPr lang="el-GR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2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Κοινωνική απομόνωση </a:t>
            </a: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και μείωση επικοινωνίας, κυρίως σε ψυχρό κλίμα</a:t>
            </a:r>
          </a:p>
          <a:p>
            <a:endParaRPr lang="el-GR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2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Αύξηση αρνητικών συναισθημάτων</a:t>
            </a: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θλίψη, άγχος, φόβος, αγωνία</a:t>
            </a:r>
          </a:p>
          <a:p>
            <a:endParaRPr lang="el-GR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2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Αύξηση κατανάλωσης </a:t>
            </a: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αλκοόλ ή άλλων ουσιών ως μηχανισμός αντιμετώπισης</a:t>
            </a:r>
          </a:p>
          <a:p>
            <a:endParaRPr lang="el-GR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2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Ευερεθιστότητα, επιθετικότητα, συγκρούσεις</a:t>
            </a:r>
          </a:p>
        </p:txBody>
      </p:sp>
      <p:sp>
        <p:nvSpPr>
          <p:cNvPr id="4" name="Θέση αριθμού διαφάνειας 3">
            <a:extLst>
              <a:ext uri="{FF2B5EF4-FFF2-40B4-BE49-F238E27FC236}">
                <a16:creationId xmlns:a16="http://schemas.microsoft.com/office/drawing/2014/main" id="{88B7C75D-9FC7-44D3-9B22-987D803B7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15</a:t>
            </a:fld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19288" y="1277765"/>
            <a:ext cx="7358114" cy="5334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- Ορθογώνιο"/>
          <p:cNvSpPr/>
          <p:nvPr/>
        </p:nvSpPr>
        <p:spPr>
          <a:xfrm>
            <a:off x="2059753" y="6611779"/>
            <a:ext cx="807249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l-GR" sz="1000" dirty="0">
                <a:solidFill>
                  <a:schemeClr val="tx1">
                    <a:lumMod val="75000"/>
                  </a:schemeClr>
                </a:solidFill>
              </a:rPr>
              <a:t>Πηγή: (Yassoglou, 2000). </a:t>
            </a:r>
          </a:p>
        </p:txBody>
      </p:sp>
      <p:sp>
        <p:nvSpPr>
          <p:cNvPr id="6" name="1 - Τίτλος"/>
          <p:cNvSpPr>
            <a:spLocks noGrp="1"/>
          </p:cNvSpPr>
          <p:nvPr>
            <p:ph type="title"/>
          </p:nvPr>
        </p:nvSpPr>
        <p:spPr>
          <a:xfrm>
            <a:off x="1426345" y="-134781"/>
            <a:ext cx="9144000" cy="1285860"/>
          </a:xfrm>
        </p:spPr>
        <p:txBody>
          <a:bodyPr>
            <a:noAutofit/>
          </a:bodyPr>
          <a:lstStyle/>
          <a:p>
            <a:pPr algn="ctr"/>
            <a:r>
              <a:rPr lang="el-GR" sz="4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Χάρτης Δυνητικού Κινδύνου Ερημοποίησης</a:t>
            </a:r>
          </a:p>
        </p:txBody>
      </p:sp>
      <p:sp>
        <p:nvSpPr>
          <p:cNvPr id="2" name="Θέση αριθμού διαφάνειας 1">
            <a:extLst>
              <a:ext uri="{FF2B5EF4-FFF2-40B4-BE49-F238E27FC236}">
                <a16:creationId xmlns:a16="http://schemas.microsoft.com/office/drawing/2014/main" id="{BEF7E96F-8530-4BEF-95A7-AB9242790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16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952596" y="0"/>
            <a:ext cx="8229600" cy="857232"/>
          </a:xfrm>
        </p:spPr>
        <p:txBody>
          <a:bodyPr>
            <a:normAutofit/>
          </a:bodyPr>
          <a:lstStyle/>
          <a:p>
            <a:pPr algn="ctr"/>
            <a:r>
              <a:rPr lang="el-GR" sz="4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ΑΝΙΣΟΤΗΤΕΣ…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230819" y="1398770"/>
            <a:ext cx="11961181" cy="6000768"/>
          </a:xfrm>
        </p:spPr>
        <p:txBody>
          <a:bodyPr>
            <a:normAutofit/>
          </a:bodyPr>
          <a:lstStyle/>
          <a:p>
            <a:pPr>
              <a:buNone/>
            </a:pPr>
            <a:endParaRPr lang="el-GR" dirty="0">
              <a:solidFill>
                <a:schemeClr val="bg1"/>
              </a:solidFill>
              <a:latin typeface="+mj-lt"/>
            </a:endParaRPr>
          </a:p>
          <a:p>
            <a:pPr>
              <a:buNone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Από τα κύρια ζητήματα της κλιματικής δικαιοσύνης είναι ότι οι ¨λιγότερο υπεύθυνοι¨ για την κλιματική κρίση υφίστανται τις χειρότερες συνέπειές της.</a:t>
            </a:r>
          </a:p>
          <a:p>
            <a:pPr>
              <a:buFont typeface="Arial" pitchFamily="34" charset="0"/>
              <a:buChar char="•"/>
            </a:pPr>
            <a:endParaRPr lang="el-GR" baseline="30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lvl="1" indent="-274320">
              <a:buClr>
                <a:schemeClr val="accent3"/>
              </a:buClr>
              <a:buSzPct val="95000"/>
              <a:buNone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Η κατανάλωση ηλεκτρικής ενέργειας 1 Αμερικάνου   </a:t>
            </a:r>
            <a:r>
              <a:rPr lang="el-GR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1,5 Γάλλου</a:t>
            </a:r>
          </a:p>
          <a:p>
            <a:pPr marL="274320" lvl="1" indent="-274320">
              <a:buClr>
                <a:schemeClr val="accent3"/>
              </a:buClr>
              <a:buSzPct val="95000"/>
              <a:buNone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			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		 </a:t>
            </a: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1,7 Ιάπωνα</a:t>
            </a:r>
            <a:endParaRPr lang="fr-F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tx2">
                  <a:lumMod val="40000"/>
                  <a:lumOff val="60000"/>
                </a:schemeClr>
              </a:buClr>
              <a:buNone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		                  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     </a:t>
            </a: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Γερμανών</a:t>
            </a:r>
            <a:endParaRPr lang="fr-F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tx2">
                  <a:lumMod val="40000"/>
                  <a:lumOff val="60000"/>
                </a:schemeClr>
              </a:buClr>
              <a:buNone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			    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	     </a:t>
            </a: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34 Ινδών</a:t>
            </a:r>
            <a:endParaRPr lang="fr-F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tx2">
                  <a:lumMod val="40000"/>
                  <a:lumOff val="60000"/>
                </a:schemeClr>
              </a:buClr>
              <a:buNone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			    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	     </a:t>
            </a: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61 Νιγηριανών</a:t>
            </a:r>
            <a:endParaRPr lang="fr-F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Θετικό ότι έχει αναπτυχθεί παγκόσμιο κίνημα για την ισοκατανομή περιβαλλοντικών βαρών και την κλιματική δικαιοσύνη.</a:t>
            </a:r>
          </a:p>
          <a:p>
            <a:endParaRPr lang="el-GR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Θέση αριθμού διαφάνειας 3">
            <a:extLst>
              <a:ext uri="{FF2B5EF4-FFF2-40B4-BE49-F238E27FC236}">
                <a16:creationId xmlns:a16="http://schemas.microsoft.com/office/drawing/2014/main" id="{EBCB790D-8E6D-444C-A7B4-FE05F1303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17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8E4CE756-C3F7-47CB-B1D2-797C0FEFD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3658"/>
            <a:ext cx="12191999" cy="1280890"/>
          </a:xfrm>
        </p:spPr>
        <p:txBody>
          <a:bodyPr>
            <a:normAutofit/>
          </a:bodyPr>
          <a:lstStyle/>
          <a:p>
            <a:pPr algn="ctr"/>
            <a:r>
              <a:rPr lang="el-GR" sz="4800" b="1" kern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ΑΦΟΡΑ…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53A4A5ED-0914-44EF-95B9-A96F8848E5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7252" y="1271501"/>
            <a:ext cx="12192000" cy="5719665"/>
          </a:xfrm>
        </p:spPr>
        <p:txBody>
          <a:bodyPr>
            <a:normAutofit fontScale="62500" lnSpcReduction="20000"/>
          </a:bodyPr>
          <a:lstStyle/>
          <a:p>
            <a:r>
              <a:rPr lang="el-GR" sz="35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Όλο το Οικοσύστημα</a:t>
            </a:r>
            <a:r>
              <a:rPr lang="el-GR" sz="3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         </a:t>
            </a:r>
            <a:r>
              <a:rPr lang="el-GR" sz="3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Φυσικό Περιβάλλον</a:t>
            </a:r>
          </a:p>
          <a:p>
            <a:pPr>
              <a:buNone/>
            </a:pPr>
            <a:r>
              <a:rPr lang="el-GR" sz="3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				         </a:t>
            </a:r>
            <a:r>
              <a:rPr lang="en-US" sz="3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				  </a:t>
            </a:r>
            <a:r>
              <a:rPr lang="el-GR" sz="3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Πληθυσμούς</a:t>
            </a:r>
          </a:p>
          <a:p>
            <a:pPr>
              <a:buNone/>
            </a:pPr>
            <a:endParaRPr lang="el-GR" sz="35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35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Τον ανθρώπινο πληθυσμό τον επηρεάζει:</a:t>
            </a:r>
          </a:p>
          <a:p>
            <a:endParaRPr lang="el-GR" sz="35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el-GR" sz="3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Αέρα που Αναπνέει </a:t>
            </a:r>
          </a:p>
          <a:p>
            <a:pPr lvl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endParaRPr lang="el-GR" sz="35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el-GR" sz="3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Νερό που Πίνει</a:t>
            </a:r>
          </a:p>
          <a:p>
            <a:pPr lvl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endParaRPr lang="el-GR" sz="35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el-GR" sz="3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Τροφές που Καταναλώνει</a:t>
            </a:r>
          </a:p>
          <a:p>
            <a:pPr lvl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endParaRPr lang="el-GR" sz="35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el-GR" sz="3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Ψυχολογία που Διαθέτει</a:t>
            </a:r>
          </a:p>
          <a:p>
            <a:pPr lvl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endParaRPr lang="el-GR" sz="35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el-GR" sz="3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Νοσήματα που Εμφανίζει</a:t>
            </a:r>
          </a:p>
          <a:p>
            <a:endParaRPr lang="el-GR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E9CD1970-9DE1-4A69-A4AD-AF623051DA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74816" y="2972273"/>
            <a:ext cx="5374337" cy="362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Θέση αριθμού διαφάνειας 4">
            <a:extLst>
              <a:ext uri="{FF2B5EF4-FFF2-40B4-BE49-F238E27FC236}">
                <a16:creationId xmlns:a16="http://schemas.microsoft.com/office/drawing/2014/main" id="{5FCF271D-1807-46C6-A9AD-A2366218C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18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805822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B2AA01FE-DC8D-406B-AEE7-C65BD1CAF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330" y="-122070"/>
            <a:ext cx="12192000" cy="1280890"/>
          </a:xfrm>
        </p:spPr>
        <p:txBody>
          <a:bodyPr>
            <a:noAutofit/>
          </a:bodyPr>
          <a:lstStyle/>
          <a:p>
            <a:pPr algn="ctr"/>
            <a:r>
              <a:rPr lang="el-GR" altLang="el-GR" sz="4800" b="1" kern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ΠΟΙΟΙ ΚΙΝΔΥΝΕΥΟΥΝ ΠΕΡΙΣΣΟΤΕΡΟ;</a:t>
            </a:r>
            <a:endParaRPr lang="el-GR" sz="4800" b="1" kern="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Θέση περιεχομένου 4">
            <a:extLst>
              <a:ext uri="{FF2B5EF4-FFF2-40B4-BE49-F238E27FC236}">
                <a16:creationId xmlns:a16="http://schemas.microsoft.com/office/drawing/2014/main" id="{B14224F9-92C2-409A-8004-C6B9AD5719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46405" y="2629801"/>
            <a:ext cx="3391709" cy="926841"/>
          </a:xfrm>
          <a:prstGeom prst="roundRect">
            <a:avLst/>
          </a:prstGeom>
          <a:solidFill>
            <a:schemeClr val="bg2"/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el-GR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ΗΛΙΚΙΩΜΕΝΟΙ</a:t>
            </a:r>
          </a:p>
        </p:txBody>
      </p:sp>
      <p:sp>
        <p:nvSpPr>
          <p:cNvPr id="6" name="Θέση περιεχομένου 4">
            <a:extLst>
              <a:ext uri="{FF2B5EF4-FFF2-40B4-BE49-F238E27FC236}">
                <a16:creationId xmlns:a16="http://schemas.microsoft.com/office/drawing/2014/main" id="{1FA66443-03C8-4F10-8D14-7B4D269C0D1C}"/>
              </a:ext>
            </a:extLst>
          </p:cNvPr>
          <p:cNvSpPr txBox="1">
            <a:spLocks/>
          </p:cNvSpPr>
          <p:nvPr/>
        </p:nvSpPr>
        <p:spPr>
          <a:xfrm>
            <a:off x="4577698" y="3691603"/>
            <a:ext cx="3391709" cy="926841"/>
          </a:xfrm>
          <a:prstGeom prst="roundRect">
            <a:avLst/>
          </a:prstGeom>
          <a:solidFill>
            <a:schemeClr val="bg2"/>
          </a:solidFill>
          <a:ln w="76200" cap="flat" cmpd="sng" algn="ctr">
            <a:solidFill>
              <a:schemeClr val="accent1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ΕΓΚΥΜΟΝΟΥΣΕΣ</a:t>
            </a:r>
          </a:p>
        </p:txBody>
      </p:sp>
      <p:sp>
        <p:nvSpPr>
          <p:cNvPr id="7" name="Θέση περιεχομένου 4">
            <a:extLst>
              <a:ext uri="{FF2B5EF4-FFF2-40B4-BE49-F238E27FC236}">
                <a16:creationId xmlns:a16="http://schemas.microsoft.com/office/drawing/2014/main" id="{B7E3783E-CC46-4A2A-81B8-F094AC53B97D}"/>
              </a:ext>
            </a:extLst>
          </p:cNvPr>
          <p:cNvSpPr txBox="1">
            <a:spLocks/>
          </p:cNvSpPr>
          <p:nvPr/>
        </p:nvSpPr>
        <p:spPr>
          <a:xfrm>
            <a:off x="5810536" y="4753405"/>
            <a:ext cx="3954656" cy="926841"/>
          </a:xfrm>
          <a:prstGeom prst="roundRect">
            <a:avLst/>
          </a:prstGeom>
          <a:solidFill>
            <a:schemeClr val="bg2"/>
          </a:solidFill>
          <a:ln w="76200" cap="flat" cmpd="sng" algn="ctr">
            <a:solidFill>
              <a:schemeClr val="accent1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ΑμεΑ &amp; ΑΤΟΜΑ ΜΕ</a:t>
            </a:r>
          </a:p>
          <a:p>
            <a:pPr marL="0" indent="0">
              <a:buNone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ΠΡΟΒΛΗΜΑΤΑ ΥΓΕΙΑΣ</a:t>
            </a:r>
          </a:p>
        </p:txBody>
      </p:sp>
      <p:sp>
        <p:nvSpPr>
          <p:cNvPr id="8" name="Θέση περιεχομένου 4">
            <a:extLst>
              <a:ext uri="{FF2B5EF4-FFF2-40B4-BE49-F238E27FC236}">
                <a16:creationId xmlns:a16="http://schemas.microsoft.com/office/drawing/2014/main" id="{608F5137-4FAE-492F-8864-ACB0EEBB4C98}"/>
              </a:ext>
            </a:extLst>
          </p:cNvPr>
          <p:cNvSpPr txBox="1">
            <a:spLocks/>
          </p:cNvSpPr>
          <p:nvPr/>
        </p:nvSpPr>
        <p:spPr>
          <a:xfrm>
            <a:off x="8737951" y="5860830"/>
            <a:ext cx="3391709" cy="926841"/>
          </a:xfrm>
          <a:prstGeom prst="roundRect">
            <a:avLst/>
          </a:prstGeom>
          <a:solidFill>
            <a:schemeClr val="bg2"/>
          </a:solidFill>
          <a:ln w="76200" cap="flat" cmpd="sng" algn="ctr">
            <a:solidFill>
              <a:schemeClr val="accent1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ΑΠΟΡΟΙ / ΑΣΤΕΓΟΙ</a:t>
            </a:r>
          </a:p>
        </p:txBody>
      </p:sp>
      <p:pic>
        <p:nvPicPr>
          <p:cNvPr id="11" name="Εικόνα 10">
            <a:extLst>
              <a:ext uri="{FF2B5EF4-FFF2-40B4-BE49-F238E27FC236}">
                <a16:creationId xmlns:a16="http://schemas.microsoft.com/office/drawing/2014/main" id="{C3AD7878-6B05-4E4D-A2A3-F2B4157DC7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596837"/>
            <a:ext cx="3291581" cy="1993218"/>
          </a:xfrm>
          <a:prstGeom prst="rect">
            <a:avLst/>
          </a:prstGeom>
        </p:spPr>
      </p:pic>
      <p:sp>
        <p:nvSpPr>
          <p:cNvPr id="12" name="Ορθογώνιο: Στρογγύλεμα γωνιών 11">
            <a:extLst>
              <a:ext uri="{FF2B5EF4-FFF2-40B4-BE49-F238E27FC236}">
                <a16:creationId xmlns:a16="http://schemas.microsoft.com/office/drawing/2014/main" id="{32B65362-C7E6-456C-8159-5EEECF67250D}"/>
              </a:ext>
            </a:extLst>
          </p:cNvPr>
          <p:cNvSpPr/>
          <p:nvPr/>
        </p:nvSpPr>
        <p:spPr>
          <a:xfrm>
            <a:off x="719607" y="1180566"/>
            <a:ext cx="1852365" cy="825761"/>
          </a:xfrm>
          <a:prstGeom prst="roundRect">
            <a:avLst/>
          </a:prstGeom>
          <a:solidFill>
            <a:schemeClr val="bg2"/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ΠΑΙΔΙΑ</a:t>
            </a:r>
          </a:p>
        </p:txBody>
      </p:sp>
      <p:pic>
        <p:nvPicPr>
          <p:cNvPr id="14" name="Εικόνα 13">
            <a:extLst>
              <a:ext uri="{FF2B5EF4-FFF2-40B4-BE49-F238E27FC236}">
                <a16:creationId xmlns:a16="http://schemas.microsoft.com/office/drawing/2014/main" id="{7A7E714A-A724-4475-9BA5-651DB74459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06"/>
          <a:stretch/>
        </p:blipFill>
        <p:spPr>
          <a:xfrm>
            <a:off x="4885838" y="2663431"/>
            <a:ext cx="1210162" cy="859579"/>
          </a:xfrm>
          <a:prstGeom prst="roundRect">
            <a:avLst>
              <a:gd name="adj" fmla="val 11111"/>
            </a:avLst>
          </a:prstGeom>
          <a:ln w="6350" cap="rnd">
            <a:solidFill>
              <a:schemeClr val="bg2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6" name="Εικόνα 15">
            <a:extLst>
              <a:ext uri="{FF2B5EF4-FFF2-40B4-BE49-F238E27FC236}">
                <a16:creationId xmlns:a16="http://schemas.microsoft.com/office/drawing/2014/main" id="{029C9021-0A64-4A15-B41D-99BE81EDCFA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99"/>
          <a:stretch/>
        </p:blipFill>
        <p:spPr>
          <a:xfrm>
            <a:off x="7006940" y="3735096"/>
            <a:ext cx="962467" cy="839853"/>
          </a:xfrm>
          <a:prstGeom prst="roundRect">
            <a:avLst>
              <a:gd name="adj" fmla="val 11111"/>
            </a:avLst>
          </a:prstGeom>
          <a:ln w="3175" cap="rnd">
            <a:solidFill>
              <a:schemeClr val="accent5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8" name="Εικόνα 17">
            <a:extLst>
              <a:ext uri="{FF2B5EF4-FFF2-40B4-BE49-F238E27FC236}">
                <a16:creationId xmlns:a16="http://schemas.microsoft.com/office/drawing/2014/main" id="{AA9881B0-A382-4DBD-A05B-C7036618305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6603" y="4809704"/>
            <a:ext cx="938589" cy="814242"/>
          </a:xfrm>
          <a:prstGeom prst="roundRect">
            <a:avLst>
              <a:gd name="adj" fmla="val 11111"/>
            </a:avLst>
          </a:prstGeom>
          <a:ln w="3175" cap="rnd">
            <a:solidFill>
              <a:schemeClr val="accent5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20" name="Εικόνα 19">
            <a:extLst>
              <a:ext uri="{FF2B5EF4-FFF2-40B4-BE49-F238E27FC236}">
                <a16:creationId xmlns:a16="http://schemas.microsoft.com/office/drawing/2014/main" id="{88F0AF76-6697-4B94-9189-D049A7166B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4173" y="5912501"/>
            <a:ext cx="1025487" cy="823497"/>
          </a:xfrm>
          <a:prstGeom prst="roundRect">
            <a:avLst>
              <a:gd name="adj" fmla="val 11111"/>
            </a:avLst>
          </a:prstGeom>
          <a:ln w="3175" cap="rnd">
            <a:solidFill>
              <a:schemeClr val="accent5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Θέση αριθμού διαφάνειας 2">
            <a:extLst>
              <a:ext uri="{FF2B5EF4-FFF2-40B4-BE49-F238E27FC236}">
                <a16:creationId xmlns:a16="http://schemas.microsoft.com/office/drawing/2014/main" id="{A0DEE4D3-8214-482A-9842-A0C7F2282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-327544" y="6492875"/>
            <a:ext cx="779767" cy="365125"/>
          </a:xfrm>
        </p:spPr>
        <p:txBody>
          <a:bodyPr/>
          <a:lstStyle/>
          <a:p>
            <a:fld id="{79D85EF1-0406-4E8E-8D97-15D2BB0619EE}" type="slidenum">
              <a:rPr lang="el-GR" smtClean="0"/>
              <a:t>19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634973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 animBg="1"/>
      <p:bldP spid="6" grpId="0" animBg="1"/>
      <p:bldP spid="7" grpId="0" animBg="1"/>
      <p:bldP spid="8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1898081" y="1509534"/>
            <a:ext cx="8715436" cy="1470025"/>
          </a:xfrm>
        </p:spPr>
        <p:txBody>
          <a:bodyPr>
            <a:normAutofit/>
          </a:bodyPr>
          <a:lstStyle/>
          <a:p>
            <a:pPr algn="ctr"/>
            <a:r>
              <a:rPr lang="el-GR" sz="4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ΤΡΟΠΟΙ ΑΝΤΙΜΕΤΩΠΙΣΗΣ</a:t>
            </a:r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l-GR" dirty="0"/>
          </a:p>
        </p:txBody>
      </p:sp>
      <p:sp>
        <p:nvSpPr>
          <p:cNvPr id="3" name="Θέση αριθμού διαφάνειας 2">
            <a:extLst>
              <a:ext uri="{FF2B5EF4-FFF2-40B4-BE49-F238E27FC236}">
                <a16:creationId xmlns:a16="http://schemas.microsoft.com/office/drawing/2014/main" id="{84EA8504-C977-4D38-958C-A2BCC9144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20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158361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1639410" y="790114"/>
            <a:ext cx="10552590" cy="664371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Α) Πιο Αποδοτική Χρήση Ενέργειας</a:t>
            </a:r>
          </a:p>
          <a:p>
            <a:pPr>
              <a:buNone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Βέλτιστη απόδοση στις μονάδες παραγωγής ηλεκτρικής ενέργειας</a:t>
            </a:r>
          </a:p>
          <a:p>
            <a:pPr>
              <a:buNone/>
            </a:pP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2) Περιορισμός εκπομπών αερίων του θερμοκηπίου</a:t>
            </a:r>
          </a:p>
          <a:p>
            <a:pPr>
              <a:buNone/>
            </a:pP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Β) Ανανεώσιμες Πηγές Ενέργειας</a:t>
            </a:r>
          </a:p>
          <a:p>
            <a:pPr>
              <a:buNone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Υδροηλεκτρικά εργοστάσια </a:t>
            </a:r>
          </a:p>
          <a:p>
            <a:pPr>
              <a:buNone/>
            </a:pP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2) Ηλιακή </a:t>
            </a:r>
          </a:p>
          <a:p>
            <a:pPr>
              <a:buNone/>
            </a:pP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3) Αιολική </a:t>
            </a:r>
          </a:p>
          <a:p>
            <a:pPr>
              <a:buNone/>
            </a:pP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4) Γεωθερμία </a:t>
            </a:r>
            <a:endParaRPr 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Γ) Μείωση της Βιομηχανικής Γεωργίας και Κτηνοτροφίας</a:t>
            </a:r>
          </a:p>
          <a:p>
            <a:pPr>
              <a:buNone/>
            </a:pP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1) Μείωση Ζιζανιοκτόνων – Εντομοκτόνων - Λιπασμάτων</a:t>
            </a:r>
          </a:p>
          <a:p>
            <a:pPr>
              <a:buNone/>
            </a:pP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2) Μείωση του </a:t>
            </a:r>
            <a:r>
              <a:rPr lang="fr-F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l-GR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που διοχετεύεται στην ατμόσφαιρα</a:t>
            </a:r>
          </a:p>
          <a:p>
            <a:pPr>
              <a:buNone/>
            </a:pPr>
            <a:endParaRPr lang="el-GR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Θέση αριθμού διαφάνειας 1">
            <a:extLst>
              <a:ext uri="{FF2B5EF4-FFF2-40B4-BE49-F238E27FC236}">
                <a16:creationId xmlns:a16="http://schemas.microsoft.com/office/drawing/2014/main" id="{91B7E2CF-1C1B-4F16-BECF-32B91C998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21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952596" y="0"/>
            <a:ext cx="8229600" cy="785794"/>
          </a:xfrm>
        </p:spPr>
        <p:txBody>
          <a:bodyPr>
            <a:normAutofit fontScale="90000"/>
          </a:bodyPr>
          <a:lstStyle/>
          <a:p>
            <a:pPr algn="ctr"/>
            <a:r>
              <a:rPr lang="el-GR" sz="4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ΠΑΓΚΟΣΜΙΑ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90256" y="1159073"/>
            <a:ext cx="12011487" cy="6000768"/>
          </a:xfrm>
        </p:spPr>
        <p:txBody>
          <a:bodyPr>
            <a:noAutofit/>
          </a:bodyPr>
          <a:lstStyle/>
          <a:p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Ορισμένες χώρες, συμπεριλαμβανομένων όλων των κρατών μελών της ΕΕ, έθεσαν στόχους νομικά δεσμευτικούς για τη μείωση των εκπομπών από τα αέρια του θερμοκηπίου.</a:t>
            </a:r>
          </a:p>
          <a:p>
            <a:endParaRPr lang="el-GR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Παρόλα αυτά, οι χώρες που δεσμεύτηκαν για την ανωτέρω συμφωνία, δεν ήταν επαρκείς προκειμένου να καλύψουν τις υπόλοιπες χώρες για να περιοριστεί το φαινόμενο της κλιματικής κρίσης.</a:t>
            </a:r>
          </a:p>
          <a:p>
            <a:endParaRPr lang="el-GR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Επομένως πραγματοποιήθηκε νέα συμφωνία, στις 12/12/2015 στο Παρίσι της Γαλλίας, η οποία απαιτούσε δράση από όλες τις χώρες σε παγκόσμια κλίμακα.</a:t>
            </a:r>
          </a:p>
          <a:p>
            <a:endParaRPr lang="el-GR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Η Συμφωνία του Παρισιού αναφέρεται σε ένα σχέδιο δράσης για τον περιορισμό της υπερθέρμανσης του πλανήτη σε λιγότερο από 2°C πάνω από τη θερμοκρασία των προ-βιομηχανικών χρόνων. </a:t>
            </a:r>
          </a:p>
          <a:p>
            <a:pPr marL="0" indent="0">
              <a:buNone/>
            </a:pPr>
            <a:endParaRPr lang="el-GR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Παράλληλα συμφωνήθηκε να επιχειρηθεί περιορισμός της  παγκόσμιας ανόδου της θερμοκρασίας στους 1,5°C,     καθώς επιστημονικά θεωρήθηκε ότι με αυτόν τον τρόπο θα επιτευχθεί σημαντική μείωση στους κινδύνους και τις επιπτώσεις της κλιματικής κρίσης.</a:t>
            </a:r>
          </a:p>
        </p:txBody>
      </p:sp>
      <p:sp>
        <p:nvSpPr>
          <p:cNvPr id="4" name="Θέση αριθμού διαφάνειας 3">
            <a:extLst>
              <a:ext uri="{FF2B5EF4-FFF2-40B4-BE49-F238E27FC236}">
                <a16:creationId xmlns:a16="http://schemas.microsoft.com/office/drawing/2014/main" id="{03450D00-D7E8-407E-81E3-38427616B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22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2024034" y="0"/>
            <a:ext cx="8229600" cy="857232"/>
          </a:xfrm>
        </p:spPr>
        <p:txBody>
          <a:bodyPr>
            <a:normAutofit fontScale="90000"/>
          </a:bodyPr>
          <a:lstStyle/>
          <a:p>
            <a:pPr algn="ctr"/>
            <a:r>
              <a:rPr lang="el-GR" sz="4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ΕΝΕΡΓΕΙΑΚΟ ΝΗΣΙ ΣΤΗ ΔΑΝΙΑ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88777" y="3861506"/>
            <a:ext cx="12103223" cy="3857628"/>
          </a:xfrm>
        </p:spPr>
        <p:txBody>
          <a:bodyPr>
            <a:noAutofit/>
          </a:bodyPr>
          <a:lstStyle/>
          <a:p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120.000 τμ. </a:t>
            </a: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Κ</a:t>
            </a: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αθαρή Ενέργεια σε 3 εκατ. Νοικοκυριά</a:t>
            </a:r>
          </a:p>
          <a:p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Μείωση Εκπομπών Άνθρακα κατά 70%</a:t>
            </a:r>
          </a:p>
          <a:p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Αιολικά Πάρκα, με Ανεμογεννήτριες </a:t>
            </a: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</a:t>
            </a: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Αιολική ενέργεια </a:t>
            </a: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Μ</a:t>
            </a: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ηδενικό Αποτύπωμα Άνθρακα</a:t>
            </a:r>
          </a:p>
          <a:p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Καύσιμο σε πλοία/ φορτηγά/ οχήματα / βιομηχανικές εγκαταστάσεις / θέρμανση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www.greenattica.gr/wp-content/uploads/2021/02/Screenshot-6-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93" y="1391012"/>
            <a:ext cx="3643305" cy="1914877"/>
          </a:xfrm>
          <a:prstGeom prst="rect">
            <a:avLst/>
          </a:prstGeom>
          <a:noFill/>
        </p:spPr>
      </p:pic>
      <p:sp>
        <p:nvSpPr>
          <p:cNvPr id="5" name="4 - Ορθογώνιο"/>
          <p:cNvSpPr/>
          <p:nvPr/>
        </p:nvSpPr>
        <p:spPr>
          <a:xfrm>
            <a:off x="3952860" y="3305889"/>
            <a:ext cx="364333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l-GR" sz="1000" dirty="0">
                <a:solidFill>
                  <a:schemeClr val="tx1">
                    <a:lumMod val="75000"/>
                  </a:schemeClr>
                </a:solidFill>
              </a:rPr>
              <a:t>Πηγή: </a:t>
            </a:r>
            <a:r>
              <a:rPr lang="en-US" sz="1000" dirty="0">
                <a:solidFill>
                  <a:schemeClr val="tx1">
                    <a:lumMod val="75000"/>
                  </a:schemeClr>
                </a:solidFill>
              </a:rPr>
              <a:t>https://www.greenattica.gr</a:t>
            </a:r>
            <a:endParaRPr lang="el-GR" sz="10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4" name="Θέση αριθμού διαφάνειας 3">
            <a:extLst>
              <a:ext uri="{FF2B5EF4-FFF2-40B4-BE49-F238E27FC236}">
                <a16:creationId xmlns:a16="http://schemas.microsoft.com/office/drawing/2014/main" id="{47ED0C19-D472-4913-9EDC-D9DF6E755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23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2095472" y="0"/>
            <a:ext cx="8229600" cy="785794"/>
          </a:xfrm>
        </p:spPr>
        <p:txBody>
          <a:bodyPr>
            <a:normAutofit fontScale="90000"/>
          </a:bodyPr>
          <a:lstStyle/>
          <a:p>
            <a:pPr algn="ctr"/>
            <a:r>
              <a:rPr lang="el-GR" sz="4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ΕΛΛΑΔΑ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310050" y="3429000"/>
            <a:ext cx="3714776" cy="285752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l-GR" sz="1000" dirty="0">
                <a:solidFill>
                  <a:schemeClr val="bg1"/>
                </a:solidFill>
              </a:rPr>
              <a:t>Πηγή: </a:t>
            </a:r>
            <a:r>
              <a:rPr lang="en-US" sz="1000" dirty="0">
                <a:solidFill>
                  <a:schemeClr val="bg1"/>
                </a:solidFill>
              </a:rPr>
              <a:t>https://ecopress.gr/proti-i-tilos-sta-deka-nisia-energiak/</a:t>
            </a:r>
            <a:endParaRPr lang="el-GR" sz="1000" dirty="0">
              <a:solidFill>
                <a:schemeClr val="bg1"/>
              </a:solidFill>
            </a:endParaRPr>
          </a:p>
        </p:txBody>
      </p:sp>
      <p:pic>
        <p:nvPicPr>
          <p:cNvPr id="57346" name="Picture 2" descr="C:\Users\pkladou\Desktop\Tilos-1-519-x-284.jpg.crdownloa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8814" y="1682003"/>
            <a:ext cx="3714776" cy="2032749"/>
          </a:xfrm>
          <a:prstGeom prst="rect">
            <a:avLst/>
          </a:prstGeom>
          <a:noFill/>
        </p:spPr>
      </p:pic>
      <p:sp>
        <p:nvSpPr>
          <p:cNvPr id="5" name="4 - Ορθογώνιο"/>
          <p:cNvSpPr/>
          <p:nvPr/>
        </p:nvSpPr>
        <p:spPr>
          <a:xfrm>
            <a:off x="120265" y="3874552"/>
            <a:ext cx="12094346" cy="273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accent1">
                  <a:lumMod val="75000"/>
                </a:schemeClr>
              </a:buClr>
              <a:buSzPct val="95000"/>
              <a:buFont typeface="Wingdings" panose="05000000000000000000" pitchFamily="2" charset="2"/>
              <a:buChar char="§"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ΤΗΛΟΣ 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</a:t>
            </a: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Αυτόνομο Πράσινο Νησί </a:t>
            </a: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Αιολική και ηλιακή ενέργεια.  </a:t>
            </a:r>
          </a:p>
          <a:p>
            <a:pPr marL="342900" indent="-342900">
              <a:spcBef>
                <a:spcPct val="20000"/>
              </a:spcBef>
              <a:buClr>
                <a:schemeClr val="accent1">
                  <a:lumMod val="75000"/>
                </a:schemeClr>
              </a:buClr>
              <a:buSzPct val="95000"/>
              <a:buFont typeface="Wingdings" panose="05000000000000000000" pitchFamily="2" charset="2"/>
              <a:buChar char="§"/>
            </a:pPr>
            <a:endParaRPr lang="el-GR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1">
                  <a:lumMod val="75000"/>
                </a:schemeClr>
              </a:buClr>
              <a:buSzPct val="95000"/>
              <a:buFont typeface="Wingdings" panose="05000000000000000000" pitchFamily="2" charset="2"/>
              <a:buChar char="§"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Το καλοκαίρι, καλύπτει το 75-80% των αναγκών της, ενώ τον χειμώνα καλύπτει το 100% των     αναγκών της και παράλληλα πουλάει τις πλεονασματικές ποσότητες ενέργειας στη ΔΕΗ.  </a:t>
            </a:r>
          </a:p>
          <a:p>
            <a:pPr marL="342900" indent="-342900">
              <a:spcBef>
                <a:spcPct val="20000"/>
              </a:spcBef>
              <a:buClr>
                <a:schemeClr val="accent1">
                  <a:lumMod val="75000"/>
                </a:schemeClr>
              </a:buClr>
              <a:buSzPct val="95000"/>
              <a:buFont typeface="Wingdings" panose="05000000000000000000" pitchFamily="2" charset="2"/>
              <a:buChar char="§"/>
            </a:pPr>
            <a:endParaRPr lang="el-GR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1">
                  <a:lumMod val="75000"/>
                </a:schemeClr>
              </a:buClr>
              <a:buSzPct val="95000"/>
              <a:buFont typeface="Wingdings" panose="05000000000000000000" pitchFamily="2" charset="2"/>
              <a:buChar char="§"/>
            </a:pP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Μεγάλο μέρος του νησιού είναι καταφύγιο άγριας ζωής.</a:t>
            </a:r>
          </a:p>
          <a:p>
            <a:endParaRPr lang="el-GR" sz="22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2 - Θέση περιεχομένου"/>
          <p:cNvSpPr txBox="1">
            <a:spLocks/>
          </p:cNvSpPr>
          <p:nvPr/>
        </p:nvSpPr>
        <p:spPr>
          <a:xfrm>
            <a:off x="1265484" y="753309"/>
            <a:ext cx="11953366" cy="71438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>
              <a:spcBef>
                <a:spcPct val="20000"/>
              </a:spcBef>
              <a:buClr>
                <a:schemeClr val="tx1">
                  <a:lumMod val="75000"/>
                </a:schemeClr>
              </a:buClr>
              <a:buSzPct val="95000"/>
            </a:pP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Τήλος, Λειψοί, Αη Στράτη, Σίφνος, Κύθηρα, Σπέτσες, Κάσος, Σάμος, Σύμη, Πάτμος, </a:t>
            </a:r>
            <a:endParaRPr lang="en-US" sz="2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chemeClr val="tx1">
                  <a:lumMod val="75000"/>
                </a:schemeClr>
              </a:buClr>
              <a:buSzPct val="95000"/>
            </a:pP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l-GR" sz="2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Αμοργός, Ζάκυνθος αλλά και Κρήτη </a:t>
            </a:r>
          </a:p>
        </p:txBody>
      </p:sp>
      <p:sp>
        <p:nvSpPr>
          <p:cNvPr id="4" name="Θέση αριθμού διαφάνειας 3">
            <a:extLst>
              <a:ext uri="{FF2B5EF4-FFF2-40B4-BE49-F238E27FC236}">
                <a16:creationId xmlns:a16="http://schemas.microsoft.com/office/drawing/2014/main" id="{8256CEDD-A1CE-4F0F-8F78-DE562217E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24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Εικόνα 6">
            <a:extLst>
              <a:ext uri="{FF2B5EF4-FFF2-40B4-BE49-F238E27FC236}">
                <a16:creationId xmlns:a16="http://schemas.microsoft.com/office/drawing/2014/main" id="{1E5C5B03-2F9A-41F5-BC33-C53A72AB89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579" y="-388457"/>
            <a:ext cx="7415999" cy="5434610"/>
          </a:xfrm>
          <a:prstGeom prst="rect">
            <a:avLst/>
          </a:prstGeom>
        </p:spPr>
      </p:pic>
      <p:sp>
        <p:nvSpPr>
          <p:cNvPr id="8" name="Ορθογώνιο 7">
            <a:extLst>
              <a:ext uri="{FF2B5EF4-FFF2-40B4-BE49-F238E27FC236}">
                <a16:creationId xmlns:a16="http://schemas.microsoft.com/office/drawing/2014/main" id="{2864BDCA-F237-49B7-B425-6FB528944DE4}"/>
              </a:ext>
            </a:extLst>
          </p:cNvPr>
          <p:cNvSpPr/>
          <p:nvPr/>
        </p:nvSpPr>
        <p:spPr>
          <a:xfrm>
            <a:off x="3160326" y="1651889"/>
            <a:ext cx="6096000" cy="249299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l-GR" sz="3600" b="1" kern="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Προληπτικά </a:t>
            </a:r>
            <a:endParaRPr lang="en-US" sz="3600" b="1" kern="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l-GR" sz="3600" b="1" kern="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μέτρα για </a:t>
            </a:r>
            <a:endParaRPr lang="en-US" sz="3600" b="1" kern="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l-GR" sz="3600" b="1" kern="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το θέρος</a:t>
            </a:r>
            <a:br>
              <a:rPr lang="el-GR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l-GR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Εικόνα 8">
            <a:extLst>
              <a:ext uri="{FF2B5EF4-FFF2-40B4-BE49-F238E27FC236}">
                <a16:creationId xmlns:a16="http://schemas.microsoft.com/office/drawing/2014/main" id="{FB64A95A-2360-4FA9-86ED-7453920A320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3" t="6258" r="23143"/>
          <a:stretch/>
        </p:blipFill>
        <p:spPr>
          <a:xfrm>
            <a:off x="10076652" y="553873"/>
            <a:ext cx="1352566" cy="18455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Θέση περιεχομένου 2">
            <a:extLst>
              <a:ext uri="{FF2B5EF4-FFF2-40B4-BE49-F238E27FC236}">
                <a16:creationId xmlns:a16="http://schemas.microsoft.com/office/drawing/2014/main" id="{139B4FBF-09E2-4034-8548-E92E02265ECA}"/>
              </a:ext>
            </a:extLst>
          </p:cNvPr>
          <p:cNvSpPr txBox="1">
            <a:spLocks/>
          </p:cNvSpPr>
          <p:nvPr/>
        </p:nvSpPr>
        <p:spPr>
          <a:xfrm>
            <a:off x="9346363" y="2513891"/>
            <a:ext cx="2659036" cy="4323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l-GR" sz="22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Πίνουμε πολύ Νερό</a:t>
            </a:r>
          </a:p>
          <a:p>
            <a:endParaRPr lang="el-GR" dirty="0"/>
          </a:p>
        </p:txBody>
      </p:sp>
      <p:pic>
        <p:nvPicPr>
          <p:cNvPr id="11" name="Εικόνα 10">
            <a:extLst>
              <a:ext uri="{FF2B5EF4-FFF2-40B4-BE49-F238E27FC236}">
                <a16:creationId xmlns:a16="http://schemas.microsoft.com/office/drawing/2014/main" id="{C342FB44-9DBC-438A-861C-D7ED238C4B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6510" y="3465641"/>
            <a:ext cx="2197185" cy="17541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Θέση περιεχομένου 2">
            <a:extLst>
              <a:ext uri="{FF2B5EF4-FFF2-40B4-BE49-F238E27FC236}">
                <a16:creationId xmlns:a16="http://schemas.microsoft.com/office/drawing/2014/main" id="{3BA1F640-54E9-4E04-985B-1A5D9F14C4EA}"/>
              </a:ext>
            </a:extLst>
          </p:cNvPr>
          <p:cNvSpPr txBox="1">
            <a:spLocks/>
          </p:cNvSpPr>
          <p:nvPr/>
        </p:nvSpPr>
        <p:spPr>
          <a:xfrm>
            <a:off x="9346362" y="5219796"/>
            <a:ext cx="2813147" cy="4323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l-GR" sz="22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Κάνουμε χλιαρό Ντουζ</a:t>
            </a:r>
          </a:p>
          <a:p>
            <a:endParaRPr lang="el-GR" dirty="0"/>
          </a:p>
        </p:txBody>
      </p:sp>
      <p:pic>
        <p:nvPicPr>
          <p:cNvPr id="13" name="Picture 2" descr="https://www.green-guide.gr/wp-content/uploads/2019/11/morris.jpg">
            <a:extLst>
              <a:ext uri="{FF2B5EF4-FFF2-40B4-BE49-F238E27FC236}">
                <a16:creationId xmlns:a16="http://schemas.microsoft.com/office/drawing/2014/main" id="{F66A234C-C01D-45DE-A3F5-3AE4D81BD6FC}"/>
              </a:ext>
            </a:extLst>
          </p:cNvPr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19608" y="4201598"/>
            <a:ext cx="2713490" cy="18627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Γραφικό 13" descr="Ποδόσφαιρο">
            <a:extLst>
              <a:ext uri="{FF2B5EF4-FFF2-40B4-BE49-F238E27FC236}">
                <a16:creationId xmlns:a16="http://schemas.microsoft.com/office/drawing/2014/main" id="{D2F8EC9E-F585-49DB-837D-CB5C13BF6A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420139" y="4547754"/>
            <a:ext cx="1113899" cy="1008603"/>
          </a:xfrm>
          <a:prstGeom prst="rect">
            <a:avLst/>
          </a:prstGeom>
        </p:spPr>
      </p:pic>
      <p:pic>
        <p:nvPicPr>
          <p:cNvPr id="15" name="Εικόνα 14">
            <a:extLst>
              <a:ext uri="{FF2B5EF4-FFF2-40B4-BE49-F238E27FC236}">
                <a16:creationId xmlns:a16="http://schemas.microsoft.com/office/drawing/2014/main" id="{217B5202-C224-402F-8EBE-68C93572D95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14" r="14270"/>
          <a:stretch/>
        </p:blipFill>
        <p:spPr>
          <a:xfrm>
            <a:off x="7695200" y="4282689"/>
            <a:ext cx="1031550" cy="13163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6" name="Θέση περιεχομένου 2">
            <a:extLst>
              <a:ext uri="{FF2B5EF4-FFF2-40B4-BE49-F238E27FC236}">
                <a16:creationId xmlns:a16="http://schemas.microsoft.com/office/drawing/2014/main" id="{65F71D13-D000-4654-996B-A974FF4DFF25}"/>
              </a:ext>
            </a:extLst>
          </p:cNvPr>
          <p:cNvSpPr txBox="1">
            <a:spLocks/>
          </p:cNvSpPr>
          <p:nvPr/>
        </p:nvSpPr>
        <p:spPr>
          <a:xfrm>
            <a:off x="6372803" y="5848557"/>
            <a:ext cx="3523775" cy="85015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l-GR" sz="22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Αποφεύγουμε την Άσκηση και Έκθεση στον ήλιο κατά τις μεσημεριανές ώρες</a:t>
            </a:r>
          </a:p>
          <a:p>
            <a:endParaRPr lang="el-GR" dirty="0"/>
          </a:p>
        </p:txBody>
      </p:sp>
      <p:sp>
        <p:nvSpPr>
          <p:cNvPr id="17" name="Θέση περιεχομένου 2">
            <a:extLst>
              <a:ext uri="{FF2B5EF4-FFF2-40B4-BE49-F238E27FC236}">
                <a16:creationId xmlns:a16="http://schemas.microsoft.com/office/drawing/2014/main" id="{27A198CD-FE46-4296-A609-3E9FA8A27FB3}"/>
              </a:ext>
            </a:extLst>
          </p:cNvPr>
          <p:cNvSpPr txBox="1">
            <a:spLocks/>
          </p:cNvSpPr>
          <p:nvPr/>
        </p:nvSpPr>
        <p:spPr>
          <a:xfrm>
            <a:off x="2424371" y="6237994"/>
            <a:ext cx="3671629" cy="4323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l-GR" sz="22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Χρησιμοποιούμε Ανεμιστήρες</a:t>
            </a:r>
          </a:p>
          <a:p>
            <a:endParaRPr lang="el-GR" dirty="0"/>
          </a:p>
        </p:txBody>
      </p:sp>
      <p:pic>
        <p:nvPicPr>
          <p:cNvPr id="18" name="Εικόνα 17">
            <a:extLst>
              <a:ext uri="{FF2B5EF4-FFF2-40B4-BE49-F238E27FC236}">
                <a16:creationId xmlns:a16="http://schemas.microsoft.com/office/drawing/2014/main" id="{E4B99598-E304-41CA-97A4-ED5BA5FE5D25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4" t="14164" r="3398" b="25964"/>
          <a:stretch/>
        </p:blipFill>
        <p:spPr>
          <a:xfrm>
            <a:off x="344870" y="3491192"/>
            <a:ext cx="2614590" cy="17286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Θέση περιεχομένου 2">
            <a:extLst>
              <a:ext uri="{FF2B5EF4-FFF2-40B4-BE49-F238E27FC236}">
                <a16:creationId xmlns:a16="http://schemas.microsoft.com/office/drawing/2014/main" id="{379B7BFB-FCAB-42C6-B423-73066E835F3F}"/>
              </a:ext>
            </a:extLst>
          </p:cNvPr>
          <p:cNvSpPr txBox="1">
            <a:spLocks/>
          </p:cNvSpPr>
          <p:nvPr/>
        </p:nvSpPr>
        <p:spPr>
          <a:xfrm>
            <a:off x="165831" y="5219796"/>
            <a:ext cx="3089285" cy="10879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Wingdings 3" charset="2"/>
              <a:buNone/>
            </a:pPr>
            <a:r>
              <a:rPr lang="el-GR" sz="22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Ντυνόμαστε κατάλληλα </a:t>
            </a:r>
          </a:p>
          <a:p>
            <a:pPr marL="0" indent="0">
              <a:spcBef>
                <a:spcPts val="0"/>
              </a:spcBef>
              <a:buFont typeface="Wingdings 3" charset="2"/>
              <a:buNone/>
            </a:pPr>
            <a:r>
              <a:rPr lang="el-GR" sz="22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(ελαφριά/ανοιχτόχρωμα)</a:t>
            </a:r>
          </a:p>
          <a:p>
            <a:endParaRPr lang="el-GR" dirty="0"/>
          </a:p>
        </p:txBody>
      </p:sp>
      <p:pic>
        <p:nvPicPr>
          <p:cNvPr id="3" name="Εικόνα 2">
            <a:extLst>
              <a:ext uri="{FF2B5EF4-FFF2-40B4-BE49-F238E27FC236}">
                <a16:creationId xmlns:a16="http://schemas.microsoft.com/office/drawing/2014/main" id="{13C9F9E9-F653-4E84-8D6C-679412D844F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70" y="544893"/>
            <a:ext cx="2388839" cy="2009221"/>
          </a:xfrm>
          <a:prstGeom prst="rect">
            <a:avLst/>
          </a:prstGeom>
        </p:spPr>
      </p:pic>
      <p:sp>
        <p:nvSpPr>
          <p:cNvPr id="20" name="Θέση περιεχομένου 2">
            <a:extLst>
              <a:ext uri="{FF2B5EF4-FFF2-40B4-BE49-F238E27FC236}">
                <a16:creationId xmlns:a16="http://schemas.microsoft.com/office/drawing/2014/main" id="{E8160FD9-50E1-4A82-BEBB-6AF4BEB85142}"/>
              </a:ext>
            </a:extLst>
          </p:cNvPr>
          <p:cNvSpPr txBox="1">
            <a:spLocks/>
          </p:cNvSpPr>
          <p:nvPr/>
        </p:nvSpPr>
        <p:spPr>
          <a:xfrm>
            <a:off x="684259" y="2589918"/>
            <a:ext cx="3671629" cy="4323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l-GR" sz="22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Μένουμε Σπίτι</a:t>
            </a:r>
          </a:p>
          <a:p>
            <a:endParaRPr lang="el-GR" dirty="0"/>
          </a:p>
        </p:txBody>
      </p:sp>
      <p:sp>
        <p:nvSpPr>
          <p:cNvPr id="2" name="Θέση αριθμού διαφάνειας 1">
            <a:extLst>
              <a:ext uri="{FF2B5EF4-FFF2-40B4-BE49-F238E27FC236}">
                <a16:creationId xmlns:a16="http://schemas.microsoft.com/office/drawing/2014/main" id="{FBBACA03-2411-47FB-8DB3-C009F6B4A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-135050" y="734516"/>
            <a:ext cx="779767" cy="365125"/>
          </a:xfrm>
        </p:spPr>
        <p:txBody>
          <a:bodyPr/>
          <a:lstStyle/>
          <a:p>
            <a:fld id="{79D85EF1-0406-4E8E-8D97-15D2BB0619EE}" type="slidenum">
              <a:rPr lang="el-GR" smtClean="0"/>
              <a:t>25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535324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6" grpId="0"/>
      <p:bldP spid="17" grpId="0"/>
      <p:bldP spid="19" grpId="0"/>
      <p:bldP spid="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22406" y="35731"/>
            <a:ext cx="12192000" cy="938835"/>
          </a:xfrm>
        </p:spPr>
        <p:txBody>
          <a:bodyPr>
            <a:noAutofit/>
          </a:bodyPr>
          <a:lstStyle/>
          <a:p>
            <a:pPr algn="ctr"/>
            <a:r>
              <a:rPr lang="el-GR" sz="4800" b="1" kern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ΤΙ ΜΠΟΡΩ ΝΑ ΚΑΝΩ…</a:t>
            </a:r>
          </a:p>
        </p:txBody>
      </p:sp>
      <p:pic>
        <p:nvPicPr>
          <p:cNvPr id="6" name="Εικόνα 3">
            <a:extLst>
              <a:ext uri="{FF2B5EF4-FFF2-40B4-BE49-F238E27FC236}">
                <a16:creationId xmlns:a16="http://schemas.microsoft.com/office/drawing/2014/main" id="{15129932-F18B-49EE-9730-78E06275E6F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27" y="760278"/>
            <a:ext cx="2385527" cy="2091372"/>
          </a:xfrm>
          <a:prstGeom prst="rect">
            <a:avLst/>
          </a:prstGeom>
        </p:spPr>
      </p:pic>
      <p:pic>
        <p:nvPicPr>
          <p:cNvPr id="20484" name="Picture 4" descr="Ανακύκλωση - Βικιπαίδεια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00479" y="2248746"/>
            <a:ext cx="1844278" cy="1606050"/>
          </a:xfrm>
          <a:prstGeom prst="rect">
            <a:avLst/>
          </a:prstGeom>
          <a:noFill/>
        </p:spPr>
      </p:pic>
      <p:pic>
        <p:nvPicPr>
          <p:cNvPr id="14" name="Picture 4" descr="Ενεργειακή κλάση σπιτιού - βαθμίδες • GreenBuilding">
            <a:extLst>
              <a:ext uri="{FF2B5EF4-FFF2-40B4-BE49-F238E27FC236}">
                <a16:creationId xmlns:a16="http://schemas.microsoft.com/office/drawing/2014/main" id="{C86689D2-11B0-4E38-AD61-DD0005CBD2DA}"/>
              </a:ext>
            </a:extLst>
          </p:cNvPr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2270" y="3872507"/>
            <a:ext cx="2680996" cy="1875453"/>
          </a:xfrm>
          <a:prstGeom prst="rect">
            <a:avLst/>
          </a:prstGeom>
          <a:noFill/>
        </p:spPr>
      </p:pic>
      <p:pic>
        <p:nvPicPr>
          <p:cNvPr id="15" name="Picture 2" descr="https://www.green-guide.gr/wp-content/uploads/2019/11/morris.jpg">
            <a:extLst>
              <a:ext uri="{FF2B5EF4-FFF2-40B4-BE49-F238E27FC236}">
                <a16:creationId xmlns:a16="http://schemas.microsoft.com/office/drawing/2014/main" id="{0B7B2909-2A07-4A04-A489-A51310350233}"/>
              </a:ext>
            </a:extLst>
          </p:cNvPr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22535" y="4514439"/>
            <a:ext cx="2832764" cy="20101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2" descr="Λάμπες LED Vs οικονομίας">
            <a:extLst>
              <a:ext uri="{FF2B5EF4-FFF2-40B4-BE49-F238E27FC236}">
                <a16:creationId xmlns:a16="http://schemas.microsoft.com/office/drawing/2014/main" id="{42FF1837-6ACB-4CDA-A390-3134D4564A89}"/>
              </a:ext>
            </a:extLst>
          </p:cNvPr>
          <p:cNvPicPr>
            <a:picLocks noChangeArrowheads="1"/>
          </p:cNvPicPr>
          <p:nvPr/>
        </p:nvPicPr>
        <p:blipFill rotWithShape="1">
          <a:blip r:embed="rId6"/>
          <a:srcRect l="21957" r="19943"/>
          <a:stretch/>
        </p:blipFill>
        <p:spPr bwMode="auto">
          <a:xfrm>
            <a:off x="5555299" y="3731776"/>
            <a:ext cx="1657858" cy="2016184"/>
          </a:xfrm>
          <a:prstGeom prst="rect">
            <a:avLst/>
          </a:prstGeom>
          <a:noFill/>
        </p:spPr>
      </p:pic>
      <p:pic>
        <p:nvPicPr>
          <p:cNvPr id="4" name="Εικόνα 3">
            <a:extLst>
              <a:ext uri="{FF2B5EF4-FFF2-40B4-BE49-F238E27FC236}">
                <a16:creationId xmlns:a16="http://schemas.microsoft.com/office/drawing/2014/main" id="{607F893E-C049-4CC7-BB2B-BFE879518C7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894" y="888329"/>
            <a:ext cx="2381250" cy="1905000"/>
          </a:xfrm>
          <a:prstGeom prst="rect">
            <a:avLst/>
          </a:prstGeom>
        </p:spPr>
      </p:pic>
      <p:pic>
        <p:nvPicPr>
          <p:cNvPr id="9" name="Εικόνα 8">
            <a:extLst>
              <a:ext uri="{FF2B5EF4-FFF2-40B4-BE49-F238E27FC236}">
                <a16:creationId xmlns:a16="http://schemas.microsoft.com/office/drawing/2014/main" id="{29C415AC-3174-4FAF-805A-AE44C3D2428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3300" y="862989"/>
            <a:ext cx="2771775" cy="1885950"/>
          </a:xfrm>
          <a:prstGeom prst="rect">
            <a:avLst/>
          </a:prstGeom>
        </p:spPr>
      </p:pic>
      <p:pic>
        <p:nvPicPr>
          <p:cNvPr id="19" name="Εικόνα 18">
            <a:extLst>
              <a:ext uri="{FF2B5EF4-FFF2-40B4-BE49-F238E27FC236}">
                <a16:creationId xmlns:a16="http://schemas.microsoft.com/office/drawing/2014/main" id="{529B44E5-3C2E-4713-BBB6-6EDDFF824AD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034" y="1088510"/>
            <a:ext cx="1964702" cy="1317160"/>
          </a:xfrm>
          <a:prstGeom prst="rect">
            <a:avLst/>
          </a:prstGeom>
        </p:spPr>
      </p:pic>
      <p:pic>
        <p:nvPicPr>
          <p:cNvPr id="21" name="Εικόνα 20">
            <a:extLst>
              <a:ext uri="{FF2B5EF4-FFF2-40B4-BE49-F238E27FC236}">
                <a16:creationId xmlns:a16="http://schemas.microsoft.com/office/drawing/2014/main" id="{D7BF1C93-5C3A-468E-9715-EA3AB173B78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7101" y="3872507"/>
            <a:ext cx="2524125" cy="2152650"/>
          </a:xfrm>
          <a:prstGeom prst="rect">
            <a:avLst/>
          </a:prstGeom>
        </p:spPr>
      </p:pic>
      <p:pic>
        <p:nvPicPr>
          <p:cNvPr id="23" name="Εικόνα 22">
            <a:extLst>
              <a:ext uri="{FF2B5EF4-FFF2-40B4-BE49-F238E27FC236}">
                <a16:creationId xmlns:a16="http://schemas.microsoft.com/office/drawing/2014/main" id="{F25908CF-656E-4BC9-9461-4F87A77B7CA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144" y="4810233"/>
            <a:ext cx="1799156" cy="1627808"/>
          </a:xfrm>
          <a:prstGeom prst="rect">
            <a:avLst/>
          </a:prstGeom>
        </p:spPr>
      </p:pic>
      <p:sp>
        <p:nvSpPr>
          <p:cNvPr id="3" name="Ορθογώνιο 2">
            <a:extLst>
              <a:ext uri="{FF2B5EF4-FFF2-40B4-BE49-F238E27FC236}">
                <a16:creationId xmlns:a16="http://schemas.microsoft.com/office/drawing/2014/main" id="{A30A4420-909C-43D1-8AFF-746CBCE4CDA2}"/>
              </a:ext>
            </a:extLst>
          </p:cNvPr>
          <p:cNvSpPr/>
          <p:nvPr/>
        </p:nvSpPr>
        <p:spPr>
          <a:xfrm>
            <a:off x="540629" y="2851650"/>
            <a:ext cx="1844278" cy="24418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ΚΟΜΠΟΣΤΟΠΟΙΟΥΜΕ</a:t>
            </a:r>
          </a:p>
        </p:txBody>
      </p:sp>
      <p:sp>
        <p:nvSpPr>
          <p:cNvPr id="17" name="Ορθογώνιο 16">
            <a:extLst>
              <a:ext uri="{FF2B5EF4-FFF2-40B4-BE49-F238E27FC236}">
                <a16:creationId xmlns:a16="http://schemas.microsoft.com/office/drawing/2014/main" id="{4E75ED76-2023-413B-9354-BE4854C8CC03}"/>
              </a:ext>
            </a:extLst>
          </p:cNvPr>
          <p:cNvSpPr/>
          <p:nvPr/>
        </p:nvSpPr>
        <p:spPr>
          <a:xfrm>
            <a:off x="3100479" y="3958165"/>
            <a:ext cx="1844278" cy="24418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ΑΝΑΚΥΚΛΩΝΟΥΜΕ</a:t>
            </a:r>
          </a:p>
        </p:txBody>
      </p:sp>
      <p:sp>
        <p:nvSpPr>
          <p:cNvPr id="18" name="Ορθογώνιο 17">
            <a:extLst>
              <a:ext uri="{FF2B5EF4-FFF2-40B4-BE49-F238E27FC236}">
                <a16:creationId xmlns:a16="http://schemas.microsoft.com/office/drawing/2014/main" id="{D7857B17-A9A4-42CD-BF82-9023E7F5852E}"/>
              </a:ext>
            </a:extLst>
          </p:cNvPr>
          <p:cNvSpPr/>
          <p:nvPr/>
        </p:nvSpPr>
        <p:spPr>
          <a:xfrm>
            <a:off x="7464049" y="6432161"/>
            <a:ext cx="1894123" cy="3642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ΚΛΕΙΝΟΥΜΕ ΣΥΣΚΕΥΕΣ</a:t>
            </a:r>
          </a:p>
        </p:txBody>
      </p:sp>
      <p:sp>
        <p:nvSpPr>
          <p:cNvPr id="20" name="Ορθογώνιο 19">
            <a:extLst>
              <a:ext uri="{FF2B5EF4-FFF2-40B4-BE49-F238E27FC236}">
                <a16:creationId xmlns:a16="http://schemas.microsoft.com/office/drawing/2014/main" id="{3CE08F65-827C-4814-9064-0B6CCAC14241}"/>
              </a:ext>
            </a:extLst>
          </p:cNvPr>
          <p:cNvSpPr/>
          <p:nvPr/>
        </p:nvSpPr>
        <p:spPr>
          <a:xfrm>
            <a:off x="5555299" y="5822371"/>
            <a:ext cx="1657859" cy="6097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ΧΡΗΣΙΜΟΠΟΙΟΥΜΕ ΟΙΚΟΝΟΜΙΚΟΥΣ ΛΑΜΠΤΗΡΕΣ</a:t>
            </a:r>
          </a:p>
        </p:txBody>
      </p:sp>
      <p:sp>
        <p:nvSpPr>
          <p:cNvPr id="22" name="Ορθογώνιο 21">
            <a:extLst>
              <a:ext uri="{FF2B5EF4-FFF2-40B4-BE49-F238E27FC236}">
                <a16:creationId xmlns:a16="http://schemas.microsoft.com/office/drawing/2014/main" id="{66ACEAB1-9FE2-471D-B976-5180C27BCBC9}"/>
              </a:ext>
            </a:extLst>
          </p:cNvPr>
          <p:cNvSpPr/>
          <p:nvPr/>
        </p:nvSpPr>
        <p:spPr>
          <a:xfrm>
            <a:off x="3286898" y="6363651"/>
            <a:ext cx="1657859" cy="4573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ΧΡΗΣΙΜΟΠΟΙΟΥΜΕ ΑΝΕΜΙΣΤΗΡΕΣ</a:t>
            </a:r>
          </a:p>
        </p:txBody>
      </p:sp>
      <p:sp>
        <p:nvSpPr>
          <p:cNvPr id="25" name="Ορθογώνιο 24">
            <a:extLst>
              <a:ext uri="{FF2B5EF4-FFF2-40B4-BE49-F238E27FC236}">
                <a16:creationId xmlns:a16="http://schemas.microsoft.com/office/drawing/2014/main" id="{2C314298-D08F-4A07-92DC-1C016A453E56}"/>
              </a:ext>
            </a:extLst>
          </p:cNvPr>
          <p:cNvSpPr/>
          <p:nvPr/>
        </p:nvSpPr>
        <p:spPr>
          <a:xfrm>
            <a:off x="122270" y="5853537"/>
            <a:ext cx="2680996" cy="67109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ΚΟΙΤΑΜΕ ΤΟ ΠΙΣΤΟΠΟΙΗΤΙΚΟ ΕΝΕΡΓΕΙΑΚΗΣ ΑΠΟΔΟΣΗΣ (ΠΕΑ) ΤΩΝ ΚΤΙΡΙΩΝ</a:t>
            </a:r>
          </a:p>
        </p:txBody>
      </p:sp>
      <p:sp>
        <p:nvSpPr>
          <p:cNvPr id="26" name="Ορθογώνιο 25">
            <a:extLst>
              <a:ext uri="{FF2B5EF4-FFF2-40B4-BE49-F238E27FC236}">
                <a16:creationId xmlns:a16="http://schemas.microsoft.com/office/drawing/2014/main" id="{6B9A89CB-F77A-43FF-846E-B1E52EA76EAF}"/>
              </a:ext>
            </a:extLst>
          </p:cNvPr>
          <p:cNvSpPr/>
          <p:nvPr/>
        </p:nvSpPr>
        <p:spPr>
          <a:xfrm>
            <a:off x="8411110" y="2981344"/>
            <a:ext cx="3240261" cy="51869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ΚΑΝΟΥΜΕ ΧΡΗΣΗ ΗΛΙΑΚΗΣ ΕΝΕΡΓΕΙΑΣ</a:t>
            </a:r>
          </a:p>
        </p:txBody>
      </p:sp>
      <p:sp>
        <p:nvSpPr>
          <p:cNvPr id="28" name="Ορθογώνιο 27">
            <a:extLst>
              <a:ext uri="{FF2B5EF4-FFF2-40B4-BE49-F238E27FC236}">
                <a16:creationId xmlns:a16="http://schemas.microsoft.com/office/drawing/2014/main" id="{E09EF1C1-F0CB-4F61-9F1F-95EBF367B6B3}"/>
              </a:ext>
            </a:extLst>
          </p:cNvPr>
          <p:cNvSpPr/>
          <p:nvPr/>
        </p:nvSpPr>
        <p:spPr>
          <a:xfrm>
            <a:off x="5489979" y="2828936"/>
            <a:ext cx="2110237" cy="5945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ΕΠΙΛΕΓΟΥΜΕ ΣΠΙΤΙΑ ΜΕ ΜΟΝΩΣΗ </a:t>
            </a:r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ΧΑΜΗΛΕΣ ΑΠΩΛΕΙΕΣ ΘΕΡΜΟΤΗΤΑΣ</a:t>
            </a:r>
            <a:endParaRPr lang="el-GR" sz="1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Ορθογώνιο 28">
            <a:extLst>
              <a:ext uri="{FF2B5EF4-FFF2-40B4-BE49-F238E27FC236}">
                <a16:creationId xmlns:a16="http://schemas.microsoft.com/office/drawing/2014/main" id="{12D70F84-B2C5-40D3-8D8F-C7D7724A489F}"/>
              </a:ext>
            </a:extLst>
          </p:cNvPr>
          <p:cNvSpPr/>
          <p:nvPr/>
        </p:nvSpPr>
        <p:spPr>
          <a:xfrm>
            <a:off x="9732450" y="6234416"/>
            <a:ext cx="2110237" cy="51869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ΑΠΟΣΥΝΔΕΟΥΜΕ ΤΗ ΣΥΝΔΕΣΗ ΣΤΟ ΔΙΑΔΙΚΤΥΟ</a:t>
            </a:r>
          </a:p>
        </p:txBody>
      </p:sp>
      <p:sp>
        <p:nvSpPr>
          <p:cNvPr id="5" name="Θέση αριθμού διαφάνειας 4">
            <a:extLst>
              <a:ext uri="{FF2B5EF4-FFF2-40B4-BE49-F238E27FC236}">
                <a16:creationId xmlns:a16="http://schemas.microsoft.com/office/drawing/2014/main" id="{9BA72863-56BD-46E5-A5AC-880365C10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-367478" y="731533"/>
            <a:ext cx="779767" cy="365125"/>
          </a:xfrm>
        </p:spPr>
        <p:txBody>
          <a:bodyPr/>
          <a:lstStyle/>
          <a:p>
            <a:fld id="{79D85EF1-0406-4E8E-8D97-15D2BB0619EE}" type="slidenum">
              <a:rPr lang="el-GR" smtClean="0"/>
              <a:t>26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18" grpId="0" animBg="1"/>
      <p:bldP spid="20" grpId="0" animBg="1"/>
      <p:bldP spid="22" grpId="0" animBg="1"/>
      <p:bldP spid="25" grpId="0" animBg="1"/>
      <p:bldP spid="26" grpId="0" animBg="1"/>
      <p:bldP spid="28" grpId="0" animBg="1"/>
      <p:bldP spid="2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- Θέση περιεχομένου"/>
          <p:cNvSpPr txBox="1">
            <a:spLocks/>
          </p:cNvSpPr>
          <p:nvPr/>
        </p:nvSpPr>
        <p:spPr>
          <a:xfrm>
            <a:off x="4810116" y="2143116"/>
            <a:ext cx="3000396" cy="35719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el-GR" sz="1000" dirty="0">
                <a:solidFill>
                  <a:schemeClr val="bg1"/>
                </a:solidFill>
              </a:rPr>
              <a:t>Πηγή: </a:t>
            </a:r>
            <a:r>
              <a:rPr lang="en-US" sz="1000" dirty="0">
                <a:solidFill>
                  <a:schemeClr val="bg1"/>
                </a:solidFill>
              </a:rPr>
              <a:t>https://2014drim.wordpress.com/2014/12/08</a:t>
            </a:r>
            <a:endParaRPr lang="el-GR" sz="1000" dirty="0">
              <a:solidFill>
                <a:schemeClr val="bg1"/>
              </a:solidFill>
            </a:endParaRPr>
          </a:p>
        </p:txBody>
      </p:sp>
      <p:pic>
        <p:nvPicPr>
          <p:cNvPr id="60418" name="Picture 2" descr="Κοινός φορτιστής: Οφέλη για καταναλωτές και περιβάλλον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94282" y="299916"/>
            <a:ext cx="2532946" cy="1843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13" descr="https://www.naftemporiki.gr/fu/p/719631/638/399/0x00000000007d8578/2/proionta-thermansis-kalorifer.jpg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2593" y="301324"/>
            <a:ext cx="2532947" cy="18417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Picture 11" descr="Φτιάχνω μόνος μου: Οχι στις πλαστικές σακούλες"/>
          <p:cNvPicPr preferRelativeResize="0"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93400" y="1245638"/>
            <a:ext cx="2733208" cy="21833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Picture 4" descr="ΗΛΕΚΤΡΟΚΙΝΗΤΑ ΛΕΩΦΟΡΕΙΑ ΣΤΟ ΗΡΑΚΛΕΙΟ">
            <a:extLst>
              <a:ext uri="{FF2B5EF4-FFF2-40B4-BE49-F238E27FC236}">
                <a16:creationId xmlns:a16="http://schemas.microsoft.com/office/drawing/2014/main" id="{394B0826-241B-4019-90EB-17FD97B08515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2593" y="3553876"/>
            <a:ext cx="2534400" cy="1843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Picture 6" descr="Ανακύκλωση βρώσιμου χρησιμοποιημένου λαδιού για βιοκαύσιμο - ECOPRESS">
            <a:extLst>
              <a:ext uri="{FF2B5EF4-FFF2-40B4-BE49-F238E27FC236}">
                <a16:creationId xmlns:a16="http://schemas.microsoft.com/office/drawing/2014/main" id="{B3A1D637-9915-4088-B88E-851E4424FE95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502588" y="4123996"/>
            <a:ext cx="2732400" cy="2185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Εικόνα 2">
            <a:extLst>
              <a:ext uri="{FF2B5EF4-FFF2-40B4-BE49-F238E27FC236}">
                <a16:creationId xmlns:a16="http://schemas.microsoft.com/office/drawing/2014/main" id="{6D3C7976-F25A-41F4-9336-C54C58F42D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6910" y="1368908"/>
            <a:ext cx="2223757" cy="1936821"/>
          </a:xfrm>
          <a:prstGeom prst="rect">
            <a:avLst/>
          </a:prstGeom>
        </p:spPr>
      </p:pic>
      <p:pic>
        <p:nvPicPr>
          <p:cNvPr id="6" name="Εικόνα 5">
            <a:extLst>
              <a:ext uri="{FF2B5EF4-FFF2-40B4-BE49-F238E27FC236}">
                <a16:creationId xmlns:a16="http://schemas.microsoft.com/office/drawing/2014/main" id="{C285D9CC-6511-4A0F-818D-8BAC8FBBAC6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270" y="4261607"/>
            <a:ext cx="3305175" cy="1988991"/>
          </a:xfrm>
          <a:prstGeom prst="rect">
            <a:avLst/>
          </a:prstGeom>
        </p:spPr>
      </p:pic>
      <p:pic>
        <p:nvPicPr>
          <p:cNvPr id="10" name="Εικόνα 9">
            <a:extLst>
              <a:ext uri="{FF2B5EF4-FFF2-40B4-BE49-F238E27FC236}">
                <a16:creationId xmlns:a16="http://schemas.microsoft.com/office/drawing/2014/main" id="{617CF5FC-455C-466F-9561-6B1593797EB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9691" y="3397784"/>
            <a:ext cx="2533650" cy="1847850"/>
          </a:xfrm>
          <a:prstGeom prst="rect">
            <a:avLst/>
          </a:prstGeom>
        </p:spPr>
      </p:pic>
      <p:sp>
        <p:nvSpPr>
          <p:cNvPr id="11" name="Ορθογώνιο 10">
            <a:extLst>
              <a:ext uri="{FF2B5EF4-FFF2-40B4-BE49-F238E27FC236}">
                <a16:creationId xmlns:a16="http://schemas.microsoft.com/office/drawing/2014/main" id="{CD31DF06-A61D-4A7F-B5F0-3F5656B175AE}"/>
              </a:ext>
            </a:extLst>
          </p:cNvPr>
          <p:cNvSpPr/>
          <p:nvPr/>
        </p:nvSpPr>
        <p:spPr>
          <a:xfrm>
            <a:off x="10095606" y="3188284"/>
            <a:ext cx="1944459" cy="6097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ΧΡΗΣΙΜΟΠΟΙΟΥΜΕ ΕΠΑΝΑΦΟΡΤΙΖΟΜΕΝΕΣ ΜΠΑΤΑΡΙΕΣ</a:t>
            </a:r>
          </a:p>
        </p:txBody>
      </p:sp>
      <p:sp>
        <p:nvSpPr>
          <p:cNvPr id="13" name="Ορθογώνιο 12">
            <a:extLst>
              <a:ext uri="{FF2B5EF4-FFF2-40B4-BE49-F238E27FC236}">
                <a16:creationId xmlns:a16="http://schemas.microsoft.com/office/drawing/2014/main" id="{51907B86-AB98-4B98-83AA-BEDAB1BBC476}"/>
              </a:ext>
            </a:extLst>
          </p:cNvPr>
          <p:cNvSpPr/>
          <p:nvPr/>
        </p:nvSpPr>
        <p:spPr>
          <a:xfrm>
            <a:off x="626836" y="2337318"/>
            <a:ext cx="1944459" cy="6097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ΧΡΗΣΙΜΟΠΟΙΟΥΜΕ ΘΕΡΜΟΣΤΑΤΗ ΣΤΑ ΣΠΙΤΙΑ</a:t>
            </a:r>
          </a:p>
        </p:txBody>
      </p:sp>
      <p:sp>
        <p:nvSpPr>
          <p:cNvPr id="15" name="Ορθογώνιο 14">
            <a:extLst>
              <a:ext uri="{FF2B5EF4-FFF2-40B4-BE49-F238E27FC236}">
                <a16:creationId xmlns:a16="http://schemas.microsoft.com/office/drawing/2014/main" id="{08A56F37-0418-4E4B-8B12-65D0B5D01D97}"/>
              </a:ext>
            </a:extLst>
          </p:cNvPr>
          <p:cNvSpPr/>
          <p:nvPr/>
        </p:nvSpPr>
        <p:spPr>
          <a:xfrm>
            <a:off x="3687774" y="3493179"/>
            <a:ext cx="1944459" cy="4915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ΑΠΟΦΕΥΓΟΥΜΕ ΤΙΣ ΠΛΑΣΤΙΚΕΣ ΣΑΚΟΥΛΕΣ</a:t>
            </a:r>
          </a:p>
        </p:txBody>
      </p:sp>
      <p:sp>
        <p:nvSpPr>
          <p:cNvPr id="16" name="Ορθογώνιο 15">
            <a:extLst>
              <a:ext uri="{FF2B5EF4-FFF2-40B4-BE49-F238E27FC236}">
                <a16:creationId xmlns:a16="http://schemas.microsoft.com/office/drawing/2014/main" id="{77C5962B-DEDD-48EC-BA34-BE1C971A8130}"/>
              </a:ext>
            </a:extLst>
          </p:cNvPr>
          <p:cNvSpPr/>
          <p:nvPr/>
        </p:nvSpPr>
        <p:spPr>
          <a:xfrm>
            <a:off x="587246" y="5566658"/>
            <a:ext cx="1944459" cy="43718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ΜΕΤΑΚΙΝΟΥΜΑΣΤΕ ΜΕ Μ.Μ.Μ.</a:t>
            </a:r>
          </a:p>
        </p:txBody>
      </p:sp>
      <p:sp>
        <p:nvSpPr>
          <p:cNvPr id="17" name="Ορθογώνιο 16">
            <a:extLst>
              <a:ext uri="{FF2B5EF4-FFF2-40B4-BE49-F238E27FC236}">
                <a16:creationId xmlns:a16="http://schemas.microsoft.com/office/drawing/2014/main" id="{7192A4A8-9C6F-4FF5-A4D9-695016AAAD87}"/>
              </a:ext>
            </a:extLst>
          </p:cNvPr>
          <p:cNvSpPr/>
          <p:nvPr/>
        </p:nvSpPr>
        <p:spPr>
          <a:xfrm>
            <a:off x="3837886" y="6217001"/>
            <a:ext cx="1944459" cy="6097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ΧΡΗΣΙΜΟΠΟΙΟΥΜΕ ΠΟΔΗΛΑΤΑ ΓΙΑ ΚΟΝΤΙΝΕΣ ΑΠΟΣΤΑΣΕΙΣ</a:t>
            </a:r>
          </a:p>
        </p:txBody>
      </p:sp>
      <p:sp>
        <p:nvSpPr>
          <p:cNvPr id="19" name="Ορθογώνιο 18">
            <a:extLst>
              <a:ext uri="{FF2B5EF4-FFF2-40B4-BE49-F238E27FC236}">
                <a16:creationId xmlns:a16="http://schemas.microsoft.com/office/drawing/2014/main" id="{12DE38EF-9144-4933-8C23-9C67C32ADBB1}"/>
              </a:ext>
            </a:extLst>
          </p:cNvPr>
          <p:cNvSpPr/>
          <p:nvPr/>
        </p:nvSpPr>
        <p:spPr>
          <a:xfrm>
            <a:off x="6984010" y="5092181"/>
            <a:ext cx="2343218" cy="6097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ΕΠΙΛΕΓΟΥΜΕ ΑΥΤΟΚΙΝΗΤΑ ΜΕ ΦΥΣΙΚΟ ΑΕΡΙΟ/ΥΒΡΙΔΙΚΑ/ΗΛΕΚΤΡΙΚΑ</a:t>
            </a:r>
          </a:p>
        </p:txBody>
      </p:sp>
      <p:sp>
        <p:nvSpPr>
          <p:cNvPr id="21" name="Ορθογώνιο 20">
            <a:extLst>
              <a:ext uri="{FF2B5EF4-FFF2-40B4-BE49-F238E27FC236}">
                <a16:creationId xmlns:a16="http://schemas.microsoft.com/office/drawing/2014/main" id="{7F6D8CF7-8B46-49D6-BDE3-4CA6132DF53D}"/>
              </a:ext>
            </a:extLst>
          </p:cNvPr>
          <p:cNvSpPr/>
          <p:nvPr/>
        </p:nvSpPr>
        <p:spPr>
          <a:xfrm>
            <a:off x="7145312" y="2297811"/>
            <a:ext cx="1944459" cy="6097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ΑΠΟΣΥΝΔΕΟΥΜΕ ΦΟΡΤΙΣΤΕΣ ΑΠΟ ΤΙΣ ΠΡΙΖΕΣ</a:t>
            </a:r>
          </a:p>
        </p:txBody>
      </p:sp>
      <p:sp>
        <p:nvSpPr>
          <p:cNvPr id="22" name="Ορθογώνιο 21">
            <a:extLst>
              <a:ext uri="{FF2B5EF4-FFF2-40B4-BE49-F238E27FC236}">
                <a16:creationId xmlns:a16="http://schemas.microsoft.com/office/drawing/2014/main" id="{C09DD5D6-8D31-4895-A954-B4F85D8BAFF7}"/>
              </a:ext>
            </a:extLst>
          </p:cNvPr>
          <p:cNvSpPr/>
          <p:nvPr/>
        </p:nvSpPr>
        <p:spPr>
          <a:xfrm>
            <a:off x="9972058" y="6309196"/>
            <a:ext cx="1944459" cy="4915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ΧΡΗΣΙΜΟΠΟΙΟΥΜΕ ΒΙΟΚΑΥΣΙΜΑ</a:t>
            </a:r>
          </a:p>
        </p:txBody>
      </p:sp>
      <p:sp>
        <p:nvSpPr>
          <p:cNvPr id="2" name="Θέση αριθμού διαφάνειας 1">
            <a:extLst>
              <a:ext uri="{FF2B5EF4-FFF2-40B4-BE49-F238E27FC236}">
                <a16:creationId xmlns:a16="http://schemas.microsoft.com/office/drawing/2014/main" id="{F35FA7C6-FAF8-43B8-B7E4-6E4AEB529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-389884" y="725638"/>
            <a:ext cx="779767" cy="365125"/>
          </a:xfrm>
        </p:spPr>
        <p:txBody>
          <a:bodyPr/>
          <a:lstStyle/>
          <a:p>
            <a:fld id="{79D85EF1-0406-4E8E-8D97-15D2BB0619EE}" type="slidenum">
              <a:rPr lang="el-GR" smtClean="0"/>
              <a:t>27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1" grpId="0" animBg="1"/>
      <p:bldP spid="2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Λιγότερο κρέας, περισσότερη ζωή – medicalnews.gr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003" y="-55837"/>
            <a:ext cx="3886573" cy="29695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 descr="Alpine strawberries: Perfect in foliage and in fruit - CSMonitor.com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70221" y="-45369"/>
            <a:ext cx="3888000" cy="2970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5" descr="C:\Users\pkladou\Desktop\αρχείο λήψης (1).jfif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96833" y="978573"/>
            <a:ext cx="2798333" cy="2337047"/>
          </a:xfrm>
          <a:prstGeom prst="rect">
            <a:avLst/>
          </a:prstGeom>
          <a:noFill/>
        </p:spPr>
      </p:pic>
      <p:pic>
        <p:nvPicPr>
          <p:cNvPr id="12" name="Picture 2" descr="ΟΗΕ: Ιστορική συμφωνία για τη ρύπανση από πλαστικά">
            <a:extLst>
              <a:ext uri="{FF2B5EF4-FFF2-40B4-BE49-F238E27FC236}">
                <a16:creationId xmlns:a16="http://schemas.microsoft.com/office/drawing/2014/main" id="{A504D2D5-C668-4435-AB4F-FF1D8492CE66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3055" y="3694701"/>
            <a:ext cx="3835524" cy="27376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2" descr="Τα 9 πιο όμορφα αναρριχώμενα φυτά! | exypnes-idees.gr">
            <a:extLst>
              <a:ext uri="{FF2B5EF4-FFF2-40B4-BE49-F238E27FC236}">
                <a16:creationId xmlns:a16="http://schemas.microsoft.com/office/drawing/2014/main" id="{37677293-4DFB-4AA4-9067-B0E40A33E5F8}"/>
              </a:ext>
            </a:extLst>
          </p:cNvPr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03982" y="4094788"/>
            <a:ext cx="2798333" cy="2081041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Picture 6" descr="Τα δέντρα…πηγή ζωής! – Εco-ζην">
            <a:extLst>
              <a:ext uri="{FF2B5EF4-FFF2-40B4-BE49-F238E27FC236}">
                <a16:creationId xmlns:a16="http://schemas.microsoft.com/office/drawing/2014/main" id="{B652EC45-70C6-42F4-8F4D-CB8B2F6AF3DF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55711" y="3682449"/>
            <a:ext cx="3834000" cy="2739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Ορθογώνιο 9">
            <a:extLst>
              <a:ext uri="{FF2B5EF4-FFF2-40B4-BE49-F238E27FC236}">
                <a16:creationId xmlns:a16="http://schemas.microsoft.com/office/drawing/2014/main" id="{14EF6EEF-D305-4E7C-A962-A832CF520D46}"/>
              </a:ext>
            </a:extLst>
          </p:cNvPr>
          <p:cNvSpPr/>
          <p:nvPr/>
        </p:nvSpPr>
        <p:spPr>
          <a:xfrm>
            <a:off x="9100482" y="2938461"/>
            <a:ext cx="1944459" cy="6097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ΕΠΙΛΕΓΟΥΜΕ ΒΙΟΛΟΓΙΚΑ ΤΡΟΦΙΜΑ</a:t>
            </a:r>
          </a:p>
        </p:txBody>
      </p:sp>
      <p:sp>
        <p:nvSpPr>
          <p:cNvPr id="11" name="Ορθογώνιο 10">
            <a:extLst>
              <a:ext uri="{FF2B5EF4-FFF2-40B4-BE49-F238E27FC236}">
                <a16:creationId xmlns:a16="http://schemas.microsoft.com/office/drawing/2014/main" id="{04DB9D55-4968-49DB-9130-5DA7E9125EE1}"/>
              </a:ext>
            </a:extLst>
          </p:cNvPr>
          <p:cNvSpPr/>
          <p:nvPr/>
        </p:nvSpPr>
        <p:spPr>
          <a:xfrm>
            <a:off x="1147059" y="2913743"/>
            <a:ext cx="1944459" cy="6097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ΕΠΙΛΕΓΟΥΜΕ ΦΡΟΥΤΑ ΚΑΙ ΛΑΧΑΝΙΚΑ ΕΠΟΧΗΣ</a:t>
            </a:r>
          </a:p>
        </p:txBody>
      </p:sp>
      <p:sp>
        <p:nvSpPr>
          <p:cNvPr id="15" name="Ορθογώνιο 14">
            <a:extLst>
              <a:ext uri="{FF2B5EF4-FFF2-40B4-BE49-F238E27FC236}">
                <a16:creationId xmlns:a16="http://schemas.microsoft.com/office/drawing/2014/main" id="{0B81BBA9-A94F-4957-9750-C0835A9CB015}"/>
              </a:ext>
            </a:extLst>
          </p:cNvPr>
          <p:cNvSpPr/>
          <p:nvPr/>
        </p:nvSpPr>
        <p:spPr>
          <a:xfrm>
            <a:off x="1119417" y="6457524"/>
            <a:ext cx="1999742" cy="3711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ΔΕΝ ΠΕΤΑΜΕ ΠΛΑΣΤΙΚΑ</a:t>
            </a:r>
          </a:p>
        </p:txBody>
      </p:sp>
      <p:sp>
        <p:nvSpPr>
          <p:cNvPr id="16" name="Ορθογώνιο 15">
            <a:extLst>
              <a:ext uri="{FF2B5EF4-FFF2-40B4-BE49-F238E27FC236}">
                <a16:creationId xmlns:a16="http://schemas.microsoft.com/office/drawing/2014/main" id="{B51E8897-FA67-4BA6-ADF9-C5C5A7D8D0E8}"/>
              </a:ext>
            </a:extLst>
          </p:cNvPr>
          <p:cNvSpPr/>
          <p:nvPr/>
        </p:nvSpPr>
        <p:spPr>
          <a:xfrm>
            <a:off x="9201891" y="6497443"/>
            <a:ext cx="1843050" cy="3711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ΦΥΤΕΥΟΥΜΕ ΔΕΝΤΡΑ</a:t>
            </a:r>
          </a:p>
        </p:txBody>
      </p:sp>
      <p:sp>
        <p:nvSpPr>
          <p:cNvPr id="17" name="Ορθογώνιο 16">
            <a:extLst>
              <a:ext uri="{FF2B5EF4-FFF2-40B4-BE49-F238E27FC236}">
                <a16:creationId xmlns:a16="http://schemas.microsoft.com/office/drawing/2014/main" id="{1840A153-FBBF-48D2-A75E-B02A8E17FB2B}"/>
              </a:ext>
            </a:extLst>
          </p:cNvPr>
          <p:cNvSpPr/>
          <p:nvPr/>
        </p:nvSpPr>
        <p:spPr>
          <a:xfrm>
            <a:off x="5174473" y="3200335"/>
            <a:ext cx="1843050" cy="60978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ΚΛΕΙΝΟΥΜΕ ΤΗ ΒΡΥΣΗ ΟΤΑΝ ΔΕΝ ΜΑΣ ΕΊΝΑΙ ΑΠΑΡΑΙΤΗΤΗ</a:t>
            </a:r>
          </a:p>
        </p:txBody>
      </p:sp>
      <p:sp>
        <p:nvSpPr>
          <p:cNvPr id="18" name="Ορθογώνιο 17">
            <a:extLst>
              <a:ext uri="{FF2B5EF4-FFF2-40B4-BE49-F238E27FC236}">
                <a16:creationId xmlns:a16="http://schemas.microsoft.com/office/drawing/2014/main" id="{70ADCDA9-F600-4B3C-8060-A3BF02C2AAD2}"/>
              </a:ext>
            </a:extLst>
          </p:cNvPr>
          <p:cNvSpPr/>
          <p:nvPr/>
        </p:nvSpPr>
        <p:spPr>
          <a:xfrm>
            <a:off x="5281623" y="6213252"/>
            <a:ext cx="1843050" cy="60978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ΕΠΙΛΕΓΟΥΜΕ ΑΝΑΡΡΙΧΩΜΕΝΑ ΦΥΤΑ (ΦΥΤΑ ΣΚΙΑΣΗΣ)</a:t>
            </a:r>
          </a:p>
        </p:txBody>
      </p:sp>
      <p:sp>
        <p:nvSpPr>
          <p:cNvPr id="2" name="Θέση αριθμού διαφάνειας 1">
            <a:extLst>
              <a:ext uri="{FF2B5EF4-FFF2-40B4-BE49-F238E27FC236}">
                <a16:creationId xmlns:a16="http://schemas.microsoft.com/office/drawing/2014/main" id="{241BEDBD-AB60-4A44-8686-F1AF2F586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-213881" y="60552"/>
            <a:ext cx="779767" cy="365125"/>
          </a:xfrm>
        </p:spPr>
        <p:txBody>
          <a:bodyPr/>
          <a:lstStyle/>
          <a:p>
            <a:fld id="{79D85EF1-0406-4E8E-8D97-15D2BB0619EE}" type="slidenum">
              <a:rPr lang="el-GR" smtClean="0"/>
              <a:t>28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0" y="1128682"/>
            <a:ext cx="12192000" cy="6072206"/>
          </a:xfrm>
        </p:spPr>
        <p:txBody>
          <a:bodyPr>
            <a:no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Σύμφωνα με έκθεση του ΟΗΕ, η ζωή στη γη με τον τρόπο που εμείς τη γνωρίζουμε θα αλλάξει αναπόφευκτα όταν τα παιδιά που γεννήθηκαν το 2021 γίνουν 30 ετών, λόγω της κλιματικής απορρύθμισης.</a:t>
            </a:r>
          </a:p>
          <a:p>
            <a:pPr>
              <a:buFont typeface="Wingdings" pitchFamily="2" charset="2"/>
              <a:buChar char="v"/>
            </a:pPr>
            <a:endParaRPr lang="el-GR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Η κλιματική κρίση δεν μπορεί πλέον να θεωρείται απλώς ένα περιβαλλοντικό θέμα. Αφορά το περιβάλλον μέσα από το οποίο διασφαλίζεται η δημόσια υγεία  και ευημερία. Συνεπώς είναι αναγκαίο να ακολουθηθούν δραστικά μέτρα τόσο μεταξύ μίας παγκόσμιας αποτελεσματικής πολιτικής, όσο και σε ατομικό επίπεδο.</a:t>
            </a:r>
          </a:p>
          <a:p>
            <a:pPr>
              <a:buFont typeface="Wingdings" pitchFamily="2" charset="2"/>
              <a:buChar char="v"/>
            </a:pPr>
            <a:endParaRPr lang="el-GR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Απειλεί την πρόοδο που έχει σημειώσει η παγκόσμια κοινότητα και επιστήμη για τη δημόσια υγεία, ας φροντίσουμε όλοι με μικρά και μεγάλα βήματα να αντιστραφεί αυτό!</a:t>
            </a:r>
          </a:p>
          <a:p>
            <a:pPr>
              <a:buFont typeface="Wingdings" pitchFamily="2" charset="2"/>
              <a:buChar char="v"/>
            </a:pPr>
            <a:endParaRPr lang="el-GR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Παγκόσμιοι στόχοι έχουν τεθεί  για τη δραστική μείωση της κατάχρησης του φυσικού περιβάλλοντος, προκειμένου να υπάρξει ριζική αλλαγή στον περιορισμό της κλιματικής κρίσης.</a:t>
            </a:r>
          </a:p>
          <a:p>
            <a:pPr marL="0" indent="0" algn="ctr">
              <a:buNone/>
            </a:pP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Μένει η Ενεργή Δράση όλων μας </a:t>
            </a:r>
          </a:p>
          <a:p>
            <a:pPr marL="0" indent="0" algn="ctr">
              <a:buNone/>
            </a:pPr>
            <a:r>
              <a:rPr lang="el-GR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προκειμένου οι επόμενες γενιές να απολαμβάνουν  τους φυσικούς πόρους του περιβάλλοντος</a:t>
            </a:r>
            <a:r>
              <a:rPr lang="el-GR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4" name="1 - Τίτλος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938962"/>
          </a:xfrm>
        </p:spPr>
        <p:txBody>
          <a:bodyPr/>
          <a:lstStyle/>
          <a:p>
            <a:pPr algn="ctr"/>
            <a:r>
              <a:rPr lang="el-GR" sz="4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ΣΥΜΠΕΡΑΣΜΑΤΙΚΑ</a:t>
            </a:r>
          </a:p>
        </p:txBody>
      </p:sp>
      <p:sp>
        <p:nvSpPr>
          <p:cNvPr id="2" name="Θέση αριθμού διαφάνειας 1">
            <a:extLst>
              <a:ext uri="{FF2B5EF4-FFF2-40B4-BE49-F238E27FC236}">
                <a16:creationId xmlns:a16="http://schemas.microsoft.com/office/drawing/2014/main" id="{FC45E507-34B9-4873-87BC-EE9CEA6D5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29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2307286" y="2674144"/>
            <a:ext cx="8429684" cy="1509712"/>
          </a:xfrm>
        </p:spPr>
        <p:txBody>
          <a:bodyPr>
            <a:normAutofit/>
          </a:bodyPr>
          <a:lstStyle/>
          <a:p>
            <a:pPr algn="ctr"/>
            <a:r>
              <a:rPr lang="el-GR" sz="2800" b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ΚΛΙΜΑΤΙΚΗ ΚΡΙΣΗ ΚΑΙ ΑΝΙΣΟΤΗΤΕΣ</a:t>
            </a:r>
            <a:endParaRPr lang="el-GR" sz="2800" b="1" u="sng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Θέση αριθμού διαφάνειας 1">
            <a:extLst>
              <a:ext uri="{FF2B5EF4-FFF2-40B4-BE49-F238E27FC236}">
                <a16:creationId xmlns:a16="http://schemas.microsoft.com/office/drawing/2014/main" id="{A187DAA0-8067-4316-A8F3-E992F0E5C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30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11" name="10 - Θέση κειμένου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 dirty="0"/>
          </a:p>
        </p:txBody>
      </p:sp>
      <p:pic>
        <p:nvPicPr>
          <p:cNvPr id="1032" name="Picture 8" descr="Διάσκεψη για το μέλλον της Ευρώπης: Στο επίκεντρο η κλιματική αλλαγή, το  περιβάλλον και η υγεία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3" name="2 - Θέση περιεχομένου"/>
          <p:cNvSpPr txBox="1">
            <a:spLocks/>
          </p:cNvSpPr>
          <p:nvPr/>
        </p:nvSpPr>
        <p:spPr>
          <a:xfrm>
            <a:off x="1524000" y="0"/>
            <a:ext cx="5429256" cy="1714512"/>
          </a:xfrm>
          <a:prstGeom prst="rect">
            <a:avLst/>
          </a:prstGeom>
        </p:spPr>
        <p:txBody>
          <a:bodyPr vert="horz" lIns="0" rIns="18288">
            <a:normAutofit/>
          </a:bodyPr>
          <a:lstStyle/>
          <a:p>
            <a:pPr marR="457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endParaRPr lang="el-GR" sz="2600" b="1" dirty="0">
              <a:solidFill>
                <a:srgbClr val="FFFF00"/>
              </a:solidFill>
            </a:endParaRPr>
          </a:p>
        </p:txBody>
      </p:sp>
      <p:sp>
        <p:nvSpPr>
          <p:cNvPr id="15" name="1 - Τίτλος"/>
          <p:cNvSpPr txBox="1">
            <a:spLocks/>
          </p:cNvSpPr>
          <p:nvPr/>
        </p:nvSpPr>
        <p:spPr>
          <a:xfrm>
            <a:off x="-2" y="5486400"/>
            <a:ext cx="12192001" cy="1371600"/>
          </a:xfrm>
          <a:prstGeom prst="rect">
            <a:avLst/>
          </a:prstGeom>
          <a:solidFill>
            <a:srgbClr val="FFC000">
              <a:alpha val="34902"/>
            </a:srgbClr>
          </a:solidFill>
          <a:ln>
            <a:noFill/>
          </a:ln>
        </p:spPr>
        <p:txBody>
          <a:bodyPr vert="horz" lIns="0" tIns="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/>
          <a:p>
            <a:pPr algn="ctr">
              <a:spcBef>
                <a:spcPct val="0"/>
              </a:spcBef>
              <a:defRPr/>
            </a:pPr>
            <a:r>
              <a:rPr lang="el-GR" sz="3600" b="1" dirty="0">
                <a:ln w="635">
                  <a:noFill/>
                </a:ln>
                <a:solidFill>
                  <a:schemeClr val="bg1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Η ΚΛΙΜΑΤΙΚΗ ΚΡΙΣΗ ΣΥΜΒΑΙΝΕΙ ΣΤ’ ΑΛΗΘΕΙΑ… ΜΠΟΡΕΙΣ ΝΑ ΚΑΝΕΙΣ ΚΑΤΙ ΓΙ’ ΑΥΤΟ…!!!</a:t>
            </a:r>
          </a:p>
        </p:txBody>
      </p:sp>
      <p:sp>
        <p:nvSpPr>
          <p:cNvPr id="16" name="15 - Ορθογώνιο"/>
          <p:cNvSpPr/>
          <p:nvPr/>
        </p:nvSpPr>
        <p:spPr>
          <a:xfrm>
            <a:off x="1523998" y="28358"/>
            <a:ext cx="9144000" cy="1615827"/>
          </a:xfrm>
          <a:prstGeom prst="rect">
            <a:avLst/>
          </a:prstGeom>
          <a:solidFill>
            <a:srgbClr val="FFC000">
              <a:alpha val="50000"/>
            </a:srgbClr>
          </a:solidFill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l-GR" sz="3300" b="1" dirty="0">
                <a:ln w="635">
                  <a:noFill/>
                </a:ln>
                <a:solidFill>
                  <a:schemeClr val="bg1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</a:rPr>
              <a:t>ΤΟ ΠΕΡΙΒΑΛΛΟΝ ΕΙΝΑΙ ΤΟ ΣΠΙΤΙ ΜΑΣ</a:t>
            </a:r>
          </a:p>
          <a:p>
            <a:pPr lvl="0" algn="ctr">
              <a:spcBef>
                <a:spcPct val="0"/>
              </a:spcBef>
              <a:defRPr/>
            </a:pPr>
            <a:r>
              <a:rPr lang="el-GR" sz="3300" b="1" dirty="0">
                <a:ln w="635">
                  <a:noFill/>
                </a:ln>
                <a:solidFill>
                  <a:schemeClr val="bg1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</a:rPr>
              <a:t>Ας Κάνουμε Σήμερα το 1</a:t>
            </a:r>
            <a:r>
              <a:rPr lang="el-GR" sz="3300" b="1" baseline="30000" dirty="0">
                <a:ln w="635">
                  <a:noFill/>
                </a:ln>
                <a:solidFill>
                  <a:schemeClr val="bg1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</a:rPr>
              <a:t>ο</a:t>
            </a:r>
            <a:r>
              <a:rPr lang="el-GR" sz="3300" b="1" dirty="0">
                <a:ln w="635">
                  <a:noFill/>
                </a:ln>
                <a:solidFill>
                  <a:schemeClr val="bg1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</a:rPr>
              <a:t> Βήμα!!!</a:t>
            </a:r>
          </a:p>
        </p:txBody>
      </p:sp>
      <p:sp>
        <p:nvSpPr>
          <p:cNvPr id="2" name="Θέση αριθμού διαφάνειας 1">
            <a:extLst>
              <a:ext uri="{FF2B5EF4-FFF2-40B4-BE49-F238E27FC236}">
                <a16:creationId xmlns:a16="http://schemas.microsoft.com/office/drawing/2014/main" id="{18F4735F-1056-4F2C-85BA-EED136951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31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l-GR" dirty="0"/>
          </a:p>
        </p:txBody>
      </p:sp>
      <p:pic>
        <p:nvPicPr>
          <p:cNvPr id="44034" name="Picture 2" descr="Κινδυνεύει η υγεία μας από την κλιματική αλλαγή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440" y="0"/>
            <a:ext cx="12179559" cy="6858000"/>
          </a:xfrm>
          <a:prstGeom prst="rect">
            <a:avLst/>
          </a:prstGeom>
          <a:noFill/>
        </p:spPr>
      </p:pic>
      <p:sp>
        <p:nvSpPr>
          <p:cNvPr id="5" name="4 - Τίτλος"/>
          <p:cNvSpPr txBox="1">
            <a:spLocks/>
          </p:cNvSpPr>
          <p:nvPr/>
        </p:nvSpPr>
        <p:spPr>
          <a:xfrm>
            <a:off x="1365380" y="5911222"/>
            <a:ext cx="9144000" cy="1000132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algn="ctr" defTabSz="914400">
              <a:spcBef>
                <a:spcPct val="0"/>
              </a:spcBef>
              <a:defRPr/>
            </a:pPr>
            <a:r>
              <a:rPr lang="el-GR" sz="7200" b="1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Σας Ευχαριστώ Πολύ!!!</a:t>
            </a:r>
          </a:p>
        </p:txBody>
      </p:sp>
      <p:sp>
        <p:nvSpPr>
          <p:cNvPr id="8" name="7 - Ορθογώνιο"/>
          <p:cNvSpPr/>
          <p:nvPr/>
        </p:nvSpPr>
        <p:spPr>
          <a:xfrm>
            <a:off x="2666976" y="4643447"/>
            <a:ext cx="7143800" cy="461665"/>
          </a:xfrm>
          <a:prstGeom prst="rect">
            <a:avLst/>
          </a:prstGeom>
        </p:spPr>
        <p:txBody>
          <a:bodyPr wrap="square" rtlCol="0" anchor="ctr">
            <a:spAutoFit/>
          </a:bodyPr>
          <a:lstStyle/>
          <a:p>
            <a:pPr marR="45720" algn="ctr">
              <a:spcBef>
                <a:spcPct val="20000"/>
              </a:spcBef>
              <a:buClr>
                <a:schemeClr val="accent3"/>
              </a:buClr>
              <a:buSzPct val="95000"/>
            </a:pPr>
            <a:endParaRPr lang="el-GR" sz="2400" b="1" dirty="0"/>
          </a:p>
        </p:txBody>
      </p:sp>
      <p:sp>
        <p:nvSpPr>
          <p:cNvPr id="4" name="Θέση αριθμού διαφάνειας 3">
            <a:extLst>
              <a:ext uri="{FF2B5EF4-FFF2-40B4-BE49-F238E27FC236}">
                <a16:creationId xmlns:a16="http://schemas.microsoft.com/office/drawing/2014/main" id="{E34FD233-FFEF-4D98-A91D-84300B06F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32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524000" y="0"/>
            <a:ext cx="9144000" cy="785794"/>
          </a:xfrm>
        </p:spPr>
        <p:txBody>
          <a:bodyPr>
            <a:normAutofit fontScale="90000"/>
          </a:bodyPr>
          <a:lstStyle/>
          <a:p>
            <a:pPr algn="ctr"/>
            <a:r>
              <a:rPr lang="el-GR" sz="4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ΒΙΒΛΙΟΓΡΑΦΙΑ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0" y="1204711"/>
            <a:ext cx="12126896" cy="5786454"/>
          </a:xfrm>
        </p:spPr>
        <p:txBody>
          <a:bodyPr numCol="2">
            <a:normAutofit fontScale="55000" lnSpcReduction="20000"/>
          </a:bodyPr>
          <a:lstStyle/>
          <a:p>
            <a:pPr marL="514350" indent="-514350">
              <a:buClr>
                <a:schemeClr val="accent1">
                  <a:lumMod val="75000"/>
                </a:schemeClr>
              </a:buClr>
              <a:buFont typeface="Wingdings 2"/>
              <a:buAutoNum type="arabicPeriod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Alexiou, G., Fragouli, P., Sgouros, D., Konstantinidis, G., Mimikou, N., &amp; Karachristou, A. 3. Katsafados P. and E. Mavromatidis, 2015:“An Introduction to the Atmospheric Physics and the Climate Change”. Digital textbook in the framework of the.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Wingdings 2"/>
              <a:buAutoNum type="arabicPeriod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Broecker, W. S., &amp; Stocker, T. F. (2006). The Holocene CO2 rise: anthropogenic or natural?. </a:t>
            </a:r>
            <a:r>
              <a:rPr lang="en-US" sz="29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Eos, Transactions American Geophysical Union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9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87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(3), 27-27.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Wingdings 2"/>
              <a:buAutoNum type="arabicPeriod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Climate Change News, 2020, </a:t>
            </a:r>
            <a:r>
              <a:rPr lang="en-US" sz="29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Denmark proposes two huge ‘energy islands’ to meet 2030 climate target,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. Διαθέσιμο </a:t>
            </a:r>
            <a:r>
              <a:rPr lang="el-GR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στο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  https://www.climatechangenews.com/2020/05/20/denmark-proposes-two-huge-energy-islands-meet-2030-climate-target/</a:t>
            </a:r>
            <a:r>
              <a:rPr lang="el-GR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τελευταία προσπέλαση στην ιστοσελίδα 20.04.2022.</a:t>
            </a:r>
            <a:endParaRPr lang="en-US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Wingdings 2"/>
              <a:buAutoNum type="arabicPeriod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Cohen, A. J., Anderson, H. R., Ostro, B., Pandey, K. D., Krzyzanowski, M., Künzli, N., ... &amp; Smith, K. R. (2004). Urban air pollution. </a:t>
            </a:r>
            <a:r>
              <a:rPr lang="en-US" sz="29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Comparative quantification of health risks: global and regional burden of disease attributable to selected major risk factors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9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1353-1433.</a:t>
            </a: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Wingdings 2"/>
              <a:buAutoNum type="arabicPeriod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Dictionary, M. W. (2002). Merriam -</a:t>
            </a:r>
            <a:r>
              <a:rPr lang="el-GR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Webster. </a:t>
            </a:r>
            <a:r>
              <a:rPr lang="en-US" sz="29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On-line at http://www. mw. com/home. htm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9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el-GR" sz="29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last visit to website 03</a:t>
            </a:r>
            <a:r>
              <a:rPr lang="el-GR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r>
              <a:rPr lang="el-GR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2022.</a:t>
            </a: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Wingdings 2"/>
              <a:buAutoNum type="arabicPeriod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Dictionary, M. W. (2002). Merriam - Webster. </a:t>
            </a:r>
            <a:r>
              <a:rPr lang="en-US" sz="29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On-line 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https://www.merriam-webster.com/dictionary/climate%20change, last visit to website 04</a:t>
            </a:r>
            <a:r>
              <a:rPr lang="el-GR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r>
              <a:rPr lang="el-GR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2022.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Wingdings 2"/>
              <a:buAutoNum type="arabicPeriod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European Center for Disease Prevention and Control</a:t>
            </a:r>
            <a:r>
              <a:rPr lang="el-GR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Climate changes</a:t>
            </a:r>
            <a:r>
              <a:rPr lang="el-GR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2010 διαθέσιμο στο 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https://www.ecdc.europa.eu/en/climate-change/climate-change-europe</a:t>
            </a:r>
            <a:r>
              <a:rPr lang="el-GR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τελευταία προσπέλαση στην ιστοσελίδα 28.04.2022. </a:t>
            </a:r>
            <a:endParaRPr lang="en-US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Wingdings 2"/>
              <a:buAutoNum type="arabicPeriod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European Climate Pact, </a:t>
            </a:r>
            <a:r>
              <a:rPr lang="el-GR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Επίσημος ιστότοπος της Ευρωπαϊκής Ένωσης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l-GR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διαθέσιμο στο 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https://europa.eu/climate-pact/about/climate-change_el</a:t>
            </a:r>
            <a:r>
              <a:rPr lang="el-GR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τελευταία προσπέλαση στην ιστοσελίδα 05.05.2022.</a:t>
            </a: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Wingdings 2"/>
              <a:buAutoNum type="arabicPeriod"/>
            </a:pPr>
            <a:r>
              <a:rPr lang="en-US" sz="29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Food and</a:t>
            </a:r>
            <a:r>
              <a:rPr lang="el-GR" sz="29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Agriculture Organization of the United Nations, 2005, </a:t>
            </a:r>
            <a:r>
              <a:rPr lang="en-US" sz="29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state of food insecurity around the world. Eradicating hunger –Key to achieving the Millennium, Development Goals, 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Διαθέσιμο </a:t>
            </a:r>
            <a:r>
              <a:rPr lang="el-GR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στο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https://www.fao.org/3/a0200e/a0200e.pdf </a:t>
            </a:r>
            <a:r>
              <a:rPr lang="el-GR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τελευταία προσπέλαση στην ιστοσελίδα 09.05.2022.</a:t>
            </a: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Wingdings 2"/>
              <a:buAutoNum type="arabicPeriod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Ford, J., Maillet, M., Pouliot, V., Meredith, T., &amp; Cavanaugh, A. (2016). Adaptation and indigenous peoples in the United Nations framework convention on climate change. </a:t>
            </a:r>
            <a:r>
              <a:rPr lang="en-US" sz="29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Climatic Change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9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139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(3), 429-443.</a:t>
            </a: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Wingdings 2"/>
              <a:buAutoNum type="arabicPeriod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Global Humanitarian Forum</a:t>
            </a:r>
            <a:r>
              <a:rPr lang="el-GR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Kofi Annan launches climate justice campaign track, 2009</a:t>
            </a:r>
            <a:r>
              <a:rPr lang="el-GR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διαθέσιμο στο 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https://www.kofiannanfoundation.org/speeches/remarks-at-the-launch-of-the-global-humanitarian-forum-report-%E2%80%98the-human-face-of-climate-change%E2%80%99/</a:t>
            </a:r>
            <a:r>
              <a:rPr lang="el-GR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τελευταία προσπέλαση στην ιστοσελίδα 02.05.2022.</a:t>
            </a: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Wingdings 2"/>
              <a:buAutoNum type="arabicPeriod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Gore, A., Nixon, C., &amp; Slattery, J. (2009). </a:t>
            </a:r>
            <a:r>
              <a:rPr lang="en-US" sz="29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Our choice: A plan to solve the climate crisis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(p. 416). London: Bloomsbury.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eriod"/>
            </a:pPr>
            <a:endParaRPr lang="el-GR" dirty="0">
              <a:solidFill>
                <a:schemeClr val="bg1"/>
              </a:solidFill>
            </a:endParaRPr>
          </a:p>
        </p:txBody>
      </p:sp>
      <p:sp>
        <p:nvSpPr>
          <p:cNvPr id="4" name="1 - Τίτλος"/>
          <p:cNvSpPr txBox="1">
            <a:spLocks/>
          </p:cNvSpPr>
          <p:nvPr/>
        </p:nvSpPr>
        <p:spPr>
          <a:xfrm>
            <a:off x="1763697" y="695335"/>
            <a:ext cx="8229600" cy="428644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l-GR" sz="2200" b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ΞΕΝΟΓΛΩΣΣΗ</a:t>
            </a:r>
          </a:p>
        </p:txBody>
      </p:sp>
      <p:sp>
        <p:nvSpPr>
          <p:cNvPr id="5" name="Θέση αριθμού διαφάνειας 4">
            <a:extLst>
              <a:ext uri="{FF2B5EF4-FFF2-40B4-BE49-F238E27FC236}">
                <a16:creationId xmlns:a16="http://schemas.microsoft.com/office/drawing/2014/main" id="{3A93DED9-CC41-409D-BE75-BF30F869D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33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DAC7A497-8C30-4417-BC32-3AC637535D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5048" y="97655"/>
            <a:ext cx="5836072" cy="6702476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Clr>
                <a:schemeClr val="accent1">
                  <a:lumMod val="75000"/>
                </a:schemeClr>
              </a:buClr>
              <a:buFont typeface="+mj-lt"/>
              <a:buAutoNum type="arabicPeriod" startAt="13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Gössling, S., &amp; Upham, P. (Eds.). (2009). Climate change and aviation: Issues, challenges and solutions.</a:t>
            </a: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Clr>
                <a:schemeClr val="accent1">
                  <a:lumMod val="75000"/>
                </a:schemeClr>
              </a:buClr>
              <a:buAutoNum type="arabicPeriod" startAt="13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Markowitz, D. M., &amp; Bailenson, J. N. (2021). Virtual reality and the psychology of climate change. 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Current Opinion in Psychology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42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60-65. </a:t>
            </a: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Clr>
                <a:schemeClr val="accent1">
                  <a:lumMod val="75000"/>
                </a:schemeClr>
              </a:buClr>
              <a:buAutoNum type="arabicPeriod" startAt="13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Nastos, P. T., &amp; Kapsomenakis, J. (2015). Regional climate model simulations of extreme air temperature in Greece. Abnormal or common records in the future climate?. 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Atmospheric Research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152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43-60. </a:t>
            </a: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Clr>
                <a:schemeClr val="accent1">
                  <a:lumMod val="75000"/>
                </a:schemeClr>
              </a:buClr>
              <a:buAutoNum type="arabicPeriod" startAt="13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Nastos, P. T., Matsangouras, I. T., &amp; Chronis, T. G. (2014). Spatio-temporal analysis of lightning activity over Greece—Preliminary results derived from the recent state precision lightning network. 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Atmospheric research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144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207-217. </a:t>
            </a: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Clr>
                <a:schemeClr val="accent1">
                  <a:lumMod val="75000"/>
                </a:schemeClr>
              </a:buClr>
              <a:buAutoNum type="arabicPeriod" startAt="13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Nastos, P. T., Politi, N., &amp; Kapsomenakis, J. (2013). Spatial and temporal variability of the Aridity Index in Greece. 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Atmospheric Research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119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140-152. </a:t>
            </a: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Clr>
                <a:schemeClr val="accent1">
                  <a:lumMod val="75000"/>
                </a:schemeClr>
              </a:buClr>
              <a:buAutoNum type="arabicPeriod" startAt="13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Notton, G., Nivet, M. L., Zafirakis, D., Motte, F., Voyant, C., &amp; Fouilloy, A. (2017, June). Tilos, the first autonomous renewable green island in Mediterranean: A Horizon 2020 project. In 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15th International Conference on Electrical Machines, Drives and Power Systems (ELMA)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(pp. 102-105). IEEE. </a:t>
            </a: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Wingdings 3" charset="2"/>
              <a:buAutoNum type="arabicPeriod" startAt="13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Parry, M. L., Canziani, O., Palutikof, J., Van der Linden, P., &amp; Hanson, C. (Eds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.). (2007). Climate change 2007-impacts, adaptation and vulnerability: Working group II contribution to the fourth assessment report of the IPCC (Vol. 4). Cambridge University Press. </a:t>
            </a:r>
            <a:endParaRPr lang="el-GR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Ορθογώνιο 3">
            <a:extLst>
              <a:ext uri="{FF2B5EF4-FFF2-40B4-BE49-F238E27FC236}">
                <a16:creationId xmlns:a16="http://schemas.microsoft.com/office/drawing/2014/main" id="{018C6EC7-A6B1-473E-9F64-14C2C760F5B6}"/>
              </a:ext>
            </a:extLst>
          </p:cNvPr>
          <p:cNvSpPr/>
          <p:nvPr/>
        </p:nvSpPr>
        <p:spPr>
          <a:xfrm>
            <a:off x="7617041" y="97655"/>
            <a:ext cx="446299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Clr>
                <a:schemeClr val="accent1">
                  <a:lumMod val="75000"/>
                </a:schemeClr>
              </a:buClr>
              <a:buFont typeface="+mj-lt"/>
              <a:buAutoNum type="arabicPeriod" startAt="20"/>
            </a:pPr>
            <a:r>
              <a:rPr lang="en-US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Patz, J. A., &amp; Thomson, M. C. (2018). Climate change and health: moving from theory to practice. </a:t>
            </a:r>
            <a:r>
              <a:rPr lang="en-US" sz="15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PLoS Medicine</a:t>
            </a:r>
            <a:r>
              <a:rPr lang="en-US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15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en-US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(7), e1002628. </a:t>
            </a:r>
            <a:r>
              <a:rPr lang="el-GR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7200" indent="-457200">
              <a:buClr>
                <a:schemeClr val="accent1">
                  <a:lumMod val="75000"/>
                </a:schemeClr>
              </a:buClr>
              <a:buFont typeface="+mj-lt"/>
              <a:buAutoNum type="arabicPeriod" startAt="20"/>
            </a:pPr>
            <a:endParaRPr lang="el-GR" sz="15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chemeClr val="accent1">
                  <a:lumMod val="75000"/>
                </a:schemeClr>
              </a:buClr>
              <a:buFont typeface="+mj-lt"/>
              <a:buAutoNum type="arabicPeriod" startAt="20"/>
            </a:pPr>
            <a:r>
              <a:rPr lang="en-US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Post, E. (2013). Ecology of climate change. In </a:t>
            </a:r>
            <a:r>
              <a:rPr lang="en-US" sz="15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Ecology of Climate Change</a:t>
            </a:r>
            <a:r>
              <a:rPr lang="en-US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Princeton University Press.</a:t>
            </a:r>
            <a:endParaRPr lang="el-GR" sz="15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chemeClr val="accent1">
                  <a:lumMod val="75000"/>
                </a:schemeClr>
              </a:buClr>
              <a:buFont typeface="+mj-lt"/>
              <a:buAutoNum type="arabicPeriod" startAt="20"/>
            </a:pPr>
            <a:endParaRPr lang="el-GR" sz="15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chemeClr val="accent1">
                  <a:lumMod val="75000"/>
                </a:schemeClr>
              </a:buClr>
              <a:buFont typeface="+mj-lt"/>
              <a:buAutoNum type="arabicPeriod" startAt="20"/>
            </a:pPr>
            <a:r>
              <a:rPr lang="en-US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Robine, J. M., Cheung, S. L. K., Le Roy, S., Van Oyen, H., Griffiths,C., Michel, J. P., &amp; Herrmann, F. R. (2008). Death toll exceeded 70,000 in Europe during the summer of 2003. </a:t>
            </a:r>
            <a:r>
              <a:rPr lang="en-US" sz="15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Comptes rendus biologies</a:t>
            </a:r>
            <a:r>
              <a:rPr lang="en-US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15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331</a:t>
            </a:r>
            <a:r>
              <a:rPr lang="en-US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(2), 171-178.</a:t>
            </a:r>
            <a:endParaRPr lang="el-GR" sz="15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chemeClr val="accent1">
                  <a:lumMod val="75000"/>
                </a:schemeClr>
              </a:buClr>
              <a:buFont typeface="+mj-lt"/>
              <a:buAutoNum type="arabicPeriod" startAt="20"/>
            </a:pPr>
            <a:endParaRPr lang="el-GR" sz="15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chemeClr val="accent1">
                  <a:lumMod val="75000"/>
                </a:schemeClr>
              </a:buClr>
              <a:buFont typeface="+mj-lt"/>
              <a:buAutoNum type="arabicPeriod" startAt="20"/>
            </a:pPr>
            <a:r>
              <a:rPr lang="en-US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Watts, N., Amann, M., Ayeb-Karlsson, S., Belesova, K., Bouley, T., Boykoff, M., ... &amp; Costello, A. (2018). The Lancet Countdown on health and climate change: from 25 years of inaction to a global transformation for public health. </a:t>
            </a:r>
            <a:r>
              <a:rPr lang="en-US" sz="15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Lancet</a:t>
            </a:r>
            <a:r>
              <a:rPr lang="en-US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15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391</a:t>
            </a:r>
            <a:r>
              <a:rPr lang="en-US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(10120), 581-630.</a:t>
            </a:r>
            <a:endParaRPr lang="el-GR" sz="15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chemeClr val="accent1">
                  <a:lumMod val="75000"/>
                </a:schemeClr>
              </a:buClr>
              <a:buFont typeface="+mj-lt"/>
              <a:buAutoNum type="arabicPeriod" startAt="20"/>
            </a:pPr>
            <a:endParaRPr lang="el-GR" sz="15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chemeClr val="accent1">
                  <a:lumMod val="75000"/>
                </a:schemeClr>
              </a:buClr>
              <a:buFont typeface="+mj-lt"/>
              <a:buAutoNum type="arabicPeriod" startAt="20"/>
            </a:pPr>
            <a:r>
              <a:rPr lang="en-US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Yassoglou, N. J. (2000). History of desertification in the European Mediterranean. In </a:t>
            </a:r>
            <a:r>
              <a:rPr lang="en-US" sz="15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Indicators for assessing desertification in the Mediterranean. Proceedings of the International Seminar held in Porto Torres, Italy, 18-20 September, 1998</a:t>
            </a:r>
            <a:r>
              <a:rPr lang="en-US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(pp. 9-15). Nucleo Ricerca Desertificazion, University of Sassari.</a:t>
            </a:r>
          </a:p>
        </p:txBody>
      </p:sp>
      <p:sp>
        <p:nvSpPr>
          <p:cNvPr id="2" name="Θέση αριθμού διαφάνειας 1">
            <a:extLst>
              <a:ext uri="{FF2B5EF4-FFF2-40B4-BE49-F238E27FC236}">
                <a16:creationId xmlns:a16="http://schemas.microsoft.com/office/drawing/2014/main" id="{48DA0172-B314-4D28-A1B6-B35665CCE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34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501465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1047565" y="665825"/>
            <a:ext cx="12032202" cy="6769223"/>
          </a:xfrm>
        </p:spPr>
        <p:txBody>
          <a:bodyPr numCol="2">
            <a:normAutofit/>
          </a:bodyPr>
          <a:lstStyle/>
          <a:p>
            <a:pPr>
              <a:buNone/>
            </a:pPr>
            <a:endParaRPr lang="el-GR" dirty="0">
              <a:solidFill>
                <a:schemeClr val="tx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l-GR" sz="1500" dirty="0">
              <a:solidFill>
                <a:schemeClr val="tx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l-GR" sz="15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Clr>
                <a:schemeClr val="accent1">
                  <a:lumMod val="75000"/>
                </a:schemeClr>
              </a:buClr>
              <a:buAutoNum type="arabicPeriod"/>
            </a:pPr>
            <a:r>
              <a:rPr lang="el-GR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Αθηναϊκό Μακεδονικό Πρακτορείο Ειδήσεων (ΑΠΕ-ΜΠΕ), 202</a:t>
            </a:r>
            <a:r>
              <a:rPr lang="en-US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l-GR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Καύσωνας στη Σιβηρία: Σχεδόν αδύνατος χωρίς την κλιματική αλλαγή</a:t>
            </a:r>
            <a:r>
              <a:rPr lang="en-US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l-GR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διαθέσιμο στο </a:t>
            </a:r>
            <a:r>
              <a:rPr lang="en-US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https://www.amna.gr/</a:t>
            </a:r>
            <a:r>
              <a:rPr lang="el-GR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τελευταία προσπέλαση στην ιστοσελίδα </a:t>
            </a:r>
            <a:r>
              <a:rPr lang="en-US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r>
              <a:rPr lang="el-GR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.04.2022.</a:t>
            </a:r>
          </a:p>
          <a:p>
            <a:pPr marL="514350" indent="-514350">
              <a:buClr>
                <a:schemeClr val="accent1">
                  <a:lumMod val="75000"/>
                </a:schemeClr>
              </a:buClr>
              <a:buAutoNum type="arabicPeriod"/>
            </a:pPr>
            <a:r>
              <a:rPr lang="el-GR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Αθηναϊκό Μακεδονικό Πρακτορείο Ειδήσεων (ΑΠΕ-ΜΠΕ), 2021, διαθέσιμο στο </a:t>
            </a:r>
            <a:r>
              <a:rPr lang="en-US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https://www.amna.gr/</a:t>
            </a:r>
            <a:r>
              <a:rPr lang="el-GR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τελευταία προσπέλαση στην ιστοσελίδα 28.04.2022.</a:t>
            </a:r>
          </a:p>
          <a:p>
            <a:pPr marL="514350" indent="-514350">
              <a:buClr>
                <a:schemeClr val="accent1">
                  <a:lumMod val="75000"/>
                </a:schemeClr>
              </a:buClr>
              <a:buAutoNum type="arabicPeriod"/>
            </a:pPr>
            <a:r>
              <a:rPr lang="el-GR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Γεννάδιος Σχολή, Ερευνητική Εργασία 2016, Κλιματική Αλλαγή, Διαθέσιμο στο </a:t>
            </a:r>
            <a:r>
              <a:rPr lang="en-US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http://www.genadios.edu.gr/pdf/klima.pdf</a:t>
            </a:r>
            <a:r>
              <a:rPr lang="el-GR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τελευταία προσπέλαση στην ιστοσελίδα 01.04.2022.</a:t>
            </a:r>
          </a:p>
          <a:p>
            <a:pPr marL="514350" indent="-514350">
              <a:buClr>
                <a:schemeClr val="accent1">
                  <a:lumMod val="75000"/>
                </a:schemeClr>
              </a:buClr>
              <a:buAutoNum type="arabicPeriod"/>
            </a:pPr>
            <a:r>
              <a:rPr lang="el-GR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Ευρωπαϊκή Επιτροπή, Επίσημος Ιστότοπος της Ευρωπαϊκής Ένωσης, 2022, διαθέσιμο στο </a:t>
            </a:r>
            <a:r>
              <a:rPr lang="en-US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https://ec.europa.eu/clima/sites/youth/what-about-you_el</a:t>
            </a:r>
            <a:r>
              <a:rPr lang="el-GR" sz="15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τελευταία προσπέλαση στην ιστοσελίδα 22.04.2022.</a:t>
            </a:r>
            <a:endParaRPr lang="en-US" sz="15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l-GR" dirty="0">
              <a:solidFill>
                <a:schemeClr val="tx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l-GR" dirty="0">
              <a:solidFill>
                <a:schemeClr val="bg1"/>
              </a:solidFill>
            </a:endParaRPr>
          </a:p>
        </p:txBody>
      </p:sp>
      <p:sp>
        <p:nvSpPr>
          <p:cNvPr id="4" name="3 - Ορθογώνιο"/>
          <p:cNvSpPr/>
          <p:nvPr/>
        </p:nvSpPr>
        <p:spPr>
          <a:xfrm>
            <a:off x="1710431" y="774418"/>
            <a:ext cx="314324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l-GR" sz="2200" b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ΕΛΛΗΝΙΚΗ:</a:t>
            </a:r>
          </a:p>
        </p:txBody>
      </p:sp>
      <p:sp>
        <p:nvSpPr>
          <p:cNvPr id="2" name="Θέση αριθμού διαφάνειας 1">
            <a:extLst>
              <a:ext uri="{FF2B5EF4-FFF2-40B4-BE49-F238E27FC236}">
                <a16:creationId xmlns:a16="http://schemas.microsoft.com/office/drawing/2014/main" id="{A56FCD12-0AD0-4A78-A2C8-018716A02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35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666043" y="714357"/>
            <a:ext cx="8586758" cy="642918"/>
          </a:xfrm>
        </p:spPr>
        <p:txBody>
          <a:bodyPr/>
          <a:lstStyle/>
          <a:p>
            <a:r>
              <a:rPr lang="el-GR" sz="2200" b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ΕΙΚΟΝΕΣ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281126" y="1468958"/>
            <a:ext cx="10886982" cy="6143644"/>
          </a:xfrm>
        </p:spPr>
        <p:txBody>
          <a:bodyPr>
            <a:normAutofit fontScale="55000" lnSpcReduction="20000"/>
          </a:bodyPr>
          <a:lstStyle/>
          <a:p>
            <a:pPr marL="514350" indent="-514350">
              <a:lnSpc>
                <a:spcPct val="12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http://www.genadios.edu.gr/pdf/klima.pdf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https://ecopress.gr/proti-i-tilos-sta-deka-nisia-energiak/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https://oresinieku.weebly.com/kappaomicronmupiomicronsigmatauomicronpiomicron943etasigma</a:t>
            </a:r>
            <a:r>
              <a:rPr lang="el-GR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0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eta.html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https://gr.euronews.com/green/2020/11/16/oi-pagoi-lionoun-se-antarctiki-kai-groilandia-o-kairos-ton-oktovrio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https://www.protothema.gr/stories/article/1155929/klimatiki-allagi-o-efialtis-pou-ginetai-pragmatikotita/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https://www.efsyn.gr/efkriti/koinonia/296905_kriti-16</a:t>
            </a:r>
            <a:r>
              <a:rPr lang="el-GR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</a:t>
            </a: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thymata-tin-teleytaia-20etia-apo-ta-entona-kairika-fainomena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https://www.google.com/search?q=%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https://el.wikipedia.org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https://www.ncei.noaa.gov/access/monitoring/monthly-report/global/202013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https://www.lifo.gr/now/perivallon/india-megalytero-lockdown-ston-kosmo-katharise-me-entyposiako-tropo-tin-atmosfaira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http://users.sch.gr/pazoulis/experiments/diathematiki/thermokipio/thermokipio.htmhttps://kgreen.gr/blog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https://physicsgg.files.wordpress.com/2021/03/stefan-boltzmann-e1616071189406.png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https://hellenic-college.gr/wp-content/uploads/works/energy-sources/hliaki.htmhttps://ecozhndotcom.wordpress.com/2013/03/01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https://medicalnews.gr/ligotero-kreas-perissoterh-zoi/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https://www.csmonitor.com/The-Culture/Gardening/diggin-it/2011/1012/Alpine-strawberries-Perfect-in-foliage-and-in-fruit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http://planetagents.org/el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https://rethnea.gr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https://www.patris.gr/2021/03/20/ilektrokinita-leoforeia-sto-irakleio-se-leitoyrgia-apo-deytera-i-triti-grammi-mini-bus/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https://ecopress.gr/anakyklosi-vrosimou-chrisimopiimeno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sz="2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https://www.insider.gr/aytokinito/117885/ta-10-pio-dimofili-ilektrika-aytokinita-stin-ellada</a:t>
            </a:r>
            <a:endParaRPr lang="el-GR" sz="2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Clr>
                <a:schemeClr val="bg1"/>
              </a:buClr>
              <a:buFont typeface="Wingdings" pitchFamily="2" charset="2"/>
              <a:buChar char="ü"/>
            </a:pPr>
            <a:endParaRPr lang="el-GR" sz="1400" dirty="0"/>
          </a:p>
        </p:txBody>
      </p:sp>
      <p:sp>
        <p:nvSpPr>
          <p:cNvPr id="4" name="Θέση αριθμού διαφάνειας 3">
            <a:extLst>
              <a:ext uri="{FF2B5EF4-FFF2-40B4-BE49-F238E27FC236}">
                <a16:creationId xmlns:a16="http://schemas.microsoft.com/office/drawing/2014/main" id="{E72D0367-DFC5-4045-9DD6-DC7EE4A8D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36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Ορθογώνιο 1">
            <a:extLst>
              <a:ext uri="{FF2B5EF4-FFF2-40B4-BE49-F238E27FC236}">
                <a16:creationId xmlns:a16="http://schemas.microsoft.com/office/drawing/2014/main" id="{8E717F5F-912F-4E1C-854D-F6E41B8DEC4F}"/>
              </a:ext>
            </a:extLst>
          </p:cNvPr>
          <p:cNvSpPr/>
          <p:nvPr/>
        </p:nvSpPr>
        <p:spPr>
          <a:xfrm>
            <a:off x="245615" y="1340527"/>
            <a:ext cx="1205587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https://greenbuilding.gr/energeiako-pistopoietiko</a:t>
            </a: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https://gml.noaa.gov/ccgg/trends/gl_gr.html%20%20Global%20Monitoring%20Laboratory%0BEarth%20System%</a:t>
            </a: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>
              <a:buClr>
                <a:schemeClr val="tx1">
                  <a:lumMod val="75000"/>
                </a:schemeClr>
              </a:buClr>
            </a:pPr>
            <a:r>
              <a:rPr lang="el-GR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 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20Research%20Laboratories</a:t>
            </a: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https://www.green-guide.gr/thermansi-klimatismos/</a:t>
            </a: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https://www.4green.gr/news/data/g-ebuildings/Lampes-LED-Vs-oikonomias_113267.asp</a:t>
            </a: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https://gr.clipartlogo.com/image/old-set-screen-cartoon-television-free-style-tube_419116.html</a:t>
            </a: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https://2014drim.wordpress.com/2014/12/08</a:t>
            </a: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https://greenpresscyprus.news</a:t>
            </a: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https://kgreen.gr/blog</a:t>
            </a: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https://ecozhndotcom.wordpress.com/2013/03/01/</a:t>
            </a: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https://www.greenattica.gr</a:t>
            </a: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https://energybatteries.gr/product/mw</a:t>
            </a: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https://www.iatronet.gr/article/107722/ohe-istorikh-symfonia-gia-th-rypansh-apo-plastika</a:t>
            </a: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https://exypnes-idees.gr/omorfa-anarrichomena-fyta/</a:t>
            </a: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https://www.naftemporiki.gr/story/1039759/klimatiki-allagi-sumboules-gia-to-spiti</a:t>
            </a: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https://www.ftiaxno.gr/2009/02/blog-post_27.html</a:t>
            </a:r>
            <a:endParaRPr lang="el-GR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https://www.huffingtonpost.gr/entry/copenhill-eryostasio-anakekloses-leitoeryei-kai-os-ski-center_gr_5dadc7f0e4b0422422c94539</a:t>
            </a: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https://www.tovima.gr/2008/08/21/archive/psaxnontas-energeia-staskoypidia-kai-sta-axyra/#images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Θέση αριθμού διαφάνειας 2">
            <a:extLst>
              <a:ext uri="{FF2B5EF4-FFF2-40B4-BE49-F238E27FC236}">
                <a16:creationId xmlns:a16="http://schemas.microsoft.com/office/drawing/2014/main" id="{C890DC05-2F61-4B45-96DB-7CBBECF1B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37</a:t>
            </a:fld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Ορθογώνιο 1">
            <a:extLst>
              <a:ext uri="{FF2B5EF4-FFF2-40B4-BE49-F238E27FC236}">
                <a16:creationId xmlns:a16="http://schemas.microsoft.com/office/drawing/2014/main" id="{BA0C849E-E4BF-4352-939A-EC9ED009EE6D}"/>
              </a:ext>
            </a:extLst>
          </p:cNvPr>
          <p:cNvSpPr/>
          <p:nvPr/>
        </p:nvSpPr>
        <p:spPr>
          <a:xfrm>
            <a:off x="1902781" y="757921"/>
            <a:ext cx="12055876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bg1"/>
              </a:buClr>
              <a:buFont typeface="Arial" panose="020B0604020202020204" pitchFamily="34" charset="0"/>
              <a:buNone/>
            </a:pPr>
            <a:r>
              <a:rPr lang="el-GR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ΒΙΝΤΕΟ</a:t>
            </a:r>
            <a:endParaRPr lang="en-US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bg1"/>
              </a:buClr>
              <a:buFont typeface="Arial" panose="020B0604020202020204" pitchFamily="34" charset="0"/>
              <a:buNone/>
            </a:pPr>
            <a:endParaRPr lang="en-US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bg1"/>
              </a:buClr>
              <a:buFont typeface="Arial" panose="020B0604020202020204" pitchFamily="34" charset="0"/>
              <a:buNone/>
            </a:pPr>
            <a:endParaRPr lang="el-GR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bg1"/>
              </a:buClr>
              <a:buFont typeface="Arial" panose="020B0604020202020204" pitchFamily="34" charset="0"/>
              <a:buNone/>
            </a:pPr>
            <a:endParaRPr lang="el-GR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Face the Music: climate change hits poor people first and worst</a:t>
            </a: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2009,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Created by BAFTA award-winning </a:t>
            </a:r>
          </a:p>
          <a:p>
            <a:pPr>
              <a:buClr>
                <a:schemeClr val="tx1">
                  <a:lumMod val="75000"/>
                </a:schemeClr>
              </a:buClr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animator Ian Gouldstone</a:t>
            </a: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https://www.oxfam.org.uk/</a:t>
            </a: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διαθέσιμο στο 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tx1">
                  <a:lumMod val="75000"/>
                </a:schemeClr>
              </a:buClr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   https://www.youtube.com/watch?v=ghfirMLNfNA</a:t>
            </a:r>
            <a:r>
              <a:rPr lang="el-GR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τελευταία προσπέλαση στην ιστοσελίδα 11.05.2022.</a:t>
            </a:r>
          </a:p>
        </p:txBody>
      </p:sp>
      <p:sp>
        <p:nvSpPr>
          <p:cNvPr id="3" name="Θέση αριθμού διαφάνειας 2">
            <a:extLst>
              <a:ext uri="{FF2B5EF4-FFF2-40B4-BE49-F238E27FC236}">
                <a16:creationId xmlns:a16="http://schemas.microsoft.com/office/drawing/2014/main" id="{D220F498-96B7-4592-989E-384D4DC64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5EF1-0406-4E8E-8D97-15D2BB0619EE}" type="slidenum">
              <a:rPr lang="el-GR" smtClean="0"/>
              <a:t>38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61274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Θρόισμα">
  <a:themeElements>
    <a:clrScheme name="Προσαρμοσμένο 10">
      <a:dk1>
        <a:sysClr val="windowText" lastClr="000000"/>
      </a:dk1>
      <a:lt1>
        <a:sysClr val="window" lastClr="FFFFFF"/>
      </a:lt1>
      <a:dk2>
        <a:srgbClr val="E5C243"/>
      </a:dk2>
      <a:lt2>
        <a:srgbClr val="E5C243"/>
      </a:lt2>
      <a:accent1>
        <a:srgbClr val="855D36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Θρόισμα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Άκρο με ζώνες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777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1906</TotalTime>
  <Words>4198</Words>
  <Application>Microsoft Office PowerPoint</Application>
  <PresentationFormat>Ευρεία οθόνη</PresentationFormat>
  <Paragraphs>397</Paragraphs>
  <Slides>38</Slides>
  <Notes>22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8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38</vt:i4>
      </vt:variant>
    </vt:vector>
  </HeadingPairs>
  <TitlesOfParts>
    <vt:vector size="47" baseType="lpstr">
      <vt:lpstr>Arial</vt:lpstr>
      <vt:lpstr>Calibri</vt:lpstr>
      <vt:lpstr>Century Gothic</vt:lpstr>
      <vt:lpstr>DejaVu Sans</vt:lpstr>
      <vt:lpstr>Times New Roman</vt:lpstr>
      <vt:lpstr>Wingdings</vt:lpstr>
      <vt:lpstr>Wingdings 2</vt:lpstr>
      <vt:lpstr>Wingdings 3</vt:lpstr>
      <vt:lpstr>Θρόισμα</vt:lpstr>
      <vt:lpstr>ΚΛΙΜΑΤΙΚΗ ΚΡΙΣΗ &amp; ΘΕΡΜΟ ΚΛΙΜΑ</vt:lpstr>
      <vt:lpstr>ΚΛΙΜΑΤΙΚΗ ΚΡΙΣΗ</vt:lpstr>
      <vt:lpstr>ΑΙΤΙΕΣ</vt:lpstr>
      <vt:lpstr>Παρουσίαση του PowerPoint</vt:lpstr>
      <vt:lpstr>Παρουσίαση του PowerPoint</vt:lpstr>
      <vt:lpstr>ΕΠΙΠΤΩΣΕΙΣ ΣΤΟ ΚΛΙΜΑ</vt:lpstr>
      <vt:lpstr>Παρουσίαση του PowerPoint</vt:lpstr>
      <vt:lpstr>Συγκέντρωση CO2 </vt:lpstr>
      <vt:lpstr>ΕΠΙΠΤΩΣΕΙΣ ΣΤΗΝ ΥΓΕΙΑ  ΤΟΥ ΑΝΘΡΩΠΟΥ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ΕΠΗΡΕΑΖΕΙ ΑΚΟΜΑ…</vt:lpstr>
      <vt:lpstr>Χάρτης Δυνητικού Κινδύνου Ερημοποίησης</vt:lpstr>
      <vt:lpstr>ΑΝΙΣΟΤΗΤΕΣ…</vt:lpstr>
      <vt:lpstr>ΑΦΟΡΑ…</vt:lpstr>
      <vt:lpstr>ΠΟΙΟΙ ΚΙΝΔΥΝΕΥΟΥΝ ΠΕΡΙΣΣΟΤΕΡΟ;</vt:lpstr>
      <vt:lpstr>ΤΡΟΠΟΙ ΑΝΤΙΜΕΤΩΠΙΣΗΣ</vt:lpstr>
      <vt:lpstr>Παρουσίαση του PowerPoint</vt:lpstr>
      <vt:lpstr>ΠΑΓΚΟΣΜΙΑ</vt:lpstr>
      <vt:lpstr>ΕΝΕΡΓΕΙΑΚΟ ΝΗΣΙ ΣΤΗ ΔΑΝΙΑ</vt:lpstr>
      <vt:lpstr>ΕΛΛΑΔΑ</vt:lpstr>
      <vt:lpstr>Παρουσίαση του PowerPoint</vt:lpstr>
      <vt:lpstr>ΤΙ ΜΠΟΡΩ ΝΑ ΚΑΝΩ…</vt:lpstr>
      <vt:lpstr>Παρουσίαση του PowerPoint</vt:lpstr>
      <vt:lpstr>Παρουσίαση του PowerPoint</vt:lpstr>
      <vt:lpstr>ΣΥΜΠΕΡΑΣΜΑΤΙΚΑ</vt:lpstr>
      <vt:lpstr>Παρουσίαση του PowerPoint</vt:lpstr>
      <vt:lpstr>Παρουσίαση του PowerPoint</vt:lpstr>
      <vt:lpstr>Παρουσίαση του PowerPoint</vt:lpstr>
      <vt:lpstr>ΒΙΒΛΙΟΓΡΑΦΙΑ</vt:lpstr>
      <vt:lpstr>Παρουσίαση του PowerPoint</vt:lpstr>
      <vt:lpstr>Παρουσίαση του PowerPoint</vt:lpstr>
      <vt:lpstr>ΕΙΚΟΝΕΣ</vt:lpstr>
      <vt:lpstr>Παρουσίαση του PowerPoint</vt:lpstr>
      <vt:lpstr>Παρουσίαση του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Κλιματική Αλλαγή &amp; Θέρος</dc:title>
  <dc:creator>Πηνελόπη Κλάδου</dc:creator>
  <cp:lastModifiedBy>Πηνελόπη Κλάδου</cp:lastModifiedBy>
  <cp:revision>138</cp:revision>
  <dcterms:created xsi:type="dcterms:W3CDTF">2025-10-16T04:35:58Z</dcterms:created>
  <dcterms:modified xsi:type="dcterms:W3CDTF">2026-02-10T09:53:24Z</dcterms:modified>
</cp:coreProperties>
</file>