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76" r:id="rId1"/>
  </p:sldMasterIdLst>
  <p:notesMasterIdLst>
    <p:notesMasterId r:id="rId36"/>
  </p:notesMasterIdLst>
  <p:sldIdLst>
    <p:sldId id="356" r:id="rId2"/>
    <p:sldId id="258" r:id="rId3"/>
    <p:sldId id="357" r:id="rId4"/>
    <p:sldId id="261" r:id="rId5"/>
    <p:sldId id="304" r:id="rId6"/>
    <p:sldId id="277" r:id="rId7"/>
    <p:sldId id="330" r:id="rId8"/>
    <p:sldId id="337" r:id="rId9"/>
    <p:sldId id="262" r:id="rId10"/>
    <p:sldId id="318" r:id="rId11"/>
    <p:sldId id="307" r:id="rId12"/>
    <p:sldId id="269" r:id="rId13"/>
    <p:sldId id="344" r:id="rId14"/>
    <p:sldId id="345" r:id="rId15"/>
    <p:sldId id="346" r:id="rId16"/>
    <p:sldId id="340" r:id="rId17"/>
    <p:sldId id="332" r:id="rId18"/>
    <p:sldId id="334" r:id="rId19"/>
    <p:sldId id="333" r:id="rId20"/>
    <p:sldId id="314" r:id="rId21"/>
    <p:sldId id="339" r:id="rId22"/>
    <p:sldId id="321" r:id="rId23"/>
    <p:sldId id="280" r:id="rId24"/>
    <p:sldId id="324" r:id="rId25"/>
    <p:sldId id="294" r:id="rId26"/>
    <p:sldId id="358" r:id="rId27"/>
    <p:sldId id="348" r:id="rId28"/>
    <p:sldId id="349" r:id="rId29"/>
    <p:sldId id="351" r:id="rId30"/>
    <p:sldId id="352" r:id="rId31"/>
    <p:sldId id="353" r:id="rId32"/>
    <p:sldId id="354" r:id="rId33"/>
    <p:sldId id="355" r:id="rId34"/>
    <p:sldId id="359" r:id="rId35"/>
  </p:sldIdLst>
  <p:sldSz cx="9144000" cy="6858000" type="screen4x3"/>
  <p:notesSz cx="6858000" cy="10013950"/>
  <p:defaultTextStyle>
    <a:defPPr>
      <a:defRPr lang="en-US"/>
    </a:defPPr>
    <a:lvl1pPr algn="ctr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q4d67bWDwY+GUTdHA4HjA==" hashData="91Jp2L0XFL4QWR+5VyWO9PSi8cw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55">
          <p15:clr>
            <a:srgbClr val="A4A3A4"/>
          </p15:clr>
        </p15:guide>
        <p15:guide id="2" pos="216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  <a:srgbClr val="FF3300"/>
    <a:srgbClr val="CC3300"/>
    <a:srgbClr val="9900CC"/>
    <a:srgbClr val="FF9900"/>
    <a:srgbClr val="9933FF"/>
    <a:srgbClr val="9966FF"/>
    <a:srgbClr val="333399"/>
    <a:srgbClr val="00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56" autoAdjust="0"/>
    <p:restoredTop sz="87391" autoAdjust="0"/>
  </p:normalViewPr>
  <p:slideViewPr>
    <p:cSldViewPr>
      <p:cViewPr varScale="1">
        <p:scale>
          <a:sx n="99" d="100"/>
          <a:sy n="99" d="100"/>
        </p:scale>
        <p:origin x="846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40" d="100"/>
          <a:sy n="40" d="100"/>
        </p:scale>
        <p:origin x="-1500" y="-96"/>
      </p:cViewPr>
      <p:guideLst>
        <p:guide orient="horz" pos="3155"/>
        <p:guide pos="216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κεφαλίδας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00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00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5F0EE75-6815-4585-B5B0-685003195509}" type="datetimeFigureOut">
              <a:rPr lang="el-GR"/>
              <a:pPr>
                <a:defRPr/>
              </a:pPr>
              <a:t>2/11/2022</a:t>
            </a:fld>
            <a:endParaRPr lang="el-GR"/>
          </a:p>
        </p:txBody>
      </p:sp>
      <p:sp>
        <p:nvSpPr>
          <p:cNvPr id="4" name="3 - Θέση εικόνας διαφάνειας"/>
          <p:cNvSpPr>
            <a:spLocks noGrp="1" noRot="1" noChangeAspect="1"/>
          </p:cNvSpPr>
          <p:nvPr>
            <p:ph type="sldImg" idx="2"/>
          </p:nvPr>
        </p:nvSpPr>
        <p:spPr>
          <a:xfrm>
            <a:off x="925513" y="750888"/>
            <a:ext cx="5006975" cy="3756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l-GR" noProof="0"/>
          </a:p>
        </p:txBody>
      </p:sp>
      <p:sp>
        <p:nvSpPr>
          <p:cNvPr id="5" name="4 - Θέση σημειώσεων"/>
          <p:cNvSpPr>
            <a:spLocks noGrp="1"/>
          </p:cNvSpPr>
          <p:nvPr>
            <p:ph type="body" sz="quarter" idx="3"/>
          </p:nvPr>
        </p:nvSpPr>
        <p:spPr>
          <a:xfrm>
            <a:off x="685800" y="4756150"/>
            <a:ext cx="5486400" cy="45069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l-GR" noProof="0"/>
              <a:t>Kλικ για επεξεργασία των στυλ του υποδείγματος</a:t>
            </a:r>
          </a:p>
          <a:p>
            <a:pPr lvl="1"/>
            <a:r>
              <a:rPr lang="el-GR" noProof="0"/>
              <a:t>Δεύτερου επιπέδου</a:t>
            </a:r>
          </a:p>
          <a:p>
            <a:pPr lvl="2"/>
            <a:r>
              <a:rPr lang="el-GR" noProof="0"/>
              <a:t>Τρίτου επιπέδου</a:t>
            </a:r>
          </a:p>
          <a:p>
            <a:pPr lvl="3"/>
            <a:r>
              <a:rPr lang="el-GR" noProof="0"/>
              <a:t>Τέταρτου επιπέδου</a:t>
            </a:r>
          </a:p>
          <a:p>
            <a:pPr lvl="4"/>
            <a:r>
              <a:rPr lang="el-GR" noProof="0"/>
              <a:t>Πέμπτου επιπέδου</a:t>
            </a:r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4"/>
          </p:nvPr>
        </p:nvSpPr>
        <p:spPr>
          <a:xfrm>
            <a:off x="0" y="9512300"/>
            <a:ext cx="2971800" cy="500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5"/>
          </p:nvPr>
        </p:nvSpPr>
        <p:spPr>
          <a:xfrm>
            <a:off x="3884613" y="9512300"/>
            <a:ext cx="2971800" cy="500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9AD941E6-E6CA-4C2C-8369-60CAA2E48607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7689513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1 - Θέση εικόνας διαφάνειας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2 - Θέση σημειώσεων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l-GR" altLang="el-GR"/>
              <a:t>Διαδραστική παρέμβαση </a:t>
            </a:r>
          </a:p>
          <a:p>
            <a:pPr eaLnBrk="1" hangingPunct="1">
              <a:spcBef>
                <a:spcPct val="0"/>
              </a:spcBef>
            </a:pPr>
            <a:r>
              <a:rPr lang="el-GR" altLang="el-GR"/>
              <a:t>Γνώσεις και λίγα λόγια στο γιατί αφορά τους νέους (εφηβεία) </a:t>
            </a:r>
          </a:p>
          <a:p>
            <a:pPr eaLnBrk="1" hangingPunct="1">
              <a:spcBef>
                <a:spcPct val="0"/>
              </a:spcBef>
            </a:pPr>
            <a:endParaRPr lang="el-GR" altLang="el-GR"/>
          </a:p>
          <a:p>
            <a:pPr eaLnBrk="1" hangingPunct="1">
              <a:spcBef>
                <a:spcPct val="0"/>
              </a:spcBef>
            </a:pPr>
            <a:endParaRPr lang="el-GR" altLang="el-GR"/>
          </a:p>
          <a:p>
            <a:pPr eaLnBrk="1" hangingPunct="1">
              <a:spcBef>
                <a:spcPct val="0"/>
              </a:spcBef>
            </a:pPr>
            <a:endParaRPr lang="el-GR"/>
          </a:p>
        </p:txBody>
      </p:sp>
      <p:sp>
        <p:nvSpPr>
          <p:cNvPr id="38916" name="3 - Θέση αριθμού διαφάνειας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44BC520-113D-4462-86EA-2862D0CEEC57}" type="slidenum">
              <a:rPr lang="el-GR" smtClean="0"/>
              <a:pPr/>
              <a:t>2</a:t>
            </a:fld>
            <a:endParaRPr lang="el-G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1 - Θέση εικόνας διαφάνειας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2 - Θέση σημειώσεων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l-GR"/>
              <a:t>Επεξήγηση του όρου οροθετικός και της οροθετικότητας</a:t>
            </a:r>
          </a:p>
          <a:p>
            <a:pPr eaLnBrk="1" hangingPunct="1">
              <a:spcBef>
                <a:spcPct val="0"/>
              </a:spcBef>
            </a:pPr>
            <a:r>
              <a:rPr lang="el-GR" altLang="el-GR"/>
              <a:t>Συζήτηση για  συμπτώματα</a:t>
            </a:r>
          </a:p>
          <a:p>
            <a:pPr eaLnBrk="1" hangingPunct="1">
              <a:spcBef>
                <a:spcPct val="0"/>
              </a:spcBef>
            </a:pPr>
            <a:endParaRPr lang="el-GR"/>
          </a:p>
          <a:p>
            <a:pPr eaLnBrk="1" hangingPunct="1">
              <a:spcBef>
                <a:spcPct val="0"/>
              </a:spcBef>
            </a:pPr>
            <a:endParaRPr lang="el-GR"/>
          </a:p>
        </p:txBody>
      </p:sp>
      <p:sp>
        <p:nvSpPr>
          <p:cNvPr id="39940" name="3 - Θέση αριθμού διαφάνειας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3769139-FCFE-4459-882B-59A1F8E0B533}" type="slidenum">
              <a:rPr lang="el-GR" smtClean="0"/>
              <a:pPr/>
              <a:t>4</a:t>
            </a:fld>
            <a:endParaRPr lang="el-G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1 - Θέση εικόνας διαφάνειας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2 - Θέση σημειώσεων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l-GR"/>
              <a:t>Πρόοδος της ιατρικής και εξέλιξη των αντιρετροϊκών θεραπειών</a:t>
            </a:r>
          </a:p>
          <a:p>
            <a:pPr eaLnBrk="1" hangingPunct="1">
              <a:spcBef>
                <a:spcPct val="0"/>
              </a:spcBef>
            </a:pPr>
            <a:r>
              <a:rPr lang="el-GR" altLang="el-GR">
                <a:solidFill>
                  <a:srgbClr val="9933FF"/>
                </a:solidFill>
              </a:rPr>
              <a:t>Σήμερα μπορεί ένα οροθετικό άτομο  να ζήσει για πάρα πολλά χρόνια.</a:t>
            </a:r>
          </a:p>
          <a:p>
            <a:pPr eaLnBrk="1" hangingPunct="1">
              <a:spcBef>
                <a:spcPct val="0"/>
              </a:spcBef>
            </a:pPr>
            <a:r>
              <a:rPr lang="el-GR">
                <a:solidFill>
                  <a:srgbClr val="9933FF"/>
                </a:solidFill>
              </a:rPr>
              <a:t>Μακροχρόνια ασθένεια </a:t>
            </a:r>
            <a:endParaRPr lang="el-GR"/>
          </a:p>
        </p:txBody>
      </p:sp>
      <p:sp>
        <p:nvSpPr>
          <p:cNvPr id="40964" name="3 - Θέση αριθμού διαφάνειας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EF8D917-2219-42E9-81AD-B2A78535AAAA}" type="slidenum">
              <a:rPr lang="el-GR" smtClean="0"/>
              <a:pPr/>
              <a:t>5</a:t>
            </a:fld>
            <a:endParaRPr lang="el-G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1 - Θέση εικόνας διαφάνειας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l-GR" dirty="0"/>
              <a:t>Στη παρουσίαση των αριθμητικών δεδομένων σχετικά με την πορεία του ιού στην Ελλάδα και στον Κόσμο</a:t>
            </a:r>
            <a:endParaRPr lang="en-US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l-GR" dirty="0"/>
              <a:t>Σύνολο διαγνώσεων HIV (συμπεριλαμβανομένων των περιπτώσεων AIDS)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l-GR" dirty="0"/>
              <a:t>Ο συνολικός αριθμός των HIV οροθετικών ατόμων (συμπεριλαμβανομένων των περιπτώσεων AIDS) που έχουν δηλωθεί στην Ελλάδα μέχρι την 31ηΔεκεμβρίου 2017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l-GR" dirty="0"/>
              <a:t>ανέρχεται σε 16.669</a:t>
            </a:r>
            <a:r>
              <a:rPr lang="en-US" dirty="0"/>
              <a:t>.</a:t>
            </a:r>
            <a:endParaRPr lang="el-GR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l-GR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l-GR" dirty="0"/>
          </a:p>
        </p:txBody>
      </p:sp>
      <p:sp>
        <p:nvSpPr>
          <p:cNvPr id="41988" name="3 - Θέση αριθμού διαφάνειας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42C54B8-FE09-4416-8066-152FE3E47F85}" type="slidenum">
              <a:rPr lang="el-GR" smtClean="0"/>
              <a:pPr/>
              <a:t>6</a:t>
            </a:fld>
            <a:endParaRPr lang="el-G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1 - Θέση εικόνας διαφάνειας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2 - Θέση σημειώσεων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l-GR"/>
              <a:t>Συζήτηση.  </a:t>
            </a:r>
          </a:p>
          <a:p>
            <a:pPr eaLnBrk="1" hangingPunct="1">
              <a:spcBef>
                <a:spcPct val="0"/>
              </a:spcBef>
            </a:pPr>
            <a:r>
              <a:rPr lang="el-GR"/>
              <a:t>Ποια είναι τα βιολογικά υγρά που μεταφέρουν τον ιό </a:t>
            </a:r>
          </a:p>
          <a:p>
            <a:pPr eaLnBrk="1" hangingPunct="1">
              <a:spcBef>
                <a:spcPct val="0"/>
              </a:spcBef>
            </a:pPr>
            <a:r>
              <a:rPr lang="el-GR"/>
              <a:t>Ποια είναι τα βιολογικά υγρά που δεν μεταφέρουν τον ιό</a:t>
            </a:r>
          </a:p>
          <a:p>
            <a:pPr eaLnBrk="1" hangingPunct="1">
              <a:spcBef>
                <a:spcPct val="0"/>
              </a:spcBef>
            </a:pPr>
            <a:endParaRPr lang="el-GR"/>
          </a:p>
        </p:txBody>
      </p:sp>
      <p:sp>
        <p:nvSpPr>
          <p:cNvPr id="43012" name="3 - Θέση αριθμού διαφάνειας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AF6A16A-BC10-4959-ADD6-26534B727504}" type="slidenum">
              <a:rPr lang="el-GR" smtClean="0"/>
              <a:pPr/>
              <a:t>7</a:t>
            </a:fld>
            <a:endParaRPr lang="el-G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1 - Θέση εικόνας διαφάνειας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2 - Θέση σημειώσεων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l-GR"/>
              <a:t>Συζήτηση</a:t>
            </a:r>
          </a:p>
          <a:p>
            <a:pPr eaLnBrk="1" hangingPunct="1">
              <a:spcBef>
                <a:spcPct val="0"/>
              </a:spcBef>
            </a:pPr>
            <a:r>
              <a:rPr lang="el-GR"/>
              <a:t>Παρουσίαση των τρόπων μετάδοσης  </a:t>
            </a:r>
          </a:p>
          <a:p>
            <a:pPr eaLnBrk="1" hangingPunct="1">
              <a:spcBef>
                <a:spcPct val="0"/>
              </a:spcBef>
            </a:pPr>
            <a:endParaRPr lang="el-GR"/>
          </a:p>
        </p:txBody>
      </p:sp>
      <p:sp>
        <p:nvSpPr>
          <p:cNvPr id="44036" name="3 - Θέση αριθμού διαφάνειας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B032C61-B918-4AD9-8772-F289C4075EF4}" type="slidenum">
              <a:rPr lang="el-GR" smtClean="0"/>
              <a:pPr/>
              <a:t>8</a:t>
            </a:fld>
            <a:endParaRPr lang="el-G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1 - Θέση εικόνας διαφάνειας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2 - Θέση σημειώσεων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l-GR"/>
          </a:p>
        </p:txBody>
      </p:sp>
      <p:sp>
        <p:nvSpPr>
          <p:cNvPr id="45060" name="3 - Θέση αριθμού διαφάνειας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4AE1FE4-D62A-4027-BE8F-F00B2631FBBB}" type="slidenum">
              <a:rPr lang="el-GR" smtClean="0"/>
              <a:pPr/>
              <a:t>9</a:t>
            </a:fld>
            <a:endParaRPr lang="el-G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1 - Θέση εικόνας διαφάνειας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2 - Θέση σημειώσεων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l-GR"/>
              <a:t>Συζήτηση </a:t>
            </a:r>
          </a:p>
        </p:txBody>
      </p:sp>
      <p:sp>
        <p:nvSpPr>
          <p:cNvPr id="46084" name="3 - Θέση αριθμού διαφάνειας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F8E9BD6-E6E6-4CEE-984A-B3F0812E2B65}" type="slidenum">
              <a:rPr lang="el-GR" smtClean="0"/>
              <a:pPr/>
              <a:t>10</a:t>
            </a:fld>
            <a:endParaRPr lang="el-G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1 - Θέση εικόνας διαφάνειας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2 - Θέση σημειώσεων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l-GR" altLang="el-GR"/>
              <a:t>Προγεννητικός έλεγχος </a:t>
            </a:r>
          </a:p>
          <a:p>
            <a:pPr eaLnBrk="1" hangingPunct="1">
              <a:spcBef>
                <a:spcPct val="0"/>
              </a:spcBef>
            </a:pPr>
            <a:r>
              <a:rPr lang="el-GR" altLang="el-GR"/>
              <a:t>Τα απαραίτητα μέτρα είναι η λήψη θεραπείας κατά τη διάρκεια της εγκυμοσύνης, η καισαρική και ο μη θηλασμός του βρέφους. </a:t>
            </a:r>
          </a:p>
          <a:p>
            <a:pPr eaLnBrk="1" hangingPunct="1">
              <a:spcBef>
                <a:spcPct val="0"/>
              </a:spcBef>
            </a:pPr>
            <a:endParaRPr lang="el-GR"/>
          </a:p>
        </p:txBody>
      </p:sp>
      <p:sp>
        <p:nvSpPr>
          <p:cNvPr id="47108" name="3 - Θέση αριθμού διαφάνειας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52AA929-8681-4972-8C1B-46B9D774E6E2}" type="slidenum">
              <a:rPr lang="el-GR" smtClean="0"/>
              <a:pPr/>
              <a:t>11</a:t>
            </a:fld>
            <a:endParaRPr lang="el-G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1 - Θέση εικόνας διαφάνειας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2 - Θέση σημειώσεων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l-GR"/>
              <a:t>Συζήτηση </a:t>
            </a:r>
          </a:p>
          <a:p>
            <a:pPr eaLnBrk="1" hangingPunct="1">
              <a:spcBef>
                <a:spcPct val="0"/>
              </a:spcBef>
            </a:pPr>
            <a:r>
              <a:rPr lang="el-GR"/>
              <a:t>Παρουσίαση  πως δεν μεταδίδεται  ο ιός</a:t>
            </a:r>
          </a:p>
          <a:p>
            <a:pPr eaLnBrk="1" hangingPunct="1">
              <a:spcBef>
                <a:spcPct val="0"/>
              </a:spcBef>
            </a:pPr>
            <a:r>
              <a:rPr lang="el-GR"/>
              <a:t>Στίγμα </a:t>
            </a:r>
          </a:p>
        </p:txBody>
      </p:sp>
      <p:sp>
        <p:nvSpPr>
          <p:cNvPr id="48132" name="3 - Θέση αριθμού διαφάνειας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9CD51AD-779C-4571-BDB0-F133EFD276A4}" type="slidenum">
              <a:rPr lang="el-GR" smtClean="0"/>
              <a:pPr/>
              <a:t>12</a:t>
            </a:fld>
            <a:endParaRPr lang="el-G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1 - Θέση εικόνας διαφάνειας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2 - Θέση σημειώσεων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l-GR" altLang="el-GR"/>
              <a:t>Περίοδος παραθύρου 6-8 βδομάδες </a:t>
            </a:r>
          </a:p>
          <a:p>
            <a:pPr eaLnBrk="1" hangingPunct="1">
              <a:spcBef>
                <a:spcPct val="0"/>
              </a:spcBef>
            </a:pPr>
            <a:r>
              <a:rPr lang="el-GR"/>
              <a:t>Μετάγγιση αίματος </a:t>
            </a:r>
          </a:p>
          <a:p>
            <a:pPr eaLnBrk="1" hangingPunct="1">
              <a:spcBef>
                <a:spcPct val="0"/>
              </a:spcBef>
            </a:pPr>
            <a:endParaRPr lang="el-GR"/>
          </a:p>
        </p:txBody>
      </p:sp>
      <p:sp>
        <p:nvSpPr>
          <p:cNvPr id="49156" name="3 - Θέση αριθμού διαφάνειας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D57F1BE-37B1-4E0C-9F5D-A91E7B9657FC}" type="slidenum">
              <a:rPr lang="el-GR" smtClean="0"/>
              <a:pPr/>
              <a:t>14</a:t>
            </a:fld>
            <a:endParaRPr lang="el-G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1 - Θέση εικόνας διαφάνειας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2 - Θέση σημειώσεων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l-GR"/>
              <a:t>Αναφορά  στα κέντρα αναφοράς  </a:t>
            </a:r>
            <a:r>
              <a:rPr lang="en-US"/>
              <a:t>AIDS</a:t>
            </a:r>
            <a:endParaRPr lang="el-GR"/>
          </a:p>
          <a:p>
            <a:pPr eaLnBrk="1" hangingPunct="1">
              <a:spcBef>
                <a:spcPct val="0"/>
              </a:spcBef>
            </a:pPr>
            <a:endParaRPr lang="el-GR"/>
          </a:p>
        </p:txBody>
      </p:sp>
      <p:sp>
        <p:nvSpPr>
          <p:cNvPr id="50180" name="3 - Θέση αριθμού διαφάνειας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DD20F46-A790-483A-8438-6FC5544A7355}" type="slidenum">
              <a:rPr lang="el-GR" smtClean="0"/>
              <a:pPr/>
              <a:t>15</a:t>
            </a:fld>
            <a:endParaRPr lang="el-G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1 - Θέση εικόνας διαφάνειας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2 - Θέση σημειώσεων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l-GR"/>
              <a:t>Συζήτηση </a:t>
            </a:r>
          </a:p>
          <a:p>
            <a:pPr eaLnBrk="1" hangingPunct="1">
              <a:spcBef>
                <a:spcPct val="0"/>
              </a:spcBef>
            </a:pPr>
            <a:r>
              <a:rPr lang="el-GR"/>
              <a:t>Σε κάθε σεξουαλική επαφή</a:t>
            </a:r>
          </a:p>
          <a:p>
            <a:pPr eaLnBrk="1" hangingPunct="1">
              <a:spcBef>
                <a:spcPct val="0"/>
              </a:spcBef>
            </a:pPr>
            <a:r>
              <a:rPr lang="el-GR"/>
              <a:t>Αρχή και σε όλη τη διάρκεια </a:t>
            </a:r>
          </a:p>
          <a:p>
            <a:pPr eaLnBrk="1" hangingPunct="1">
              <a:spcBef>
                <a:spcPct val="0"/>
              </a:spcBef>
            </a:pPr>
            <a:r>
              <a:rPr lang="el-GR"/>
              <a:t>Απάντηση στο αίτημα των εφήβων για προφύλαξη μέσω της σωστής και συστηματικής χρήσης του προφυλακτικού.</a:t>
            </a:r>
          </a:p>
          <a:p>
            <a:pPr eaLnBrk="1" hangingPunct="1">
              <a:spcBef>
                <a:spcPct val="0"/>
              </a:spcBef>
            </a:pPr>
            <a:endParaRPr lang="el-GR"/>
          </a:p>
        </p:txBody>
      </p:sp>
      <p:sp>
        <p:nvSpPr>
          <p:cNvPr id="51204" name="3 - Θέση αριθμού διαφάνειας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F9D1030-FBA5-4EC0-970A-1428D003CEB2}" type="slidenum">
              <a:rPr lang="el-GR" smtClean="0"/>
              <a:pPr/>
              <a:t>17</a:t>
            </a:fld>
            <a:endParaRPr lang="el-G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1 - Θέση εικόνας διαφάνειας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2 - Θέση σημειώσεων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l-GR"/>
              <a:t>Ανασταλτικούς παράγοντες χρήσης του προφυλακτικού έτσι όπως έχουν καταγραφεί από την ίδια ομάδα στόχο</a:t>
            </a:r>
          </a:p>
        </p:txBody>
      </p:sp>
      <p:sp>
        <p:nvSpPr>
          <p:cNvPr id="52228" name="3 - Θέση αριθμού διαφάνειας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8B70CAF-C88E-4B5F-931A-E03DCE668E79}" type="slidenum">
              <a:rPr lang="el-GR" smtClean="0"/>
              <a:pPr/>
              <a:t>18</a:t>
            </a:fld>
            <a:endParaRPr lang="el-G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1 - Θέση εικόνας διαφάνειας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2 - Θέση σημειώσεων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l-GR"/>
              <a:t>Συζήτηση</a:t>
            </a:r>
          </a:p>
          <a:p>
            <a:pPr eaLnBrk="1" hangingPunct="1">
              <a:spcBef>
                <a:spcPct val="0"/>
              </a:spcBef>
            </a:pPr>
            <a:r>
              <a:rPr lang="el-GR"/>
              <a:t>Στους προτρεπτικούς παράγοντες χρήσης του προφυλακτικού, έτσι όπως έχουν καταγραφεί από την ίδια ομάδα στόχο.</a:t>
            </a:r>
          </a:p>
          <a:p>
            <a:pPr eaLnBrk="1" hangingPunct="1">
              <a:spcBef>
                <a:spcPct val="0"/>
              </a:spcBef>
            </a:pPr>
            <a:r>
              <a:rPr lang="el-GR"/>
              <a:t>Αντισύλληψη </a:t>
            </a:r>
          </a:p>
        </p:txBody>
      </p:sp>
      <p:sp>
        <p:nvSpPr>
          <p:cNvPr id="53252" name="3 - Θέση αριθμού διαφάνειας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82C70A8-0B11-4205-A8B2-8E458C6B68F7}" type="slidenum">
              <a:rPr lang="el-GR" smtClean="0"/>
              <a:pPr/>
              <a:t>19</a:t>
            </a:fld>
            <a:endParaRPr lang="el-G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1 - Θέση εικόνας διαφάνειας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2 - Θέση σημειώσεων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l-GR" altLang="el-GR"/>
              <a:t>Βιωματικό για τη διεκδίκηση του προφυλακτικού </a:t>
            </a:r>
          </a:p>
          <a:p>
            <a:pPr eaLnBrk="1" hangingPunct="1">
              <a:spcBef>
                <a:spcPct val="0"/>
              </a:spcBef>
            </a:pPr>
            <a:r>
              <a:rPr lang="el-GR" altLang="el-GR"/>
              <a:t>Αγόρι – κορίτσι </a:t>
            </a:r>
          </a:p>
          <a:p>
            <a:pPr eaLnBrk="1" hangingPunct="1">
              <a:spcBef>
                <a:spcPct val="0"/>
              </a:spcBef>
            </a:pPr>
            <a:endParaRPr lang="el-GR"/>
          </a:p>
        </p:txBody>
      </p:sp>
      <p:sp>
        <p:nvSpPr>
          <p:cNvPr id="54276" name="3 - Θέση αριθμού διαφάνειας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8BAA3E8-76F1-4680-AEDB-DFC486922BE6}" type="slidenum">
              <a:rPr lang="el-GR" smtClean="0"/>
              <a:pPr/>
              <a:t>20</a:t>
            </a:fld>
            <a:endParaRPr lang="el-G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- Θέση εικόνας διαφάνειας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2 - Θέση σημειώσεων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l-GR"/>
              <a:t>Αγορά και σωστή χρήση του προφυλακτικού </a:t>
            </a:r>
          </a:p>
        </p:txBody>
      </p:sp>
      <p:sp>
        <p:nvSpPr>
          <p:cNvPr id="55300" name="3 - Θέση αριθμού διαφάνειας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C509756-1B30-491E-BA0D-F95A74E0D131}" type="slidenum">
              <a:rPr lang="el-GR" smtClean="0"/>
              <a:pPr/>
              <a:t>21</a:t>
            </a:fld>
            <a:endParaRPr lang="el-G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1 - Θέση εικόνας διαφάνειας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2 - Θέση σημειώσεων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l-GR" altLang="el-GR"/>
              <a:t>Συζήτηση με τους εφήβους για το στίγμα</a:t>
            </a:r>
          </a:p>
          <a:p>
            <a:pPr eaLnBrk="1" hangingPunct="1">
              <a:spcBef>
                <a:spcPct val="0"/>
              </a:spcBef>
            </a:pPr>
            <a:r>
              <a:rPr lang="el-GR" altLang="el-GR"/>
              <a:t> Βιωματική άσκηση </a:t>
            </a:r>
          </a:p>
          <a:p>
            <a:pPr eaLnBrk="1" hangingPunct="1">
              <a:spcBef>
                <a:spcPct val="0"/>
              </a:spcBef>
            </a:pPr>
            <a:endParaRPr lang="el-GR"/>
          </a:p>
        </p:txBody>
      </p:sp>
      <p:sp>
        <p:nvSpPr>
          <p:cNvPr id="56324" name="3 - Θέση αριθμού διαφάνειας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204A4C9-2EBF-4AAB-A276-19142576DA38}" type="slidenum">
              <a:rPr lang="el-GR" smtClean="0"/>
              <a:pPr/>
              <a:t>22</a:t>
            </a:fld>
            <a:endParaRPr lang="el-G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6D2565B-E67C-4A88-8EF8-C71D706B000D}" type="slidenum">
              <a:rPr lang="el-GR" smtClean="0"/>
              <a:pPr/>
              <a:t>27</a:t>
            </a:fld>
            <a:endParaRPr lang="el-GR"/>
          </a:p>
        </p:txBody>
      </p:sp>
      <p:sp>
        <p:nvSpPr>
          <p:cNvPr id="57347" name="1 - Θέση εικόνας διαφάνειας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27100" y="750888"/>
            <a:ext cx="5006975" cy="37560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8" name="2 - Θέση σημειώσεων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l-GR"/>
          </a:p>
        </p:txBody>
      </p:sp>
      <p:sp>
        <p:nvSpPr>
          <p:cNvPr id="57349" name="3 - Θέση αριθμού διαφάνειας"/>
          <p:cNvSpPr txBox="1">
            <a:spLocks noGrp="1"/>
          </p:cNvSpPr>
          <p:nvPr/>
        </p:nvSpPr>
        <p:spPr bwMode="auto">
          <a:xfrm>
            <a:off x="3884613" y="9512300"/>
            <a:ext cx="297180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04" tIns="46552" rIns="93104" bIns="46552" anchor="b"/>
          <a:lstStyle/>
          <a:p>
            <a:pPr algn="r"/>
            <a:fld id="{434EE7D1-84F3-45C3-BBF9-AAFEF771EFC7}" type="slidenum">
              <a:rPr lang="el-GR" sz="1200">
                <a:latin typeface="Times New Roman" pitchFamily="18" charset="0"/>
              </a:rPr>
              <a:pPr algn="r"/>
              <a:t>27</a:t>
            </a:fld>
            <a:endParaRPr lang="el-GR" sz="120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CD55026-8EDE-46E7-808E-7473E5A6E729}" type="slidenum">
              <a:rPr lang="el-GR" smtClean="0"/>
              <a:pPr/>
              <a:t>28</a:t>
            </a:fld>
            <a:endParaRPr lang="el-GR"/>
          </a:p>
        </p:txBody>
      </p:sp>
      <p:sp>
        <p:nvSpPr>
          <p:cNvPr id="58371" name="1 - Θέση εικόνας διαφάνειας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27100" y="750888"/>
            <a:ext cx="5006975" cy="37560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2" name="2 - Θέση σημειώσεων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l-GR"/>
          </a:p>
        </p:txBody>
      </p:sp>
      <p:sp>
        <p:nvSpPr>
          <p:cNvPr id="58373" name="3 - Θέση αριθμού διαφάνειας"/>
          <p:cNvSpPr txBox="1">
            <a:spLocks noGrp="1"/>
          </p:cNvSpPr>
          <p:nvPr/>
        </p:nvSpPr>
        <p:spPr bwMode="auto">
          <a:xfrm>
            <a:off x="3884613" y="9512300"/>
            <a:ext cx="297180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04" tIns="46552" rIns="93104" bIns="46552" anchor="b"/>
          <a:lstStyle/>
          <a:p>
            <a:pPr algn="r"/>
            <a:fld id="{686E288E-760A-4DC4-B925-FE5C3699CAED}" type="slidenum">
              <a:rPr lang="el-GR" sz="1200">
                <a:latin typeface="Times New Roman" pitchFamily="18" charset="0"/>
              </a:rPr>
              <a:pPr algn="r"/>
              <a:t>28</a:t>
            </a:fld>
            <a:endParaRPr lang="el-GR" sz="120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12272AD-301B-4213-8B87-818F78BE4668}" type="slidenum">
              <a:rPr lang="el-GR" smtClean="0"/>
              <a:pPr/>
              <a:t>29</a:t>
            </a:fld>
            <a:endParaRPr lang="el-GR"/>
          </a:p>
        </p:txBody>
      </p:sp>
      <p:sp>
        <p:nvSpPr>
          <p:cNvPr id="59395" name="1 - Θέση εικόνας διαφάνειας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27100" y="750888"/>
            <a:ext cx="5006975" cy="37560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6" name="2 - Θέση σημειώσεων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l-GR"/>
          </a:p>
        </p:txBody>
      </p:sp>
      <p:sp>
        <p:nvSpPr>
          <p:cNvPr id="59397" name="3 - Θέση αριθμού διαφάνειας"/>
          <p:cNvSpPr txBox="1">
            <a:spLocks noGrp="1"/>
          </p:cNvSpPr>
          <p:nvPr/>
        </p:nvSpPr>
        <p:spPr bwMode="auto">
          <a:xfrm>
            <a:off x="3884613" y="9512300"/>
            <a:ext cx="297180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04" tIns="46552" rIns="93104" bIns="46552" anchor="b"/>
          <a:lstStyle/>
          <a:p>
            <a:pPr algn="r"/>
            <a:fld id="{473695D0-FFF8-4E3C-B689-0838A8A1B394}" type="slidenum">
              <a:rPr lang="el-GR" sz="1200">
                <a:latin typeface="Times New Roman" pitchFamily="18" charset="0"/>
              </a:rPr>
              <a:pPr algn="r"/>
              <a:t>29</a:t>
            </a:fld>
            <a:endParaRPr lang="el-GR" sz="120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D01A37F-ABBE-4542-91EB-D58522D5601B}" type="slidenum">
              <a:rPr lang="el-GR" smtClean="0"/>
              <a:pPr/>
              <a:t>31</a:t>
            </a:fld>
            <a:endParaRPr lang="el-GR"/>
          </a:p>
        </p:txBody>
      </p:sp>
      <p:sp>
        <p:nvSpPr>
          <p:cNvPr id="60419" name="1 - Θέση εικόνας διαφάνειας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27100" y="750888"/>
            <a:ext cx="5006975" cy="37560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20" name="2 - Θέση σημειώσεων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l-GR"/>
          </a:p>
        </p:txBody>
      </p:sp>
      <p:sp>
        <p:nvSpPr>
          <p:cNvPr id="60421" name="3 - Θέση αριθμού διαφάνειας"/>
          <p:cNvSpPr txBox="1">
            <a:spLocks noGrp="1"/>
          </p:cNvSpPr>
          <p:nvPr/>
        </p:nvSpPr>
        <p:spPr bwMode="auto">
          <a:xfrm>
            <a:off x="3884613" y="9512300"/>
            <a:ext cx="297180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04" tIns="46552" rIns="93104" bIns="46552" anchor="b"/>
          <a:lstStyle/>
          <a:p>
            <a:pPr algn="r"/>
            <a:fld id="{591FE63C-6291-4A99-A4CD-0B2723F944AA}" type="slidenum">
              <a:rPr lang="el-GR" sz="1200">
                <a:latin typeface="Times New Roman" pitchFamily="18" charset="0"/>
              </a:rPr>
              <a:pPr algn="r"/>
              <a:t>31</a:t>
            </a:fld>
            <a:endParaRPr lang="el-GR" sz="120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76761E8-6D0E-4F93-8162-E1C642CC09CA}" type="slidenum">
              <a:rPr lang="el-GR" smtClean="0"/>
              <a:pPr/>
              <a:t>32</a:t>
            </a:fld>
            <a:endParaRPr lang="el-GR"/>
          </a:p>
        </p:txBody>
      </p:sp>
      <p:sp>
        <p:nvSpPr>
          <p:cNvPr id="61443" name="1 - Θέση εικόνας διαφάνειας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27100" y="750888"/>
            <a:ext cx="5006975" cy="37560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4" name="2 - Θέση σημειώσεων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l-GR"/>
              <a:t>Προσέχω να συνεργάζομαι με υπεύθυνους και κατάλληλα </a:t>
            </a:r>
          </a:p>
          <a:p>
            <a:r>
              <a:rPr lang="el-GR"/>
              <a:t>εκπαιδευμένους επαγγελματίες σε περιπτώσεις δερματοστιξίας –</a:t>
            </a:r>
            <a:r>
              <a:rPr lang="en-US"/>
              <a:t>tattoo, piercing ,</a:t>
            </a:r>
            <a:r>
              <a:rPr lang="el-GR"/>
              <a:t> περιποίησης νυχιών και άκρων </a:t>
            </a:r>
            <a:r>
              <a:rPr lang="en-US"/>
              <a:t> </a:t>
            </a:r>
            <a:endParaRPr lang="el-GR"/>
          </a:p>
        </p:txBody>
      </p:sp>
      <p:sp>
        <p:nvSpPr>
          <p:cNvPr id="61445" name="3 - Θέση αριθμού διαφάνειας"/>
          <p:cNvSpPr txBox="1">
            <a:spLocks noGrp="1"/>
          </p:cNvSpPr>
          <p:nvPr/>
        </p:nvSpPr>
        <p:spPr bwMode="auto">
          <a:xfrm>
            <a:off x="3884613" y="9512300"/>
            <a:ext cx="297180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04" tIns="46552" rIns="93104" bIns="46552" anchor="b"/>
          <a:lstStyle/>
          <a:p>
            <a:pPr algn="r"/>
            <a:fld id="{B83988D0-7B0D-4468-A88F-C171A76C8A9C}" type="slidenum">
              <a:rPr lang="el-GR" sz="1200">
                <a:latin typeface="Times New Roman" pitchFamily="18" charset="0"/>
              </a:rPr>
              <a:pPr algn="r"/>
              <a:t>32</a:t>
            </a:fld>
            <a:endParaRPr lang="el-GR" sz="120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3E94077-C3E0-4C5A-9400-3D2F20C77762}" type="slidenum">
              <a:rPr lang="el-GR" smtClean="0"/>
              <a:pPr/>
              <a:t>33</a:t>
            </a:fld>
            <a:endParaRPr lang="el-GR"/>
          </a:p>
        </p:txBody>
      </p:sp>
      <p:sp>
        <p:nvSpPr>
          <p:cNvPr id="62467" name="1 - Θέση εικόνας διαφάνειας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27100" y="750888"/>
            <a:ext cx="5006975" cy="37560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8" name="2 - Θέση σημειώσεων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l-GR"/>
          </a:p>
        </p:txBody>
      </p:sp>
      <p:sp>
        <p:nvSpPr>
          <p:cNvPr id="62469" name="3 - Θέση αριθμού διαφάνειας"/>
          <p:cNvSpPr txBox="1">
            <a:spLocks noGrp="1"/>
          </p:cNvSpPr>
          <p:nvPr/>
        </p:nvSpPr>
        <p:spPr bwMode="auto">
          <a:xfrm>
            <a:off x="3884613" y="9512300"/>
            <a:ext cx="297180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04" tIns="46552" rIns="93104" bIns="46552" anchor="b"/>
          <a:lstStyle/>
          <a:p>
            <a:pPr algn="r"/>
            <a:fld id="{75D4902C-8EE4-47FE-86F9-AC27D2072892}" type="slidenum">
              <a:rPr lang="el-GR" sz="1200">
                <a:latin typeface="Times New Roman" pitchFamily="18" charset="0"/>
              </a:rPr>
              <a:pPr algn="r"/>
              <a:t>33</a:t>
            </a:fld>
            <a:endParaRPr lang="el-GR" sz="120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- Τίτλος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l-GR"/>
              <a:t>Kλικ για επεξεργασία του τίτλου</a:t>
            </a:r>
            <a:endParaRPr kumimoji="0" lang="en-US"/>
          </a:p>
        </p:txBody>
      </p:sp>
      <p:sp>
        <p:nvSpPr>
          <p:cNvPr id="28" name="27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l-GR"/>
          </a:p>
        </p:txBody>
      </p:sp>
      <p:sp>
        <p:nvSpPr>
          <p:cNvPr id="17" name="16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l-GR"/>
          </a:p>
        </p:txBody>
      </p:sp>
      <p:sp>
        <p:nvSpPr>
          <p:cNvPr id="29" name="28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50BC811-4412-403C-A992-6553D6E41A05}" type="slidenum">
              <a:rPr lang="el-GR" smtClean="0"/>
              <a:pPr>
                <a:defRPr/>
              </a:pPr>
              <a:t>‹#›</a:t>
            </a:fld>
            <a:endParaRPr lang="el-GR"/>
          </a:p>
        </p:txBody>
      </p:sp>
      <p:sp>
        <p:nvSpPr>
          <p:cNvPr id="9" name="8 - Υπότιτλος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l-GR"/>
              <a:t>Κάντε κλικ για να επεξεργαστείτε τον υπότιτλο του υποδείγματος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Αντι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l-GR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l-GR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/>
              <a:t>Δεύτερου επιπέδου</a:t>
            </a:r>
          </a:p>
          <a:p>
            <a:pPr lvl="2" eaLnBrk="1" latinLnBrk="0" hangingPunct="1"/>
            <a:r>
              <a:rPr lang="el-GR"/>
              <a:t>Τρίτου επιπέδου</a:t>
            </a:r>
          </a:p>
          <a:p>
            <a:pPr lvl="3" eaLnBrk="1" latinLnBrk="0" hangingPunct="1"/>
            <a:r>
              <a:rPr lang="el-GR"/>
              <a:t>Τέταρτου επιπέδου</a:t>
            </a:r>
          </a:p>
          <a:p>
            <a:pPr lvl="4" eaLnBrk="1" latinLnBrk="0" hangingPunct="1"/>
            <a:r>
              <a:rPr lang="el-GR"/>
              <a:t>Πέμπτου επιπέδου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2A6DD4-26F3-4971-8B6C-53D8CCA42F3C}" type="slidenum">
              <a:rPr lang="el-GR" smtClean="0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l-GR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l-GR"/>
              <a:t>Kλικ για επεξεργασία των στυλ του υποδείγματος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pPr>
              <a:defRPr/>
            </a:pPr>
            <a:fld id="{6EAF08AE-D545-4901-9899-3EB4F81C748A}" type="slidenum">
              <a:rPr lang="el-GR" smtClean="0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l-GR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περιεχομένου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l-GR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/>
              <a:t>Δεύτερου επιπέδου</a:t>
            </a:r>
          </a:p>
          <a:p>
            <a:pPr lvl="2" eaLnBrk="1" latinLnBrk="0" hangingPunct="1"/>
            <a:r>
              <a:rPr lang="el-GR"/>
              <a:t>Τρίτου επιπέδου</a:t>
            </a:r>
          </a:p>
          <a:p>
            <a:pPr lvl="3" eaLnBrk="1" latinLnBrk="0" hangingPunct="1"/>
            <a:r>
              <a:rPr lang="el-GR"/>
              <a:t>Τέταρτου επιπέδου</a:t>
            </a:r>
          </a:p>
          <a:p>
            <a:pPr lvl="4" eaLnBrk="1" latinLnBrk="0" hangingPunct="1"/>
            <a:r>
              <a:rPr lang="el-GR"/>
              <a:t>Πέμπτου επιπέδου</a:t>
            </a:r>
            <a:endParaRPr kumimoji="0" lang="en-US"/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l-GR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/>
              <a:t>Δεύτερου επιπέδου</a:t>
            </a:r>
          </a:p>
          <a:p>
            <a:pPr lvl="2" eaLnBrk="1" latinLnBrk="0" hangingPunct="1"/>
            <a:r>
              <a:rPr lang="el-GR"/>
              <a:t>Τρίτου επιπέδου</a:t>
            </a:r>
          </a:p>
          <a:p>
            <a:pPr lvl="3" eaLnBrk="1" latinLnBrk="0" hangingPunct="1"/>
            <a:r>
              <a:rPr lang="el-GR"/>
              <a:t>Τέταρτου επιπέδου</a:t>
            </a:r>
          </a:p>
          <a:p>
            <a:pPr lvl="4" eaLnBrk="1" latinLnBrk="0" hangingPunct="1"/>
            <a:r>
              <a:rPr lang="el-GR"/>
              <a:t>Πέμπτου επιπέδου</a:t>
            </a:r>
            <a:endParaRPr kumimoji="0" lang="en-US"/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7958328-3A98-4B5B-9C96-F0BB5A33C44E}" type="slidenum">
              <a:rPr lang="el-GR" smtClean="0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l-GR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l-GR"/>
              <a:t>Kλικ για επεξεργασία των στυλ του υποδείγματος</a:t>
            </a:r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l-GR"/>
              <a:t>Kλικ για επεξεργασία των στυλ του υποδείγματος</a:t>
            </a:r>
          </a:p>
        </p:txBody>
      </p:sp>
      <p:sp>
        <p:nvSpPr>
          <p:cNvPr id="5" name="4 - Θέση περιεχομένου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l-GR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/>
              <a:t>Δεύτερου επιπέδου</a:t>
            </a:r>
          </a:p>
          <a:p>
            <a:pPr lvl="2" eaLnBrk="1" latinLnBrk="0" hangingPunct="1"/>
            <a:r>
              <a:rPr lang="el-GR"/>
              <a:t>Τρίτου επιπέδου</a:t>
            </a:r>
          </a:p>
          <a:p>
            <a:pPr lvl="3" eaLnBrk="1" latinLnBrk="0" hangingPunct="1"/>
            <a:r>
              <a:rPr lang="el-GR"/>
              <a:t>Τέταρτου επιπέδου</a:t>
            </a:r>
          </a:p>
          <a:p>
            <a:pPr lvl="4" eaLnBrk="1" latinLnBrk="0" hangingPunct="1"/>
            <a:r>
              <a:rPr lang="el-GR"/>
              <a:t>Πέμπτου επιπέδου</a:t>
            </a:r>
            <a:endParaRPr kumimoji="0" lang="en-US"/>
          </a:p>
        </p:txBody>
      </p:sp>
      <p:sp>
        <p:nvSpPr>
          <p:cNvPr id="6" name="5 - Θέση περιεχομένου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l-GR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/>
              <a:t>Δεύτερου επιπέδου</a:t>
            </a:r>
          </a:p>
          <a:p>
            <a:pPr lvl="2" eaLnBrk="1" latinLnBrk="0" hangingPunct="1"/>
            <a:r>
              <a:rPr lang="el-GR"/>
              <a:t>Τρίτου επιπέδου</a:t>
            </a:r>
          </a:p>
          <a:p>
            <a:pPr lvl="3" eaLnBrk="1" latinLnBrk="0" hangingPunct="1"/>
            <a:r>
              <a:rPr lang="el-GR"/>
              <a:t>Τέταρτου επιπέδου</a:t>
            </a:r>
          </a:p>
          <a:p>
            <a:pPr lvl="4" eaLnBrk="1" latinLnBrk="0" hangingPunct="1"/>
            <a:r>
              <a:rPr lang="el-GR"/>
              <a:t>Πέμπτου επιπέδου</a:t>
            </a:r>
            <a:endParaRPr kumimoji="0" lang="en-US"/>
          </a:p>
        </p:txBody>
      </p:sp>
      <p:sp>
        <p:nvSpPr>
          <p:cNvPr id="7" name="6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l-GR"/>
          </a:p>
        </p:txBody>
      </p:sp>
      <p:sp>
        <p:nvSpPr>
          <p:cNvPr id="8" name="7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l-GR"/>
          </a:p>
        </p:txBody>
      </p:sp>
      <p:sp>
        <p:nvSpPr>
          <p:cNvPr id="9" name="8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829CA46-5E16-447E-8D87-990673D7CE50}" type="slidenum">
              <a:rPr lang="el-GR" smtClean="0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l-GR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l-GR"/>
          </a:p>
        </p:txBody>
      </p:sp>
      <p:sp>
        <p:nvSpPr>
          <p:cNvPr id="4" name="3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l-GR"/>
          </a:p>
        </p:txBody>
      </p:sp>
      <p:sp>
        <p:nvSpPr>
          <p:cNvPr id="5" name="4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607DF0-19DF-4CB6-9D7C-059E9EB3B14B}" type="slidenum">
              <a:rPr lang="el-GR" smtClean="0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l-GR"/>
          </a:p>
        </p:txBody>
      </p:sp>
      <p:sp>
        <p:nvSpPr>
          <p:cNvPr id="3" name="2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95AD78-A8E2-41EF-8DD5-2CCE7A357AE3}" type="slidenum">
              <a:rPr lang="el-GR" smtClean="0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l-GR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l-GR"/>
              <a:t>Kλικ για επεξεργασία των στυλ του υποδείγματος</a:t>
            </a:r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l-GR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/>
              <a:t>Δεύτερου επιπέδου</a:t>
            </a:r>
          </a:p>
          <a:p>
            <a:pPr lvl="2" eaLnBrk="1" latinLnBrk="0" hangingPunct="1"/>
            <a:r>
              <a:rPr lang="el-GR"/>
              <a:t>Τρίτου επιπέδου</a:t>
            </a:r>
          </a:p>
          <a:p>
            <a:pPr lvl="3" eaLnBrk="1" latinLnBrk="0" hangingPunct="1"/>
            <a:r>
              <a:rPr lang="el-GR"/>
              <a:t>Τέταρτου επιπέδου</a:t>
            </a:r>
          </a:p>
          <a:p>
            <a:pPr lvl="4" eaLnBrk="1" latinLnBrk="0" hangingPunct="1"/>
            <a:r>
              <a:rPr lang="el-GR"/>
              <a:t>Πέμπτου επιπέδου</a:t>
            </a:r>
            <a:endParaRPr kumimoji="0" lang="en-US"/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FD833CC-8659-4DEA-A520-970CF6404041}" type="slidenum">
              <a:rPr lang="el-GR" smtClean="0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l-GR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εικόνας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l-GR">
                <a:solidFill>
                  <a:schemeClr val="lt1"/>
                </a:solidFill>
                <a:latin typeface="+mn-lt"/>
                <a:ea typeface="+mn-ea"/>
                <a:cs typeface="+mn-cs"/>
              </a:rPr>
              <a:t>Κάντε κλικ στο εικονίδιο για να προσθέσετε μια εικόνα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l-GR"/>
              <a:t>Kλικ για επεξεργασία των στυλ του υποδείγματος</a:t>
            </a:r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6861C8-3EB1-4058-8A41-21F2F3B25B8C}" type="slidenum">
              <a:rPr lang="el-GR" smtClean="0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l-GR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l-GR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/>
              <a:t>Δεύτερου επιπέδου</a:t>
            </a:r>
          </a:p>
          <a:p>
            <a:pPr lvl="2" eaLnBrk="1" latinLnBrk="0" hangingPunct="1"/>
            <a:r>
              <a:rPr lang="el-GR"/>
              <a:t>Τρίτου επιπέδου</a:t>
            </a:r>
          </a:p>
          <a:p>
            <a:pPr lvl="3" eaLnBrk="1" latinLnBrk="0" hangingPunct="1"/>
            <a:r>
              <a:rPr lang="el-GR"/>
              <a:t>Τέταρτου επιπέδου</a:t>
            </a:r>
          </a:p>
          <a:p>
            <a:pPr lvl="4" eaLnBrk="1" latinLnBrk="0" hangingPunct="1"/>
            <a:r>
              <a:rPr lang="el-GR"/>
              <a:t>Πέμπτου επιπέδου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510404-6C19-4B4D-B7E4-F85299F679D8}" type="slidenum">
              <a:rPr lang="el-GR" smtClean="0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Κατακόρυφος τίτλος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l-GR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l-GR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/>
              <a:t>Δεύτερου επιπέδου</a:t>
            </a:r>
          </a:p>
          <a:p>
            <a:pPr lvl="2" eaLnBrk="1" latinLnBrk="0" hangingPunct="1"/>
            <a:r>
              <a:rPr lang="el-GR"/>
              <a:t>Τρίτου επιπέδου</a:t>
            </a:r>
          </a:p>
          <a:p>
            <a:pPr lvl="3" eaLnBrk="1" latinLnBrk="0" hangingPunct="1"/>
            <a:r>
              <a:rPr lang="el-GR"/>
              <a:t>Τέταρτου επιπέδου</a:t>
            </a:r>
          </a:p>
          <a:p>
            <a:pPr lvl="4" eaLnBrk="1" latinLnBrk="0" hangingPunct="1"/>
            <a:r>
              <a:rPr lang="el-GR"/>
              <a:t>Πέμπτου επιπέδου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DDED6F-2A9C-4167-9186-F704F3A9B0D2}" type="slidenum">
              <a:rPr lang="el-GR" smtClean="0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Αντι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περιεχομένου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61674D-351B-417A-9990-257FE5CDA926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Τίτλος και 4 Αντικεί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 sz="quarter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sz="quarter" idx="1"/>
          </p:nvPr>
        </p:nvSpPr>
        <p:spPr>
          <a:xfrm>
            <a:off x="685800" y="1981200"/>
            <a:ext cx="3810000" cy="1981200"/>
          </a:xfrm>
        </p:spPr>
        <p:txBody>
          <a:bodyPr/>
          <a:lstStyle/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3 - Θέση περιεχομένου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4 - Θέση περιεχομένου"/>
          <p:cNvSpPr>
            <a:spLocks noGrp="1"/>
          </p:cNvSpPr>
          <p:nvPr>
            <p:ph sz="quarter" idx="3"/>
          </p:nvPr>
        </p:nvSpPr>
        <p:spPr>
          <a:xfrm>
            <a:off x="685800" y="4114800"/>
            <a:ext cx="3810000" cy="1981200"/>
          </a:xfrm>
        </p:spPr>
        <p:txBody>
          <a:bodyPr/>
          <a:lstStyle/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6" name="5 - Θέση περιεχομένου"/>
          <p:cNvSpPr>
            <a:spLocks noGrp="1"/>
          </p:cNvSpPr>
          <p:nvPr>
            <p:ph sz="quarter" idx="4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E261DD-3D70-4D9C-AB8D-8F4A52CEE912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- Θέση τίτλου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l-GR"/>
              <a:t>Kλικ για επεξεργασία του τίτλου</a:t>
            </a:r>
            <a:endParaRPr kumimoji="0" lang="en-US"/>
          </a:p>
        </p:txBody>
      </p:sp>
      <p:sp>
        <p:nvSpPr>
          <p:cNvPr id="13" name="12 - Θέση κειμένου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l-GR"/>
              <a:t>Kλικ για επεξεργασία των στυλ του υποδείγματος</a:t>
            </a:r>
          </a:p>
          <a:p>
            <a:pPr lvl="1" eaLnBrk="1" latinLnBrk="0" hangingPunct="1"/>
            <a:r>
              <a:rPr kumimoji="0" lang="el-GR"/>
              <a:t>Δεύτερου επιπέδου</a:t>
            </a:r>
          </a:p>
          <a:p>
            <a:pPr lvl="2" eaLnBrk="1" latinLnBrk="0" hangingPunct="1"/>
            <a:r>
              <a:rPr kumimoji="0" lang="el-GR"/>
              <a:t>Τρίτου επιπέδου</a:t>
            </a:r>
          </a:p>
          <a:p>
            <a:pPr lvl="3" eaLnBrk="1" latinLnBrk="0" hangingPunct="1"/>
            <a:r>
              <a:rPr kumimoji="0" lang="el-GR"/>
              <a:t>Τέταρτου επιπέδου</a:t>
            </a:r>
          </a:p>
          <a:p>
            <a:pPr lvl="4" eaLnBrk="1" latinLnBrk="0" hangingPunct="1"/>
            <a:r>
              <a:rPr kumimoji="0" lang="el-GR"/>
              <a:t>Πέμπτου επιπέδου</a:t>
            </a:r>
            <a:endParaRPr kumimoji="0" lang="en-US"/>
          </a:p>
        </p:txBody>
      </p:sp>
      <p:sp>
        <p:nvSpPr>
          <p:cNvPr id="14" name="13 - Θέση ημερομηνίας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3" name="2 - Θέση υποσέλιδου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23" name="22 - Θέση αριθμού διαφάνειας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FFDDA70F-957C-480F-B684-489AFEFF327D}" type="slidenum">
              <a:rPr lang="el-GR" smtClean="0"/>
              <a:pPr>
                <a:defRPr/>
              </a:pPr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utoShape 5" descr="aids3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4099" name="AutoShape 7" descr="aids3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9" name="8 - TextBox"/>
          <p:cNvSpPr txBox="1"/>
          <p:nvPr/>
        </p:nvSpPr>
        <p:spPr>
          <a:xfrm>
            <a:off x="3419872" y="3284984"/>
            <a:ext cx="230425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l-GR" dirty="0">
                <a:solidFill>
                  <a:schemeClr val="bg2">
                    <a:lumMod val="75000"/>
                  </a:schemeClr>
                </a:solidFill>
                <a:latin typeface="Calibri Light" pitchFamily="34" charset="0"/>
                <a:cs typeface="Calibri Light" pitchFamily="34" charset="0"/>
              </a:rPr>
              <a:t>Αγωγή Υγείας</a:t>
            </a:r>
          </a:p>
          <a:p>
            <a:pPr algn="l">
              <a:defRPr/>
            </a:pPr>
            <a:r>
              <a:rPr lang="el-GR" dirty="0">
                <a:solidFill>
                  <a:schemeClr val="bg2">
                    <a:lumMod val="75000"/>
                  </a:schemeClr>
                </a:solidFill>
                <a:latin typeface="Calibri Light" pitchFamily="34" charset="0"/>
                <a:cs typeface="Calibri Light" pitchFamily="34" charset="0"/>
              </a:rPr>
              <a:t>Υπουργείο Υγείας</a:t>
            </a:r>
          </a:p>
          <a:p>
            <a:pPr algn="l">
              <a:defRPr/>
            </a:pPr>
            <a:r>
              <a:rPr lang="el-GR" dirty="0">
                <a:solidFill>
                  <a:schemeClr val="bg2">
                    <a:lumMod val="75000"/>
                  </a:schemeClr>
                </a:solidFill>
                <a:latin typeface="Calibri Light" pitchFamily="34" charset="0"/>
                <a:cs typeface="Calibri Light" pitchFamily="34" charset="0"/>
              </a:rPr>
              <a:t>Αθήνα 2019</a:t>
            </a:r>
          </a:p>
        </p:txBody>
      </p:sp>
      <p:sp>
        <p:nvSpPr>
          <p:cNvPr id="11" name="10 - TextBox"/>
          <p:cNvSpPr txBox="1"/>
          <p:nvPr/>
        </p:nvSpPr>
        <p:spPr>
          <a:xfrm>
            <a:off x="7236296" y="6165304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l-GR" sz="1600" dirty="0">
                <a:solidFill>
                  <a:schemeClr val="accent4">
                    <a:lumMod val="75000"/>
                  </a:schemeClr>
                </a:solidFill>
                <a:latin typeface="Calibri Light" pitchFamily="34" charset="0"/>
                <a:cs typeface="Calibri Light" pitchFamily="34" charset="0"/>
              </a:rPr>
              <a:t>ΥΠΟΥΡΓΕΙΟ ΥΓΕΙΑΣ</a:t>
            </a:r>
          </a:p>
        </p:txBody>
      </p:sp>
      <p:sp>
        <p:nvSpPr>
          <p:cNvPr id="14" name="13 - TextBox"/>
          <p:cNvSpPr txBox="1"/>
          <p:nvPr/>
        </p:nvSpPr>
        <p:spPr>
          <a:xfrm>
            <a:off x="6876256" y="6165304"/>
            <a:ext cx="360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chemeClr val="accent4">
                    <a:lumMod val="75000"/>
                  </a:schemeClr>
                </a:solidFill>
                <a:latin typeface="Calibri Light" pitchFamily="34" charset="0"/>
                <a:cs typeface="Calibri Light" pitchFamily="34" charset="0"/>
              </a:rPr>
              <a:t>&amp;</a:t>
            </a:r>
            <a:endParaRPr lang="el-GR" sz="1600" dirty="0">
              <a:solidFill>
                <a:schemeClr val="accent4">
                  <a:lumMod val="75000"/>
                </a:schemeClr>
              </a:solidFill>
              <a:latin typeface="Calibri Light" pitchFamily="34" charset="0"/>
              <a:cs typeface="Calibri Light" pitchFamily="34" charset="0"/>
            </a:endParaRPr>
          </a:p>
        </p:txBody>
      </p:sp>
      <p:sp>
        <p:nvSpPr>
          <p:cNvPr id="17" name="16 - Ορθογώνιο"/>
          <p:cNvSpPr/>
          <p:nvPr/>
        </p:nvSpPr>
        <p:spPr>
          <a:xfrm>
            <a:off x="0" y="0"/>
            <a:ext cx="9144000" cy="126876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35178" name="Text Box 10"/>
          <p:cNvSpPr txBox="1">
            <a:spLocks noChangeArrowheads="1"/>
          </p:cNvSpPr>
          <p:nvPr/>
        </p:nvSpPr>
        <p:spPr bwMode="auto">
          <a:xfrm>
            <a:off x="3347864" y="1847726"/>
            <a:ext cx="5508625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defRPr/>
            </a:pPr>
            <a:r>
              <a:rPr lang="el-GR" sz="32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Πρόληψη λοιμώξεων </a:t>
            </a:r>
            <a:r>
              <a:rPr lang="en-US" sz="32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HIV/AIDS</a:t>
            </a:r>
            <a:r>
              <a:rPr lang="el-GR" sz="32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 και Ηπατιτίδων</a:t>
            </a:r>
          </a:p>
        </p:txBody>
      </p:sp>
      <p:pic>
        <p:nvPicPr>
          <p:cNvPr id="18" name="17 - Εικόνα" descr="image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1" y="4062170"/>
            <a:ext cx="2808311" cy="2795829"/>
          </a:xfrm>
          <a:prstGeom prst="rect">
            <a:avLst/>
          </a:prstGeom>
        </p:spPr>
      </p:pic>
      <p:pic>
        <p:nvPicPr>
          <p:cNvPr id="13" name="12 - Εικόνα" descr="Αρχική σελίδα ΚΕΕΛΠΝΟ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8" y="5572141"/>
            <a:ext cx="1118821" cy="1285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9" name="WordArt 9"/>
          <p:cNvSpPr>
            <a:spLocks noChangeArrowheads="1" noChangeShapeType="1" noTextEdit="1"/>
          </p:cNvSpPr>
          <p:nvPr/>
        </p:nvSpPr>
        <p:spPr bwMode="auto">
          <a:xfrm>
            <a:off x="5004048" y="1773238"/>
            <a:ext cx="3419475" cy="3190875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l"/>
            <a:endParaRPr lang="el-GR" sz="3600" kern="10" dirty="0">
              <a:ln w="12700">
                <a:noFill/>
                <a:round/>
                <a:headEnd/>
                <a:tailEnd/>
              </a:ln>
              <a:solidFill>
                <a:srgbClr val="FF3300"/>
              </a:solidFill>
              <a:latin typeface="Calibri Light" pitchFamily="34" charset="0"/>
              <a:cs typeface="Calibri Light" pitchFamily="34" charset="0"/>
            </a:endParaRPr>
          </a:p>
          <a:p>
            <a:pPr algn="l"/>
            <a:endParaRPr lang="el-GR" sz="3600" kern="10" dirty="0">
              <a:ln w="12700">
                <a:noFill/>
                <a:round/>
                <a:headEnd/>
                <a:tailEnd/>
              </a:ln>
              <a:solidFill>
                <a:srgbClr val="FF3300"/>
              </a:solidFill>
              <a:latin typeface="Calibri Light" pitchFamily="34" charset="0"/>
              <a:cs typeface="Calibri Light" pitchFamily="34" charset="0"/>
            </a:endParaRPr>
          </a:p>
        </p:txBody>
      </p:sp>
      <p:pic>
        <p:nvPicPr>
          <p:cNvPr id="8" name="7 - Εικόνα" descr="cvs-health-payor-solutions-future-of-hiv-treatments-main-imag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21296"/>
            <a:ext cx="6336704" cy="6336704"/>
          </a:xfrm>
          <a:prstGeom prst="rect">
            <a:avLst/>
          </a:prstGeom>
        </p:spPr>
      </p:pic>
      <p:sp>
        <p:nvSpPr>
          <p:cNvPr id="9" name="8 - TextBox"/>
          <p:cNvSpPr txBox="1"/>
          <p:nvPr/>
        </p:nvSpPr>
        <p:spPr>
          <a:xfrm>
            <a:off x="3857620" y="428604"/>
            <a:ext cx="37862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l-GR" sz="3600" kern="10" dirty="0">
                <a:ln w="12700">
                  <a:noFill/>
                  <a:round/>
                  <a:headEnd/>
                  <a:tailEnd/>
                </a:ln>
                <a:solidFill>
                  <a:srgbClr val="CC3300"/>
                </a:solidFill>
                <a:latin typeface="Calibri Light" pitchFamily="34" charset="0"/>
                <a:cs typeface="Calibri Light" pitchFamily="34" charset="0"/>
              </a:rPr>
              <a:t>Τι είναι το </a:t>
            </a:r>
            <a:r>
              <a:rPr lang="el-GR" sz="3600" kern="10" dirty="0" err="1">
                <a:ln w="12700">
                  <a:noFill/>
                  <a:round/>
                  <a:headEnd/>
                  <a:tailEnd/>
                </a:ln>
                <a:solidFill>
                  <a:srgbClr val="CC3300"/>
                </a:solidFill>
                <a:latin typeface="Calibri Light" pitchFamily="34" charset="0"/>
                <a:cs typeface="Calibri Light" pitchFamily="34" charset="0"/>
              </a:rPr>
              <a:t>aids</a:t>
            </a:r>
            <a:r>
              <a:rPr lang="el-GR" sz="3600" kern="10" dirty="0">
                <a:ln w="12700">
                  <a:noFill/>
                  <a:round/>
                  <a:headEnd/>
                  <a:tailEnd/>
                </a:ln>
                <a:solidFill>
                  <a:srgbClr val="CC3300"/>
                </a:solidFill>
                <a:latin typeface="Calibri Light" pitchFamily="34" charset="0"/>
                <a:cs typeface="Calibri Light" pitchFamily="34" charset="0"/>
              </a:rPr>
              <a:t>;</a:t>
            </a:r>
          </a:p>
        </p:txBody>
      </p:sp>
      <p:sp>
        <p:nvSpPr>
          <p:cNvPr id="10" name="9 - TextBox"/>
          <p:cNvSpPr txBox="1"/>
          <p:nvPr/>
        </p:nvSpPr>
        <p:spPr>
          <a:xfrm>
            <a:off x="6429388" y="2071678"/>
            <a:ext cx="22637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3600" kern="10" dirty="0">
                <a:ln w="12700">
                  <a:noFill/>
                  <a:round/>
                  <a:headEnd/>
                  <a:tailEnd/>
                </a:ln>
                <a:solidFill>
                  <a:srgbClr val="CC3300"/>
                </a:solidFill>
                <a:latin typeface="Calibri Light" pitchFamily="34" charset="0"/>
                <a:cs typeface="Calibri Light" pitchFamily="34" charset="0"/>
              </a:rPr>
              <a:t>Τι γνωρίζω;</a:t>
            </a:r>
          </a:p>
        </p:txBody>
      </p:sp>
      <p:sp>
        <p:nvSpPr>
          <p:cNvPr id="11" name="10 - TextBox"/>
          <p:cNvSpPr txBox="1"/>
          <p:nvPr/>
        </p:nvSpPr>
        <p:spPr>
          <a:xfrm>
            <a:off x="6072198" y="5072074"/>
            <a:ext cx="25894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l-GR" sz="3600" kern="10" dirty="0">
                <a:ln w="12700">
                  <a:noFill/>
                  <a:round/>
                  <a:headEnd/>
                  <a:tailEnd/>
                </a:ln>
                <a:solidFill>
                  <a:srgbClr val="CC3300"/>
                </a:solidFill>
                <a:latin typeface="Calibri Light" pitchFamily="34" charset="0"/>
                <a:cs typeface="Calibri Light" pitchFamily="34" charset="0"/>
              </a:rPr>
              <a:t>Με αφορά;</a:t>
            </a: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- Ορθογώνιο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12652" name="Text Box 12"/>
          <p:cNvSpPr txBox="1">
            <a:spLocks noChangeArrowheads="1"/>
          </p:cNvSpPr>
          <p:nvPr/>
        </p:nvSpPr>
        <p:spPr bwMode="auto">
          <a:xfrm>
            <a:off x="107504" y="3183359"/>
            <a:ext cx="903649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l-GR" dirty="0">
                <a:latin typeface="Calibri" pitchFamily="34" charset="0"/>
                <a:cs typeface="Calibri" pitchFamily="34" charset="0"/>
              </a:rPr>
              <a:t>Προοδευτική καταστροφή του μηχανισμού άμυνας του οργανισμού.</a:t>
            </a:r>
          </a:p>
        </p:txBody>
      </p:sp>
      <p:sp>
        <p:nvSpPr>
          <p:cNvPr id="112658" name="AutoShape 18"/>
          <p:cNvSpPr>
            <a:spLocks noChangeArrowheads="1"/>
          </p:cNvSpPr>
          <p:nvPr/>
        </p:nvSpPr>
        <p:spPr bwMode="auto">
          <a:xfrm rot="5400000">
            <a:off x="4597946" y="2806874"/>
            <a:ext cx="360858" cy="307330"/>
          </a:xfrm>
          <a:prstGeom prst="notchedRightArrow">
            <a:avLst>
              <a:gd name="adj1" fmla="val 50000"/>
              <a:gd name="adj2" fmla="val 30481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2659" name="AutoShape 19"/>
          <p:cNvSpPr>
            <a:spLocks noChangeArrowheads="1"/>
          </p:cNvSpPr>
          <p:nvPr/>
        </p:nvSpPr>
        <p:spPr bwMode="auto">
          <a:xfrm rot="5400000">
            <a:off x="4599532" y="3815806"/>
            <a:ext cx="359274" cy="305742"/>
          </a:xfrm>
          <a:prstGeom prst="notchedRightArrow">
            <a:avLst>
              <a:gd name="adj1" fmla="val 50000"/>
              <a:gd name="adj2" fmla="val 3046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pic>
        <p:nvPicPr>
          <p:cNvPr id="11" name="10 - Εικόνα" descr="shutterstock_7092911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51854" y="44624"/>
            <a:ext cx="3120346" cy="2340260"/>
          </a:xfrm>
          <a:prstGeom prst="rect">
            <a:avLst/>
          </a:prstGeom>
        </p:spPr>
      </p:pic>
      <p:sp>
        <p:nvSpPr>
          <p:cNvPr id="112649" name="Text Box 9"/>
          <p:cNvSpPr txBox="1">
            <a:spLocks noChangeArrowheads="1"/>
          </p:cNvSpPr>
          <p:nvPr/>
        </p:nvSpPr>
        <p:spPr bwMode="auto">
          <a:xfrm>
            <a:off x="1476771" y="2247255"/>
            <a:ext cx="655161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l-GR" dirty="0">
                <a:solidFill>
                  <a:srgbClr val="C00000"/>
                </a:solidFill>
                <a:latin typeface="Calibri Light" pitchFamily="34" charset="0"/>
                <a:cs typeface="Calibri Light" pitchFamily="34" charset="0"/>
              </a:rPr>
              <a:t>(</a:t>
            </a:r>
            <a:r>
              <a:rPr lang="el-GR" b="0" dirty="0">
                <a:solidFill>
                  <a:srgbClr val="C00000"/>
                </a:solidFill>
                <a:latin typeface="Calibri Light" pitchFamily="34" charset="0"/>
                <a:cs typeface="Calibri Light" pitchFamily="34" charset="0"/>
              </a:rPr>
              <a:t>Ιός ανθρώπινης </a:t>
            </a:r>
            <a:r>
              <a:rPr lang="el-GR" b="0" dirty="0" err="1">
                <a:solidFill>
                  <a:srgbClr val="C00000"/>
                </a:solidFill>
                <a:latin typeface="Calibri Light" pitchFamily="34" charset="0"/>
                <a:cs typeface="Calibri Light" pitchFamily="34" charset="0"/>
              </a:rPr>
              <a:t>ανοσοανεπάρκειας</a:t>
            </a:r>
            <a:r>
              <a:rPr lang="el-GR" dirty="0">
                <a:solidFill>
                  <a:srgbClr val="C00000"/>
                </a:solidFill>
                <a:latin typeface="Calibri Light" pitchFamily="34" charset="0"/>
                <a:cs typeface="Calibri Light" pitchFamily="34" charset="0"/>
              </a:rPr>
              <a:t>)</a:t>
            </a:r>
            <a:r>
              <a:rPr lang="el-GR" b="0" dirty="0">
                <a:solidFill>
                  <a:srgbClr val="C00000"/>
                </a:solidFill>
                <a:latin typeface="Calibri Light" pitchFamily="34" charset="0"/>
                <a:cs typeface="Calibri Light" pitchFamily="34" charset="0"/>
              </a:rPr>
              <a:t> </a:t>
            </a:r>
          </a:p>
        </p:txBody>
      </p:sp>
      <p:pic>
        <p:nvPicPr>
          <p:cNvPr id="14" name="13 - Εικόνα" descr="shutterstock_71056664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47864" y="4221088"/>
            <a:ext cx="2880320" cy="2160240"/>
          </a:xfrm>
          <a:prstGeom prst="rect">
            <a:avLst/>
          </a:prstGeom>
        </p:spPr>
      </p:pic>
      <p:sp>
        <p:nvSpPr>
          <p:cNvPr id="112651" name="Text Box 11"/>
          <p:cNvSpPr txBox="1">
            <a:spLocks noChangeArrowheads="1"/>
          </p:cNvSpPr>
          <p:nvPr/>
        </p:nvSpPr>
        <p:spPr bwMode="auto">
          <a:xfrm>
            <a:off x="1548779" y="6351711"/>
            <a:ext cx="655161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rgbClr val="997A3D"/>
            </a:prst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dirty="0">
                <a:solidFill>
                  <a:srgbClr val="C00000"/>
                </a:solidFill>
                <a:latin typeface="Calibri Light" pitchFamily="34" charset="0"/>
                <a:cs typeface="Calibri Light" pitchFamily="34" charset="0"/>
              </a:rPr>
              <a:t>(</a:t>
            </a:r>
            <a:r>
              <a:rPr lang="el-GR" b="0" dirty="0">
                <a:solidFill>
                  <a:srgbClr val="C00000"/>
                </a:solidFill>
                <a:latin typeface="Calibri Light" pitchFamily="34" charset="0"/>
                <a:cs typeface="Calibri Light" pitchFamily="34" charset="0"/>
              </a:rPr>
              <a:t>Σύνδρομο επίκτητης </a:t>
            </a:r>
            <a:r>
              <a:rPr lang="el-GR" b="0" dirty="0" err="1">
                <a:solidFill>
                  <a:srgbClr val="C00000"/>
                </a:solidFill>
                <a:latin typeface="Calibri Light" pitchFamily="34" charset="0"/>
                <a:cs typeface="Calibri Light" pitchFamily="34" charset="0"/>
              </a:rPr>
              <a:t>ανοσοανεπάρκειας</a:t>
            </a:r>
            <a:r>
              <a:rPr lang="el-GR" dirty="0">
                <a:solidFill>
                  <a:srgbClr val="C00000"/>
                </a:solidFill>
                <a:latin typeface="Calibri Light" pitchFamily="34" charset="0"/>
                <a:cs typeface="Calibri Light" pitchFamily="34" charset="0"/>
              </a:rPr>
              <a:t>)</a:t>
            </a:r>
            <a:r>
              <a:rPr lang="el-GR" b="0" dirty="0">
                <a:solidFill>
                  <a:srgbClr val="C00000"/>
                </a:solidFill>
                <a:latin typeface="Calibri Light" pitchFamily="34" charset="0"/>
                <a:cs typeface="Calibri Light" pitchFamily="34" charset="0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1126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1126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1126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12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26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2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2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12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3" dur="80"/>
                                        <p:tgtEl>
                                          <p:spTgt spid="1126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4" dur="80"/>
                                        <p:tgtEl>
                                          <p:spTgt spid="1126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80"/>
                                        <p:tgtEl>
                                          <p:spTgt spid="1126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52" grpId="0"/>
      <p:bldP spid="112658" grpId="0" animBg="1"/>
      <p:bldP spid="112659" grpId="0" animBg="1"/>
      <p:bldP spid="112649" grpId="0"/>
      <p:bldP spid="11265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- Εικόνα" descr="shutterstock_41655563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703"/>
            <a:ext cx="9144000" cy="4752594"/>
          </a:xfrm>
          <a:prstGeom prst="rect">
            <a:avLst/>
          </a:prstGeom>
        </p:spPr>
      </p:pic>
      <p:sp>
        <p:nvSpPr>
          <p:cNvPr id="8207" name="Text Box 15"/>
          <p:cNvSpPr txBox="1">
            <a:spLocks noChangeArrowheads="1"/>
          </p:cNvSpPr>
          <p:nvPr/>
        </p:nvSpPr>
        <p:spPr bwMode="auto">
          <a:xfrm>
            <a:off x="971600" y="188640"/>
            <a:ext cx="7272808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l-GR" sz="3600" b="0" dirty="0">
                <a:solidFill>
                  <a:srgbClr val="C00000"/>
                </a:solidFill>
                <a:latin typeface="Calibri Light" pitchFamily="34" charset="0"/>
                <a:cs typeface="Calibri Light" pitchFamily="34" charset="0"/>
              </a:rPr>
              <a:t>Οροθετικό είναι το άτομο που έχει</a:t>
            </a:r>
            <a:r>
              <a:rPr lang="en-US" sz="3600" b="0" dirty="0">
                <a:solidFill>
                  <a:srgbClr val="C00000"/>
                </a:solidFill>
                <a:latin typeface="Calibri Light" pitchFamily="34" charset="0"/>
                <a:cs typeface="Calibri Light" pitchFamily="34" charset="0"/>
              </a:rPr>
              <a:t> </a:t>
            </a:r>
            <a:r>
              <a:rPr lang="el-GR" sz="3600" b="0" dirty="0">
                <a:solidFill>
                  <a:srgbClr val="C00000"/>
                </a:solidFill>
                <a:latin typeface="Calibri Light" pitchFamily="34" charset="0"/>
                <a:cs typeface="Calibri Light" pitchFamily="34" charset="0"/>
              </a:rPr>
              <a:t>προσβληθεί από τον </a:t>
            </a:r>
            <a:r>
              <a:rPr lang="en-US" sz="3600" b="0" dirty="0" err="1">
                <a:solidFill>
                  <a:srgbClr val="C00000"/>
                </a:solidFill>
                <a:latin typeface="Calibri Light" pitchFamily="34" charset="0"/>
                <a:cs typeface="Calibri Light" pitchFamily="34" charset="0"/>
              </a:rPr>
              <a:t>hiv</a:t>
            </a:r>
            <a:endParaRPr lang="el-GR" sz="3600" b="0" dirty="0">
              <a:solidFill>
                <a:srgbClr val="C00000"/>
              </a:solidFill>
              <a:latin typeface="Calibri Light" pitchFamily="34" charset="0"/>
              <a:cs typeface="Calibri Light" pitchFamily="34" charset="0"/>
            </a:endParaRPr>
          </a:p>
        </p:txBody>
      </p:sp>
      <p:sp>
        <p:nvSpPr>
          <p:cNvPr id="8210" name="Text Box 18"/>
          <p:cNvSpPr txBox="1">
            <a:spLocks noChangeArrowheads="1"/>
          </p:cNvSpPr>
          <p:nvPr/>
        </p:nvSpPr>
        <p:spPr bwMode="auto">
          <a:xfrm>
            <a:off x="971600" y="4987042"/>
            <a:ext cx="7416824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l-GR" sz="3600" b="0" dirty="0">
                <a:solidFill>
                  <a:srgbClr val="C00000"/>
                </a:solidFill>
                <a:latin typeface="Calibri Light" pitchFamily="34" charset="0"/>
                <a:cs typeface="Calibri Light" pitchFamily="34" charset="0"/>
              </a:rPr>
              <a:t>Μπορεί να μεταδώσει τον ιό</a:t>
            </a:r>
            <a:r>
              <a:rPr lang="en-US" sz="3600" b="0" dirty="0">
                <a:solidFill>
                  <a:srgbClr val="C00000"/>
                </a:solidFill>
                <a:latin typeface="Calibri Light" pitchFamily="34" charset="0"/>
                <a:cs typeface="Calibri Light" pitchFamily="34" charset="0"/>
              </a:rPr>
              <a:t> </a:t>
            </a:r>
            <a:r>
              <a:rPr lang="el-GR" sz="3600" b="0" dirty="0">
                <a:solidFill>
                  <a:srgbClr val="C00000"/>
                </a:solidFill>
                <a:latin typeface="Calibri Light" pitchFamily="34" charset="0"/>
                <a:cs typeface="Calibri Light" pitchFamily="34" charset="0"/>
              </a:rPr>
              <a:t>αμέσως μετά τη μόλυνση ακόμα και αν δεν έχει αναπτύξει την νόσο </a:t>
            </a:r>
            <a:r>
              <a:rPr lang="en-US" sz="3600" b="0" dirty="0">
                <a:solidFill>
                  <a:srgbClr val="C00000"/>
                </a:solidFill>
                <a:latin typeface="Calibri Light" pitchFamily="34" charset="0"/>
                <a:cs typeface="Calibri Light" pitchFamily="34" charset="0"/>
              </a:rPr>
              <a:t>aids</a:t>
            </a:r>
            <a:endParaRPr lang="el-GR" sz="3600" b="0" dirty="0">
              <a:solidFill>
                <a:srgbClr val="C00000"/>
              </a:solidFill>
              <a:latin typeface="Calibri Light" pitchFamily="34" charset="0"/>
              <a:cs typeface="Calibri Light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7" grpId="0"/>
      <p:bldP spid="82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- Εικόνα" descr="shutterstock_41655563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628734"/>
            <a:ext cx="9144000" cy="4752594"/>
          </a:xfrm>
          <a:prstGeom prst="rect">
            <a:avLst/>
          </a:prstGeom>
        </p:spPr>
      </p:pic>
      <p:sp>
        <p:nvSpPr>
          <p:cNvPr id="62491" name="Text Box 27"/>
          <p:cNvSpPr txBox="1">
            <a:spLocks noChangeArrowheads="1"/>
          </p:cNvSpPr>
          <p:nvPr/>
        </p:nvSpPr>
        <p:spPr bwMode="auto">
          <a:xfrm>
            <a:off x="644151" y="476250"/>
            <a:ext cx="7838236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sz="2800" b="0" dirty="0">
                <a:solidFill>
                  <a:srgbClr val="CC3300"/>
                </a:solidFill>
                <a:latin typeface="Calibri" pitchFamily="34" charset="0"/>
                <a:cs typeface="Calibri" pitchFamily="34" charset="0"/>
              </a:rPr>
              <a:t>Με τις νέες φαρμακευτικές θεραπείες</a:t>
            </a:r>
          </a:p>
          <a:p>
            <a:r>
              <a:rPr lang="el-GR" sz="2800" b="0" dirty="0">
                <a:solidFill>
                  <a:srgbClr val="CC3300"/>
                </a:solidFill>
                <a:latin typeface="Calibri" pitchFamily="34" charset="0"/>
                <a:cs typeface="Calibri" pitchFamily="34" charset="0"/>
              </a:rPr>
              <a:t>το </a:t>
            </a:r>
            <a:r>
              <a:rPr lang="en-US" sz="2800" b="0" dirty="0">
                <a:solidFill>
                  <a:srgbClr val="CC3300"/>
                </a:solidFill>
                <a:latin typeface="Calibri" pitchFamily="34" charset="0"/>
                <a:cs typeface="Calibri" pitchFamily="34" charset="0"/>
              </a:rPr>
              <a:t>aids</a:t>
            </a:r>
            <a:r>
              <a:rPr lang="el-GR" sz="2800" b="0" dirty="0">
                <a:solidFill>
                  <a:srgbClr val="CC3300"/>
                </a:solidFill>
                <a:latin typeface="Calibri" pitchFamily="34" charset="0"/>
                <a:cs typeface="Calibri" pitchFamily="34" charset="0"/>
              </a:rPr>
              <a:t> είναι πλέον ένα χρόνιο μεταδοτικό νόσημα</a:t>
            </a:r>
            <a:r>
              <a:rPr lang="en-US" sz="2800" b="0" dirty="0">
                <a:solidFill>
                  <a:srgbClr val="CC3300"/>
                </a:solidFill>
                <a:latin typeface="Calibri" pitchFamily="34" charset="0"/>
                <a:cs typeface="Calibri" pitchFamily="34" charset="0"/>
              </a:rPr>
              <a:t> </a:t>
            </a:r>
            <a:endParaRPr lang="el-GR" sz="2800" b="0" dirty="0">
              <a:solidFill>
                <a:srgbClr val="CC33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el-GR" sz="2800" b="0" dirty="0">
                <a:solidFill>
                  <a:srgbClr val="CC3300"/>
                </a:solidFill>
                <a:latin typeface="Calibri" pitchFamily="34" charset="0"/>
                <a:cs typeface="Calibri" pitchFamily="34" charset="0"/>
              </a:rPr>
              <a:t>για το οποίο δεν υπάρχει μέχρι σήμερα</a:t>
            </a:r>
          </a:p>
          <a:p>
            <a:r>
              <a:rPr lang="el-GR" sz="2800" b="0" dirty="0">
                <a:solidFill>
                  <a:srgbClr val="CC3300"/>
                </a:solidFill>
                <a:latin typeface="Calibri" pitchFamily="34" charset="0"/>
                <a:cs typeface="Calibri" pitchFamily="34" charset="0"/>
              </a:rPr>
              <a:t>οριστική ίαση </a:t>
            </a:r>
          </a:p>
          <a:p>
            <a:endParaRPr lang="el-GR" sz="2800" dirty="0">
              <a:solidFill>
                <a:srgbClr val="CC33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2492" name="Text Box 28"/>
          <p:cNvSpPr txBox="1">
            <a:spLocks noChangeArrowheads="1"/>
          </p:cNvSpPr>
          <p:nvPr/>
        </p:nvSpPr>
        <p:spPr bwMode="auto">
          <a:xfrm>
            <a:off x="1331913" y="5930116"/>
            <a:ext cx="698450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0" dirty="0">
                <a:solidFill>
                  <a:srgbClr val="CC3300"/>
                </a:solidFill>
                <a:latin typeface="Calibri" pitchFamily="34" charset="0"/>
                <a:cs typeface="Calibri" pitchFamily="34" charset="0"/>
              </a:rPr>
              <a:t>To </a:t>
            </a:r>
            <a:r>
              <a:rPr lang="el-GR" sz="2800" b="0" dirty="0">
                <a:solidFill>
                  <a:srgbClr val="CC3300"/>
                </a:solidFill>
                <a:latin typeface="Calibri" pitchFamily="34" charset="0"/>
                <a:cs typeface="Calibri" pitchFamily="34" charset="0"/>
              </a:rPr>
              <a:t>εμβόλιο για τον </a:t>
            </a:r>
            <a:r>
              <a:rPr lang="en-US" sz="2800" b="0" dirty="0" err="1">
                <a:solidFill>
                  <a:srgbClr val="CC3300"/>
                </a:solidFill>
                <a:latin typeface="Calibri" pitchFamily="34" charset="0"/>
                <a:cs typeface="Calibri" pitchFamily="34" charset="0"/>
              </a:rPr>
              <a:t>hiv</a:t>
            </a:r>
            <a:r>
              <a:rPr lang="el-GR" sz="2800" b="0" dirty="0">
                <a:solidFill>
                  <a:srgbClr val="CC3300"/>
                </a:solidFill>
                <a:latin typeface="Calibri" pitchFamily="34" charset="0"/>
                <a:cs typeface="Calibri" pitchFamily="34" charset="0"/>
              </a:rPr>
              <a:t> δεν έχει βρεθεί ακόμα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2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2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91" grpId="0"/>
      <p:bldP spid="6249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6781800" y="2895600"/>
            <a:ext cx="7010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l-GR" sz="3200">
                <a:latin typeface="Times New Roman" pitchFamily="18" charset="0"/>
              </a:rPr>
              <a:t> </a:t>
            </a:r>
            <a:endParaRPr lang="el-GR" b="0">
              <a:latin typeface="Times New Roman" pitchFamily="18" charset="0"/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899219" y="404664"/>
            <a:ext cx="85693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l-GR" sz="30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Ας αφήσουμε τους αριθμούς να μιλήσουν….</a:t>
            </a:r>
            <a:endParaRPr lang="el-GR" sz="3000" b="0" dirty="0">
              <a:solidFill>
                <a:srgbClr val="C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6632" name="Text Box 8"/>
          <p:cNvSpPr txBox="1">
            <a:spLocks noChangeArrowheads="1"/>
          </p:cNvSpPr>
          <p:nvPr/>
        </p:nvSpPr>
        <p:spPr bwMode="auto">
          <a:xfrm>
            <a:off x="3995738" y="4221163"/>
            <a:ext cx="4897437" cy="2262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dirty="0">
                <a:latin typeface="Calibri" pitchFamily="34" charset="0"/>
                <a:cs typeface="Calibri" pitchFamily="34" charset="0"/>
              </a:rPr>
              <a:t>1</a:t>
            </a:r>
            <a:r>
              <a:rPr lang="en-US" dirty="0">
                <a:latin typeface="Calibri" pitchFamily="34" charset="0"/>
                <a:cs typeface="Calibri" pitchFamily="34" charset="0"/>
              </a:rPr>
              <a:t>9</a:t>
            </a:r>
            <a:r>
              <a:rPr lang="el-GR" dirty="0">
                <a:latin typeface="Calibri" pitchFamily="34" charset="0"/>
                <a:cs typeface="Calibri" pitchFamily="34" charset="0"/>
              </a:rPr>
              <a:t>.</a:t>
            </a:r>
            <a:r>
              <a:rPr lang="en-US">
                <a:latin typeface="Calibri" pitchFamily="34" charset="0"/>
                <a:cs typeface="Calibri" pitchFamily="34" charset="0"/>
              </a:rPr>
              <a:t>265</a:t>
            </a:r>
            <a:r>
              <a:rPr lang="el-GR">
                <a:latin typeface="Calibri" pitchFamily="34" charset="0"/>
                <a:cs typeface="Calibri" pitchFamily="34" charset="0"/>
              </a:rPr>
              <a:t> </a:t>
            </a:r>
            <a:r>
              <a:rPr lang="el-GR" dirty="0">
                <a:latin typeface="Calibri" pitchFamily="34" charset="0"/>
                <a:cs typeface="Calibri" pitchFamily="34" charset="0"/>
              </a:rPr>
              <a:t>άτομα έχουν δηλωθεί θετικά για </a:t>
            </a:r>
            <a:r>
              <a:rPr lang="en-US" dirty="0">
                <a:latin typeface="Calibri" pitchFamily="34" charset="0"/>
                <a:cs typeface="Calibri" pitchFamily="34" charset="0"/>
              </a:rPr>
              <a:t>HIV </a:t>
            </a:r>
            <a:r>
              <a:rPr lang="el-GR" dirty="0">
                <a:latin typeface="Calibri" pitchFamily="34" charset="0"/>
                <a:cs typeface="Calibri" pitchFamily="34" charset="0"/>
              </a:rPr>
              <a:t>στην Ελλάδα από την εμφάνιση της νόσου μέχρι</a:t>
            </a:r>
            <a:r>
              <a:rPr lang="en-US" dirty="0">
                <a:latin typeface="Calibri" pitchFamily="34" charset="0"/>
                <a:cs typeface="Calibri" pitchFamily="34" charset="0"/>
              </a:rPr>
              <a:t> 31/12/</a:t>
            </a:r>
            <a:r>
              <a:rPr lang="el-GR" dirty="0">
                <a:latin typeface="Calibri" pitchFamily="34" charset="0"/>
                <a:cs typeface="Calibri" pitchFamily="34" charset="0"/>
              </a:rPr>
              <a:t>20</a:t>
            </a:r>
            <a:r>
              <a:rPr lang="en-US" dirty="0">
                <a:latin typeface="Calibri" pitchFamily="34" charset="0"/>
                <a:cs typeface="Calibri" pitchFamily="34" charset="0"/>
              </a:rPr>
              <a:t>21</a:t>
            </a:r>
            <a:endParaRPr lang="el-GR" dirty="0">
              <a:latin typeface="Calibri" pitchFamily="34" charset="0"/>
              <a:cs typeface="Calibri" pitchFamily="34" charset="0"/>
            </a:endParaRPr>
          </a:p>
          <a:p>
            <a:pPr>
              <a:spcBef>
                <a:spcPct val="50000"/>
              </a:spcBef>
            </a:pPr>
            <a:r>
              <a:rPr lang="el-GR" sz="1800" dirty="0">
                <a:latin typeface="Calibri" pitchFamily="34" charset="0"/>
                <a:cs typeface="Calibri" pitchFamily="34" charset="0"/>
              </a:rPr>
              <a:t>(Πηγή</a:t>
            </a:r>
            <a:r>
              <a:rPr lang="en-US" sz="1800" dirty="0">
                <a:latin typeface="Calibri" pitchFamily="34" charset="0"/>
                <a:cs typeface="Calibri" pitchFamily="34" charset="0"/>
              </a:rPr>
              <a:t>:</a:t>
            </a:r>
            <a:r>
              <a:rPr lang="el-GR" sz="1800" dirty="0">
                <a:latin typeface="Calibri" pitchFamily="34" charset="0"/>
                <a:cs typeface="Calibri" pitchFamily="34" charset="0"/>
              </a:rPr>
              <a:t> Εθνικός Οργανισμός Δημόσιας Υγείας Ε.Ο.Δ.Υ.)</a:t>
            </a:r>
          </a:p>
        </p:txBody>
      </p:sp>
      <p:pic>
        <p:nvPicPr>
          <p:cNvPr id="8" name="7 - Εικόνα" descr="shutterstock_5129007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99226" y="3876074"/>
            <a:ext cx="3951146" cy="2793286"/>
          </a:xfrm>
          <a:prstGeom prst="rect">
            <a:avLst/>
          </a:prstGeom>
        </p:spPr>
      </p:pic>
      <p:pic>
        <p:nvPicPr>
          <p:cNvPr id="9" name="8 - Εικόνα" descr="shutterstock_73233277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1239682"/>
            <a:ext cx="4608512" cy="2405342"/>
          </a:xfrm>
          <a:prstGeom prst="rect">
            <a:avLst/>
          </a:prstGeom>
        </p:spPr>
      </p:pic>
      <p:sp>
        <p:nvSpPr>
          <p:cNvPr id="26636" name="Text Box 12"/>
          <p:cNvSpPr txBox="1">
            <a:spLocks noChangeArrowheads="1"/>
          </p:cNvSpPr>
          <p:nvPr/>
        </p:nvSpPr>
        <p:spPr bwMode="auto">
          <a:xfrm>
            <a:off x="4644008" y="1916113"/>
            <a:ext cx="4009744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Calibri" pitchFamily="34" charset="0"/>
                <a:cs typeface="Calibri" pitchFamily="34" charset="0"/>
              </a:rPr>
              <a:t>&gt;39</a:t>
            </a:r>
            <a:r>
              <a:rPr lang="el-GR" dirty="0">
                <a:latin typeface="Calibri" pitchFamily="34" charset="0"/>
                <a:cs typeface="Calibri" pitchFamily="34" charset="0"/>
              </a:rPr>
              <a:t> εκατομμύρια άνθρωποι ζουν </a:t>
            </a:r>
          </a:p>
          <a:p>
            <a:r>
              <a:rPr lang="el-GR" dirty="0">
                <a:latin typeface="Calibri" pitchFamily="34" charset="0"/>
                <a:cs typeface="Calibri" pitchFamily="34" charset="0"/>
              </a:rPr>
              <a:t>σήμερα στον κόσμο με </a:t>
            </a:r>
            <a:r>
              <a:rPr lang="en-US" dirty="0">
                <a:latin typeface="Calibri" pitchFamily="34" charset="0"/>
                <a:cs typeface="Calibri" pitchFamily="34" charset="0"/>
              </a:rPr>
              <a:t>HIV/AIDS</a:t>
            </a:r>
            <a:endParaRPr lang="el-GR" dirty="0">
              <a:latin typeface="Calibri" pitchFamily="34" charset="0"/>
              <a:cs typeface="Calibri" pitchFamily="34" charset="0"/>
            </a:endParaRPr>
          </a:p>
          <a:p>
            <a:r>
              <a:rPr lang="en-US" dirty="0">
                <a:latin typeface="Calibri" pitchFamily="34" charset="0"/>
                <a:cs typeface="Calibri" pitchFamily="34" charset="0"/>
              </a:rPr>
              <a:t> </a:t>
            </a:r>
            <a:r>
              <a:rPr lang="el-GR" sz="2000" dirty="0">
                <a:latin typeface="Calibri" pitchFamily="34" charset="0"/>
                <a:cs typeface="Calibri" pitchFamily="34" charset="0"/>
              </a:rPr>
              <a:t>(Πηγή</a:t>
            </a:r>
            <a:r>
              <a:rPr lang="en-US" sz="2000" dirty="0">
                <a:latin typeface="Calibri" pitchFamily="34" charset="0"/>
                <a:cs typeface="Calibri" pitchFamily="34" charset="0"/>
              </a:rPr>
              <a:t>:</a:t>
            </a:r>
            <a:r>
              <a:rPr lang="el-GR" sz="2000" dirty="0">
                <a:latin typeface="Calibri" pitchFamily="34" charset="0"/>
                <a:cs typeface="Calibri" pitchFamily="34" charset="0"/>
              </a:rPr>
              <a:t> Π</a:t>
            </a:r>
            <a:r>
              <a:rPr lang="en-US" sz="2000" dirty="0">
                <a:latin typeface="Calibri" pitchFamily="34" charset="0"/>
                <a:cs typeface="Calibri" pitchFamily="34" charset="0"/>
              </a:rPr>
              <a:t>.</a:t>
            </a:r>
            <a:r>
              <a:rPr lang="el-GR" sz="2000" dirty="0">
                <a:latin typeface="Calibri" pitchFamily="34" charset="0"/>
                <a:cs typeface="Calibri" pitchFamily="34" charset="0"/>
              </a:rPr>
              <a:t>Ο</a:t>
            </a:r>
            <a:r>
              <a:rPr lang="en-US" sz="2000" dirty="0">
                <a:latin typeface="Calibri" pitchFamily="34" charset="0"/>
                <a:cs typeface="Calibri" pitchFamily="34" charset="0"/>
              </a:rPr>
              <a:t>.</a:t>
            </a:r>
            <a:r>
              <a:rPr lang="el-GR" sz="2000" dirty="0">
                <a:latin typeface="Calibri" pitchFamily="34" charset="0"/>
                <a:cs typeface="Calibri" pitchFamily="34" charset="0"/>
              </a:rPr>
              <a:t>Υ., 20</a:t>
            </a:r>
            <a:r>
              <a:rPr lang="en-US" sz="2000" dirty="0">
                <a:latin typeface="Calibri" pitchFamily="34" charset="0"/>
                <a:cs typeface="Calibri" pitchFamily="34" charset="0"/>
              </a:rPr>
              <a:t>21</a:t>
            </a:r>
            <a:r>
              <a:rPr lang="el-GR" sz="2000" dirty="0">
                <a:latin typeface="Calibri" pitchFamily="34" charset="0"/>
                <a:cs typeface="Calibri" pitchFamily="34" charset="0"/>
              </a:rPr>
              <a:t>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266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266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2" grpId="0"/>
      <p:bldP spid="266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7" name="Text Box 9"/>
          <p:cNvSpPr txBox="1">
            <a:spLocks noChangeArrowheads="1"/>
          </p:cNvSpPr>
          <p:nvPr/>
        </p:nvSpPr>
        <p:spPr bwMode="auto">
          <a:xfrm>
            <a:off x="683568" y="260350"/>
            <a:ext cx="7560840" cy="3231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l-GR" sz="32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Ο </a:t>
            </a:r>
            <a:r>
              <a:rPr lang="en-US" sz="3200" dirty="0" err="1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hiv</a:t>
            </a:r>
            <a:r>
              <a:rPr lang="el-GR" sz="32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 μεταδίδεται με τα εξής βιολογικά υγρά:</a:t>
            </a:r>
          </a:p>
          <a:p>
            <a:pPr algn="l">
              <a:buFont typeface="Wingdings" pitchFamily="2" charset="2"/>
              <a:buChar char="§"/>
            </a:pPr>
            <a:r>
              <a:rPr lang="el-GR" sz="2800" b="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Αίμα</a:t>
            </a:r>
          </a:p>
          <a:p>
            <a:pPr algn="l">
              <a:buFont typeface="Wingdings" pitchFamily="2" charset="2"/>
              <a:buChar char="§"/>
            </a:pPr>
            <a:r>
              <a:rPr lang="el-GR" sz="2800" b="0" dirty="0" err="1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Προσπερματικά</a:t>
            </a:r>
            <a:r>
              <a:rPr lang="el-GR" sz="2800" b="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 υγρά</a:t>
            </a:r>
          </a:p>
          <a:p>
            <a:pPr algn="l">
              <a:buFont typeface="Wingdings" pitchFamily="2" charset="2"/>
              <a:buChar char="§"/>
            </a:pPr>
            <a:r>
              <a:rPr lang="el-GR" sz="2800" b="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Σπέρμα</a:t>
            </a:r>
          </a:p>
          <a:p>
            <a:pPr algn="l">
              <a:buFont typeface="Wingdings" pitchFamily="2" charset="2"/>
              <a:buChar char="§"/>
            </a:pPr>
            <a:r>
              <a:rPr lang="el-GR" sz="2800" b="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Κολπικά υγρά</a:t>
            </a:r>
          </a:p>
          <a:p>
            <a:pPr algn="l">
              <a:buFont typeface="Wingdings" pitchFamily="2" charset="2"/>
              <a:buChar char="§"/>
            </a:pPr>
            <a:r>
              <a:rPr lang="el-GR" sz="2800" b="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Μητρικό γάλα</a:t>
            </a:r>
          </a:p>
        </p:txBody>
      </p:sp>
      <p:sp>
        <p:nvSpPr>
          <p:cNvPr id="10245" name="4 - TextBox"/>
          <p:cNvSpPr txBox="1">
            <a:spLocks noChangeArrowheads="1"/>
          </p:cNvSpPr>
          <p:nvPr/>
        </p:nvSpPr>
        <p:spPr bwMode="auto">
          <a:xfrm>
            <a:off x="683568" y="4241800"/>
            <a:ext cx="7776864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l-GR" sz="32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Βιολογικά υγρά από τα οποία δεν υπάρχει κίνδυνος μετάδοσης:</a:t>
            </a:r>
          </a:p>
          <a:p>
            <a:pPr algn="l">
              <a:buFont typeface="Wingdings" pitchFamily="2" charset="2"/>
              <a:buChar char="§"/>
            </a:pPr>
            <a:r>
              <a:rPr lang="el-GR" sz="2800" b="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Σάλιο</a:t>
            </a:r>
          </a:p>
          <a:p>
            <a:pPr algn="l">
              <a:buFont typeface="Wingdings" pitchFamily="2" charset="2"/>
              <a:buChar char="§"/>
            </a:pPr>
            <a:r>
              <a:rPr lang="el-GR" sz="2800" b="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Δάκρυ</a:t>
            </a:r>
          </a:p>
          <a:p>
            <a:pPr algn="l">
              <a:buFont typeface="Wingdings" pitchFamily="2" charset="2"/>
              <a:buChar char="§"/>
            </a:pPr>
            <a:r>
              <a:rPr lang="el-GR" sz="2800" b="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Ιδρώτας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49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49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49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7" grpId="0"/>
      <p:bldP spid="1024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4" name="Text Box 6"/>
          <p:cNvSpPr txBox="1">
            <a:spLocks noChangeArrowheads="1"/>
          </p:cNvSpPr>
          <p:nvPr/>
        </p:nvSpPr>
        <p:spPr bwMode="auto">
          <a:xfrm>
            <a:off x="2339975" y="404813"/>
            <a:ext cx="429412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 sz="40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Τρόποι μετάδοσης:</a:t>
            </a:r>
          </a:p>
        </p:txBody>
      </p:sp>
      <p:sp>
        <p:nvSpPr>
          <p:cNvPr id="191495" name="Text Box 7"/>
          <p:cNvSpPr txBox="1">
            <a:spLocks noChangeArrowheads="1"/>
          </p:cNvSpPr>
          <p:nvPr/>
        </p:nvSpPr>
        <p:spPr bwMode="auto">
          <a:xfrm>
            <a:off x="827088" y="2516188"/>
            <a:ext cx="577215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 sz="280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Σεξουαλική επαφή χωρίς προφύλαξη</a:t>
            </a:r>
          </a:p>
        </p:txBody>
      </p:sp>
      <p:sp>
        <p:nvSpPr>
          <p:cNvPr id="191496" name="Text Box 8"/>
          <p:cNvSpPr txBox="1">
            <a:spLocks noChangeArrowheads="1"/>
          </p:cNvSpPr>
          <p:nvPr/>
        </p:nvSpPr>
        <p:spPr bwMode="auto">
          <a:xfrm>
            <a:off x="827088" y="3789363"/>
            <a:ext cx="572381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 sz="280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Κοινή χρήση αιχμηρών αντικειμένων</a:t>
            </a:r>
          </a:p>
        </p:txBody>
      </p:sp>
      <p:sp>
        <p:nvSpPr>
          <p:cNvPr id="191497" name="Text Box 9"/>
          <p:cNvSpPr txBox="1">
            <a:spLocks noChangeArrowheads="1"/>
          </p:cNvSpPr>
          <p:nvPr/>
        </p:nvSpPr>
        <p:spPr bwMode="auto">
          <a:xfrm>
            <a:off x="827088" y="5084763"/>
            <a:ext cx="570149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 sz="280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Από την οροθετική μητέρα στο παιδί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914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914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914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14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1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1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14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1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1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914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1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1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1494" grpId="0"/>
      <p:bldP spid="191495" grpId="0"/>
      <p:bldP spid="191496" grpId="0"/>
      <p:bldP spid="19149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- Εικόνα" descr="shutterstock_68374776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95736" y="0"/>
            <a:ext cx="6858000" cy="6858000"/>
          </a:xfrm>
          <a:prstGeom prst="rect">
            <a:avLst/>
          </a:prstGeom>
        </p:spPr>
      </p:pic>
      <p:sp>
        <p:nvSpPr>
          <p:cNvPr id="9242" name="Text Box 26"/>
          <p:cNvSpPr txBox="1">
            <a:spLocks noChangeArrowheads="1"/>
          </p:cNvSpPr>
          <p:nvPr/>
        </p:nvSpPr>
        <p:spPr bwMode="auto">
          <a:xfrm>
            <a:off x="468313" y="692696"/>
            <a:ext cx="5246687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l-GR" sz="3600" dirty="0">
                <a:solidFill>
                  <a:schemeClr val="bg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Μεταδίδεται με όλους τους</a:t>
            </a:r>
          </a:p>
          <a:p>
            <a:pPr algn="l"/>
            <a:r>
              <a:rPr lang="el-GR" sz="3600" dirty="0">
                <a:solidFill>
                  <a:schemeClr val="bg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τρόπους </a:t>
            </a:r>
          </a:p>
          <a:p>
            <a:pPr algn="l"/>
            <a:endParaRPr lang="el-GR" sz="3600" dirty="0">
              <a:solidFill>
                <a:schemeClr val="bg2">
                  <a:lumMod val="7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algn="l"/>
            <a:r>
              <a:rPr lang="el-GR" sz="3600" dirty="0">
                <a:solidFill>
                  <a:schemeClr val="bg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σεξουαλικής επαφής </a:t>
            </a:r>
          </a:p>
        </p:txBody>
      </p:sp>
      <p:sp>
        <p:nvSpPr>
          <p:cNvPr id="9243" name="Text Box 27"/>
          <p:cNvSpPr txBox="1">
            <a:spLocks noChangeArrowheads="1"/>
          </p:cNvSpPr>
          <p:nvPr/>
        </p:nvSpPr>
        <p:spPr bwMode="auto">
          <a:xfrm>
            <a:off x="951958" y="5755903"/>
            <a:ext cx="7004418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 sz="44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χωρίς χρήση προφυλακτικού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2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2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2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92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92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92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42" grpId="0"/>
      <p:bldP spid="924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- Εικόνα" descr="shutterstock_10406697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87416" y="692696"/>
            <a:ext cx="3789040" cy="3789040"/>
          </a:xfrm>
          <a:prstGeom prst="rect">
            <a:avLst/>
          </a:prstGeom>
        </p:spPr>
      </p:pic>
      <p:sp>
        <p:nvSpPr>
          <p:cNvPr id="90127" name="Text Box 15"/>
          <p:cNvSpPr txBox="1">
            <a:spLocks noChangeArrowheads="1"/>
          </p:cNvSpPr>
          <p:nvPr/>
        </p:nvSpPr>
        <p:spPr bwMode="auto">
          <a:xfrm>
            <a:off x="395536" y="1061442"/>
            <a:ext cx="4536504" cy="3231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l-GR" sz="2800" dirty="0">
                <a:solidFill>
                  <a:schemeClr val="bg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 Με την κοινή χρήση αιχμηρών αντικειμένων:</a:t>
            </a:r>
          </a:p>
          <a:p>
            <a:pPr algn="l"/>
            <a:endParaRPr lang="el-GR" sz="2800" dirty="0">
              <a:solidFill>
                <a:schemeClr val="bg2">
                  <a:lumMod val="7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algn="l"/>
            <a:r>
              <a:rPr lang="el-GR" dirty="0">
                <a:solidFill>
                  <a:schemeClr val="bg2">
                    <a:lumMod val="75000"/>
                  </a:schemeClr>
                </a:solidFill>
                <a:latin typeface="Calibri Light" pitchFamily="34" charset="0"/>
                <a:cs typeface="Calibri Light" pitchFamily="34" charset="0"/>
              </a:rPr>
              <a:t>-Σύριγγες και βελόνες (μια συγκεκριμένη ομάδα πληθυσμού)</a:t>
            </a:r>
          </a:p>
          <a:p>
            <a:pPr algn="l"/>
            <a:r>
              <a:rPr lang="el-GR" dirty="0">
                <a:solidFill>
                  <a:schemeClr val="bg2">
                    <a:lumMod val="75000"/>
                  </a:schemeClr>
                </a:solidFill>
                <a:latin typeface="Calibri Light" pitchFamily="34" charset="0"/>
                <a:cs typeface="Calibri Light" pitchFamily="34" charset="0"/>
              </a:rPr>
              <a:t>-Ξυραφάκια</a:t>
            </a:r>
          </a:p>
          <a:p>
            <a:pPr algn="l"/>
            <a:r>
              <a:rPr lang="el-GR" dirty="0">
                <a:solidFill>
                  <a:schemeClr val="bg2">
                    <a:lumMod val="75000"/>
                  </a:schemeClr>
                </a:solidFill>
                <a:latin typeface="Calibri Light" pitchFamily="34" charset="0"/>
                <a:cs typeface="Calibri Light" pitchFamily="34" charset="0"/>
              </a:rPr>
              <a:t>-Βελόνες </a:t>
            </a:r>
            <a:r>
              <a:rPr lang="en-US" dirty="0">
                <a:solidFill>
                  <a:schemeClr val="bg2">
                    <a:lumMod val="75000"/>
                  </a:schemeClr>
                </a:solidFill>
                <a:latin typeface="Calibri Light" pitchFamily="34" charset="0"/>
                <a:cs typeface="Calibri Light" pitchFamily="34" charset="0"/>
              </a:rPr>
              <a:t>tattoo/piercing</a:t>
            </a:r>
          </a:p>
          <a:p>
            <a:pPr algn="l"/>
            <a:r>
              <a:rPr lang="en-US" dirty="0">
                <a:solidFill>
                  <a:schemeClr val="bg2">
                    <a:lumMod val="75000"/>
                  </a:schemeClr>
                </a:solidFill>
                <a:latin typeface="Calibri Light" pitchFamily="34" charset="0"/>
                <a:cs typeface="Calibri Light" pitchFamily="34" charset="0"/>
              </a:rPr>
              <a:t>-</a:t>
            </a:r>
            <a:r>
              <a:rPr lang="el-GR" dirty="0">
                <a:solidFill>
                  <a:schemeClr val="bg2">
                    <a:lumMod val="75000"/>
                  </a:schemeClr>
                </a:solidFill>
                <a:latin typeface="Calibri Light" pitchFamily="34" charset="0"/>
                <a:cs typeface="Calibri Light" pitchFamily="34" charset="0"/>
              </a:rPr>
              <a:t>Οδοντόβουρτσες</a:t>
            </a:r>
          </a:p>
        </p:txBody>
      </p:sp>
      <p:sp>
        <p:nvSpPr>
          <p:cNvPr id="7" name="6 - TextBox"/>
          <p:cNvSpPr txBox="1">
            <a:spLocks noChangeArrowheads="1"/>
          </p:cNvSpPr>
          <p:nvPr/>
        </p:nvSpPr>
        <p:spPr bwMode="auto">
          <a:xfrm>
            <a:off x="0" y="4653136"/>
            <a:ext cx="9144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l-GR" sz="3200" dirty="0">
                <a:latin typeface="Calibri" pitchFamily="34" charset="0"/>
                <a:cs typeface="Calibri" pitchFamily="34" charset="0"/>
              </a:rPr>
              <a:t>Χρησιμοποιώ</a:t>
            </a:r>
          </a:p>
          <a:p>
            <a:r>
              <a:rPr lang="el-GR" sz="3200" dirty="0">
                <a:latin typeface="Calibri" pitchFamily="34" charset="0"/>
                <a:cs typeface="Calibri" pitchFamily="34" charset="0"/>
              </a:rPr>
              <a:t>αντικείμενα μιας χρήσης και αποστειρωμένα αιχμηρά αντικείμενα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01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0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0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27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- Εικόνα" descr="shutterstock_33355726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46905" y="0"/>
            <a:ext cx="7661599" cy="6858000"/>
          </a:xfrm>
          <a:prstGeom prst="rect">
            <a:avLst/>
          </a:prstGeom>
        </p:spPr>
      </p:pic>
      <p:sp>
        <p:nvSpPr>
          <p:cNvPr id="14338" name="Text Box 3"/>
          <p:cNvSpPr txBox="1">
            <a:spLocks noChangeArrowheads="1"/>
          </p:cNvSpPr>
          <p:nvPr/>
        </p:nvSpPr>
        <p:spPr bwMode="auto">
          <a:xfrm>
            <a:off x="3146425" y="297180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el-GR" b="0">
              <a:latin typeface="Times New Roman" pitchFamily="18" charset="0"/>
            </a:endParaRPr>
          </a:p>
        </p:txBody>
      </p:sp>
      <p:sp>
        <p:nvSpPr>
          <p:cNvPr id="14339" name="Text Box 8"/>
          <p:cNvSpPr txBox="1">
            <a:spLocks noChangeArrowheads="1"/>
          </p:cNvSpPr>
          <p:nvPr/>
        </p:nvSpPr>
        <p:spPr bwMode="auto">
          <a:xfrm>
            <a:off x="107950" y="1700213"/>
            <a:ext cx="3816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el-GR" sz="1400">
              <a:solidFill>
                <a:srgbClr val="666699"/>
              </a:solidFill>
              <a:latin typeface="Times New Roman" pitchFamily="18" charset="0"/>
            </a:endParaRPr>
          </a:p>
        </p:txBody>
      </p:sp>
      <p:sp>
        <p:nvSpPr>
          <p:cNvPr id="7" name="6 - Ορθογώνιο"/>
          <p:cNvSpPr/>
          <p:nvPr/>
        </p:nvSpPr>
        <p:spPr>
          <a:xfrm>
            <a:off x="6156176" y="332656"/>
            <a:ext cx="2088232" cy="61926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8" name="7 - Ορθογώνιο"/>
          <p:cNvSpPr/>
          <p:nvPr/>
        </p:nvSpPr>
        <p:spPr>
          <a:xfrm>
            <a:off x="2051720" y="404664"/>
            <a:ext cx="1872208" cy="61206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69648" name="Text Box 16"/>
          <p:cNvSpPr txBox="1">
            <a:spLocks noChangeArrowheads="1"/>
          </p:cNvSpPr>
          <p:nvPr/>
        </p:nvSpPr>
        <p:spPr bwMode="auto">
          <a:xfrm>
            <a:off x="1115616" y="1443012"/>
            <a:ext cx="4968875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l-GR" sz="48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Από την </a:t>
            </a:r>
          </a:p>
          <a:p>
            <a:pPr algn="l"/>
            <a:endParaRPr lang="el-GR" sz="4800" dirty="0">
              <a:solidFill>
                <a:srgbClr val="C00000"/>
              </a:solidFill>
              <a:latin typeface="Calibri" pitchFamily="34" charset="0"/>
              <a:cs typeface="Calibri" pitchFamily="34" charset="0"/>
            </a:endParaRPr>
          </a:p>
          <a:p>
            <a:pPr algn="l"/>
            <a:r>
              <a:rPr lang="el-GR" sz="48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οροθετική </a:t>
            </a:r>
          </a:p>
          <a:p>
            <a:pPr algn="l"/>
            <a:endParaRPr lang="el-GR" sz="4800" dirty="0">
              <a:solidFill>
                <a:srgbClr val="C00000"/>
              </a:solidFill>
              <a:latin typeface="Calibri" pitchFamily="34" charset="0"/>
              <a:cs typeface="Calibri" pitchFamily="34" charset="0"/>
            </a:endParaRPr>
          </a:p>
          <a:p>
            <a:pPr algn="l"/>
            <a:r>
              <a:rPr lang="el-GR" sz="48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μητέρα στο παιδί</a:t>
            </a:r>
            <a:endParaRPr lang="el-GR" sz="4000" dirty="0">
              <a:solidFill>
                <a:srgbClr val="C00000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96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96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96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4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- Εικόνα" descr="shutterstock_74909290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95736" y="332656"/>
            <a:ext cx="5733256" cy="5733256"/>
          </a:xfrm>
          <a:prstGeom prst="rect">
            <a:avLst/>
          </a:prstGeom>
        </p:spPr>
      </p:pic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1043608" y="119534"/>
            <a:ext cx="72008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l-GR" sz="3200" dirty="0">
                <a:solidFill>
                  <a:schemeClr val="bg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Δεν μεταδίδεται με την</a:t>
            </a:r>
          </a:p>
          <a:p>
            <a:r>
              <a:rPr lang="el-GR" sz="3200" dirty="0">
                <a:solidFill>
                  <a:schemeClr val="bg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κοινωνική επαφή όπως όταν:</a:t>
            </a: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6227763" y="1700213"/>
            <a:ext cx="143340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 sz="2000" dirty="0">
                <a:solidFill>
                  <a:srgbClr val="FF0000"/>
                </a:solidFill>
                <a:latin typeface="Calibri Light" pitchFamily="34" charset="0"/>
                <a:cs typeface="Calibri Light" pitchFamily="34" charset="0"/>
              </a:rPr>
              <a:t>Αγκαλιάζεις </a:t>
            </a: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6444208" y="4221088"/>
            <a:ext cx="177965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 sz="2000" dirty="0">
                <a:solidFill>
                  <a:srgbClr val="FF0000"/>
                </a:solidFill>
                <a:latin typeface="Calibri Light" pitchFamily="34" charset="0"/>
                <a:cs typeface="Calibri Light" pitchFamily="34" charset="0"/>
              </a:rPr>
              <a:t>Σφίγγεις το χέρι</a:t>
            </a: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395536" y="3645024"/>
            <a:ext cx="231024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 sz="2000" dirty="0">
                <a:solidFill>
                  <a:srgbClr val="FF0000"/>
                </a:solidFill>
                <a:latin typeface="Calibri Light" pitchFamily="34" charset="0"/>
                <a:cs typeface="Calibri Light" pitchFamily="34" charset="0"/>
              </a:rPr>
              <a:t>Δίνεις  ένα απλό φιλί</a:t>
            </a:r>
          </a:p>
        </p:txBody>
      </p:sp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467544" y="5013176"/>
            <a:ext cx="330891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 sz="2000" dirty="0">
                <a:solidFill>
                  <a:srgbClr val="FF0000"/>
                </a:solidFill>
                <a:latin typeface="Calibri Light" pitchFamily="34" charset="0"/>
                <a:cs typeface="Calibri Light" pitchFamily="34" charset="0"/>
              </a:rPr>
              <a:t>Χρησιμοποιείς ξένη τουαλέτα, </a:t>
            </a:r>
          </a:p>
          <a:p>
            <a:pPr algn="l"/>
            <a:r>
              <a:rPr lang="el-GR" sz="2000" dirty="0">
                <a:solidFill>
                  <a:srgbClr val="FF0000"/>
                </a:solidFill>
                <a:latin typeface="Calibri Light" pitchFamily="34" charset="0"/>
                <a:cs typeface="Calibri Light" pitchFamily="34" charset="0"/>
              </a:rPr>
              <a:t>ντους ή πετσέτες</a:t>
            </a:r>
          </a:p>
        </p:txBody>
      </p:sp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539552" y="2636912"/>
            <a:ext cx="229902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 sz="2000" dirty="0">
                <a:solidFill>
                  <a:srgbClr val="FF0000"/>
                </a:solidFill>
                <a:latin typeface="Calibri Light" pitchFamily="34" charset="0"/>
                <a:cs typeface="Calibri Light" pitchFamily="34" charset="0"/>
              </a:rPr>
              <a:t>Κολυμπάς σε πισίνες</a:t>
            </a:r>
          </a:p>
        </p:txBody>
      </p:sp>
      <p:sp>
        <p:nvSpPr>
          <p:cNvPr id="16396" name="Text Box 12"/>
          <p:cNvSpPr txBox="1">
            <a:spLocks noChangeArrowheads="1"/>
          </p:cNvSpPr>
          <p:nvPr/>
        </p:nvSpPr>
        <p:spPr bwMode="auto">
          <a:xfrm>
            <a:off x="4139952" y="5589240"/>
            <a:ext cx="475297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l-GR" sz="2000" dirty="0">
                <a:solidFill>
                  <a:srgbClr val="FF0000"/>
                </a:solidFill>
                <a:latin typeface="Calibri Light" pitchFamily="34" charset="0"/>
                <a:cs typeface="Calibri Light" pitchFamily="34" charset="0"/>
              </a:rPr>
              <a:t>Χρησιμοποιείς ξένα ποτήρια ή πιάτα</a:t>
            </a:r>
          </a:p>
        </p:txBody>
      </p:sp>
      <p:sp>
        <p:nvSpPr>
          <p:cNvPr id="16397" name="Text Box 13"/>
          <p:cNvSpPr txBox="1">
            <a:spLocks noChangeArrowheads="1"/>
          </p:cNvSpPr>
          <p:nvPr/>
        </p:nvSpPr>
        <p:spPr bwMode="auto">
          <a:xfrm>
            <a:off x="1258888" y="6165850"/>
            <a:ext cx="72009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l-GR" sz="2000" dirty="0">
                <a:solidFill>
                  <a:srgbClr val="FF0000"/>
                </a:solidFill>
                <a:latin typeface="Calibri Light" pitchFamily="34" charset="0"/>
                <a:cs typeface="Calibri Light" pitchFamily="34" charset="0"/>
              </a:rPr>
              <a:t>Χρησιμοποιείς μολύβια και τετράδια άλλων</a:t>
            </a:r>
            <a:endParaRPr lang="el-GR" sz="2000" b="0" dirty="0">
              <a:solidFill>
                <a:srgbClr val="FF0000"/>
              </a:solidFill>
              <a:latin typeface="Calibri Light" pitchFamily="34" charset="0"/>
              <a:cs typeface="Calibri Light" pitchFamily="34" charset="0"/>
            </a:endParaRPr>
          </a:p>
        </p:txBody>
      </p:sp>
      <p:sp>
        <p:nvSpPr>
          <p:cNvPr id="13" name="12 - Ορθογώνιο"/>
          <p:cNvSpPr/>
          <p:nvPr/>
        </p:nvSpPr>
        <p:spPr>
          <a:xfrm rot="20395370">
            <a:off x="5291356" y="2416794"/>
            <a:ext cx="2664296" cy="13003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4" name="13 - Ορθογώνιο"/>
          <p:cNvSpPr/>
          <p:nvPr/>
        </p:nvSpPr>
        <p:spPr>
          <a:xfrm>
            <a:off x="5724128" y="2276872"/>
            <a:ext cx="1008112" cy="6480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5" name="14 - Ορθογώνιο"/>
          <p:cNvSpPr/>
          <p:nvPr/>
        </p:nvSpPr>
        <p:spPr>
          <a:xfrm>
            <a:off x="5508104" y="2564904"/>
            <a:ext cx="432048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5652120" y="2852936"/>
            <a:ext cx="259298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l-GR" sz="2000" dirty="0">
                <a:solidFill>
                  <a:srgbClr val="FF0000"/>
                </a:solidFill>
                <a:latin typeface="Calibri Light" pitchFamily="34" charset="0"/>
                <a:cs typeface="Calibri Light" pitchFamily="34" charset="0"/>
              </a:rPr>
              <a:t>Κάποιος βήξει ή φταρνιστεί κοντά σου</a:t>
            </a:r>
            <a:endParaRPr lang="el-GR" sz="2000" b="0" dirty="0">
              <a:solidFill>
                <a:srgbClr val="FF0000"/>
              </a:solidFill>
              <a:latin typeface="Calibri Light" pitchFamily="34" charset="0"/>
              <a:cs typeface="Calibri Light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5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3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3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3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3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53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3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53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87" grpId="1"/>
      <p:bldP spid="16388" grpId="0"/>
      <p:bldP spid="16388" grpId="1"/>
      <p:bldP spid="16388" grpId="2"/>
      <p:bldP spid="16389" grpId="0"/>
      <p:bldP spid="16389" grpId="1"/>
      <p:bldP spid="16389" grpId="2"/>
      <p:bldP spid="16390" grpId="0"/>
      <p:bldP spid="16390" grpId="1"/>
      <p:bldP spid="16390" grpId="2"/>
      <p:bldP spid="16393" grpId="0"/>
      <p:bldP spid="16393" grpId="1"/>
      <p:bldP spid="16393" grpId="2"/>
      <p:bldP spid="16394" grpId="0"/>
      <p:bldP spid="16394" grpId="1"/>
      <p:bldP spid="16394" grpId="2"/>
      <p:bldP spid="16396" grpId="0"/>
      <p:bldP spid="16396" grpId="1"/>
      <p:bldP spid="16396" grpId="2"/>
      <p:bldP spid="16397" grpId="0"/>
      <p:bldP spid="16397" grpId="1"/>
      <p:bldP spid="16397" grpId="2"/>
      <p:bldP spid="16391" grpId="0"/>
      <p:bldP spid="16391" grpId="1"/>
      <p:bldP spid="16391" grpId="2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- Ορθογώνιο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6E6E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sz="2000"/>
          </a:p>
        </p:txBody>
      </p:sp>
      <p:sp>
        <p:nvSpPr>
          <p:cNvPr id="220164" name="Text Box 4"/>
          <p:cNvSpPr txBox="1">
            <a:spLocks noChangeArrowheads="1"/>
          </p:cNvSpPr>
          <p:nvPr/>
        </p:nvSpPr>
        <p:spPr bwMode="auto">
          <a:xfrm>
            <a:off x="684213" y="1076325"/>
            <a:ext cx="18317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 sz="280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Ανησυχώ…</a:t>
            </a:r>
          </a:p>
        </p:txBody>
      </p:sp>
      <p:sp>
        <p:nvSpPr>
          <p:cNvPr id="220165" name="Text Box 5"/>
          <p:cNvSpPr txBox="1">
            <a:spLocks noChangeArrowheads="1"/>
          </p:cNvSpPr>
          <p:nvPr/>
        </p:nvSpPr>
        <p:spPr bwMode="auto">
          <a:xfrm>
            <a:off x="684213" y="2227263"/>
            <a:ext cx="231050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 sz="2800" b="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Θέλω να ξέρω</a:t>
            </a:r>
          </a:p>
        </p:txBody>
      </p:sp>
      <p:sp>
        <p:nvSpPr>
          <p:cNvPr id="220166" name="Text Box 6"/>
          <p:cNvSpPr txBox="1">
            <a:spLocks noChangeArrowheads="1"/>
          </p:cNvSpPr>
          <p:nvPr/>
        </p:nvSpPr>
        <p:spPr bwMode="auto">
          <a:xfrm>
            <a:off x="650047" y="4652963"/>
            <a:ext cx="5894755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 sz="2800" b="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Απευθύνομαι και συζητώ με τους </a:t>
            </a:r>
          </a:p>
          <a:p>
            <a:pPr algn="l"/>
            <a:r>
              <a:rPr lang="el-GR" sz="2800" b="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ειδικούς συμβούλους του Ε.Ο.Δ.Υ.</a:t>
            </a:r>
          </a:p>
          <a:p>
            <a:pPr algn="l"/>
            <a:r>
              <a:rPr lang="el-GR" sz="2800" b="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και με ειδικούς επαγγελματίες υγείας </a:t>
            </a:r>
          </a:p>
          <a:p>
            <a:pPr algn="l"/>
            <a:r>
              <a:rPr lang="el-GR" sz="2800" b="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της περιοχής μου </a:t>
            </a:r>
          </a:p>
        </p:txBody>
      </p:sp>
      <p:sp>
        <p:nvSpPr>
          <p:cNvPr id="220167" name="Text Box 7"/>
          <p:cNvSpPr txBox="1">
            <a:spLocks noChangeArrowheads="1"/>
          </p:cNvSpPr>
          <p:nvPr/>
        </p:nvSpPr>
        <p:spPr bwMode="auto">
          <a:xfrm>
            <a:off x="684213" y="3379788"/>
            <a:ext cx="335848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 sz="2800" b="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Πως μπορώ να μάθω</a:t>
            </a:r>
          </a:p>
        </p:txBody>
      </p:sp>
      <p:pic>
        <p:nvPicPr>
          <p:cNvPr id="8" name="7 - Εικόνα" descr="shutterstock_9046146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60032" y="404664"/>
            <a:ext cx="3618656" cy="361865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0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20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20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165" grpId="0"/>
      <p:bldP spid="220166" grpId="0"/>
      <p:bldP spid="22016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- Εικόνα" descr="shutterstock_109801977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5320" y="1036272"/>
            <a:ext cx="8775192" cy="5849112"/>
          </a:xfrm>
          <a:prstGeom prst="rect">
            <a:avLst/>
          </a:prstGeom>
        </p:spPr>
      </p:pic>
      <p:sp>
        <p:nvSpPr>
          <p:cNvPr id="221188" name="Text Box 4"/>
          <p:cNvSpPr txBox="1">
            <a:spLocks noChangeArrowheads="1"/>
          </p:cNvSpPr>
          <p:nvPr/>
        </p:nvSpPr>
        <p:spPr bwMode="auto">
          <a:xfrm>
            <a:off x="1656184" y="260350"/>
            <a:ext cx="565212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l-GR" sz="36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Πότε κάνουμε τη δοκιμασία </a:t>
            </a:r>
          </a:p>
          <a:p>
            <a:pPr algn="l"/>
            <a:r>
              <a:rPr lang="el-GR" sz="36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ελέγχου (τεστ);</a:t>
            </a:r>
          </a:p>
        </p:txBody>
      </p:sp>
      <p:sp>
        <p:nvSpPr>
          <p:cNvPr id="221189" name="Text Box 5"/>
          <p:cNvSpPr txBox="1">
            <a:spLocks noChangeArrowheads="1"/>
          </p:cNvSpPr>
          <p:nvPr/>
        </p:nvSpPr>
        <p:spPr bwMode="auto">
          <a:xfrm>
            <a:off x="539553" y="1772816"/>
            <a:ext cx="5400599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l-GR" sz="2800" dirty="0">
                <a:latin typeface="Calibri" pitchFamily="34" charset="0"/>
                <a:cs typeface="Calibri" pitchFamily="34" charset="0"/>
              </a:rPr>
              <a:t>Αμέσως μετά από μια επικίνδυνη</a:t>
            </a:r>
          </a:p>
          <a:p>
            <a:pPr algn="l"/>
            <a:r>
              <a:rPr lang="el-GR" sz="2800" dirty="0">
                <a:latin typeface="Calibri" pitchFamily="34" charset="0"/>
                <a:cs typeface="Calibri" pitchFamily="34" charset="0"/>
              </a:rPr>
              <a:t> συμπεριφορά (σεξουαλική επαφή</a:t>
            </a:r>
          </a:p>
          <a:p>
            <a:pPr algn="l"/>
            <a:r>
              <a:rPr lang="el-GR" sz="2800" dirty="0">
                <a:latin typeface="Calibri" pitchFamily="34" charset="0"/>
                <a:cs typeface="Calibri" pitchFamily="34" charset="0"/>
              </a:rPr>
              <a:t> χωρίς προφυλακτικό, κοινή χρήση αιχμηρών αντικειμένων)</a:t>
            </a:r>
          </a:p>
          <a:p>
            <a:endParaRPr lang="el-GR" sz="2800" dirty="0">
              <a:latin typeface="Calibri" pitchFamily="34" charset="0"/>
              <a:cs typeface="Calibri" pitchFamily="34" charset="0"/>
            </a:endParaRPr>
          </a:p>
          <a:p>
            <a:endParaRPr lang="el-GR" sz="2800" dirty="0">
              <a:latin typeface="Calibri" pitchFamily="34" charset="0"/>
              <a:cs typeface="Calibri" pitchFamily="34" charset="0"/>
            </a:endParaRPr>
          </a:p>
          <a:p>
            <a:pPr algn="l"/>
            <a:r>
              <a:rPr lang="el-GR" sz="2800" dirty="0">
                <a:latin typeface="Calibri" pitchFamily="34" charset="0"/>
                <a:cs typeface="Calibri" pitchFamily="34" charset="0"/>
              </a:rPr>
              <a:t>Συμβουλευόμαστε τους αρμόδιους και εξειδικευμένους επαγγελματίες υγείας ή επικοινωνούμε με το Ε.Ο.Δ.Υ.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211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211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211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11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1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1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1188" grpId="0"/>
      <p:bldP spid="22118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- Εικόνα" descr="shutterstock_109801977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9896" y="1289562"/>
            <a:ext cx="8354104" cy="5568438"/>
          </a:xfrm>
          <a:prstGeom prst="rect">
            <a:avLst/>
          </a:prstGeom>
        </p:spPr>
      </p:pic>
      <p:sp>
        <p:nvSpPr>
          <p:cNvPr id="222211" name="Text Box 3"/>
          <p:cNvSpPr txBox="1">
            <a:spLocks noChangeArrowheads="1"/>
          </p:cNvSpPr>
          <p:nvPr/>
        </p:nvSpPr>
        <p:spPr bwMode="auto">
          <a:xfrm>
            <a:off x="323528" y="332656"/>
            <a:ext cx="8280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l-GR" sz="4000" dirty="0">
                <a:latin typeface="Calibri" pitchFamily="34" charset="0"/>
                <a:cs typeface="Calibri" pitchFamily="34" charset="0"/>
              </a:rPr>
              <a:t>Το τεστ για </a:t>
            </a:r>
            <a:r>
              <a:rPr lang="en-US" sz="4000" dirty="0">
                <a:latin typeface="Calibri" pitchFamily="34" charset="0"/>
                <a:cs typeface="Calibri" pitchFamily="34" charset="0"/>
              </a:rPr>
              <a:t>aids</a:t>
            </a:r>
            <a:r>
              <a:rPr lang="el-GR" sz="4000" dirty="0">
                <a:latin typeface="Calibri" pitchFamily="34" charset="0"/>
                <a:cs typeface="Calibri" pitchFamily="34" charset="0"/>
              </a:rPr>
              <a:t>:</a:t>
            </a:r>
          </a:p>
        </p:txBody>
      </p:sp>
      <p:sp>
        <p:nvSpPr>
          <p:cNvPr id="222212" name="Text Box 4"/>
          <p:cNvSpPr txBox="1">
            <a:spLocks noChangeArrowheads="1"/>
          </p:cNvSpPr>
          <p:nvPr/>
        </p:nvSpPr>
        <p:spPr bwMode="auto">
          <a:xfrm>
            <a:off x="468312" y="1556792"/>
            <a:ext cx="43917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l-GR" sz="2800" dirty="0">
                <a:latin typeface="Calibri Light" pitchFamily="34" charset="0"/>
                <a:cs typeface="Calibri Light" pitchFamily="34" charset="0"/>
              </a:rPr>
              <a:t>Είναι απόλυτα εμπιστευτικό</a:t>
            </a:r>
          </a:p>
        </p:txBody>
      </p:sp>
      <p:sp>
        <p:nvSpPr>
          <p:cNvPr id="222215" name="Text Box 7"/>
          <p:cNvSpPr txBox="1">
            <a:spLocks noChangeArrowheads="1"/>
          </p:cNvSpPr>
          <p:nvPr/>
        </p:nvSpPr>
        <p:spPr bwMode="auto">
          <a:xfrm>
            <a:off x="428596" y="2428868"/>
            <a:ext cx="236955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 sz="2800" dirty="0">
                <a:latin typeface="Calibri Light" pitchFamily="34" charset="0"/>
                <a:cs typeface="Calibri Light" pitchFamily="34" charset="0"/>
              </a:rPr>
              <a:t>Είναι αξιόπιστο</a:t>
            </a:r>
          </a:p>
        </p:txBody>
      </p:sp>
      <p:sp>
        <p:nvSpPr>
          <p:cNvPr id="222213" name="Text Box 5"/>
          <p:cNvSpPr txBox="1">
            <a:spLocks noChangeArrowheads="1"/>
          </p:cNvSpPr>
          <p:nvPr/>
        </p:nvSpPr>
        <p:spPr bwMode="auto">
          <a:xfrm>
            <a:off x="468313" y="3068960"/>
            <a:ext cx="27368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l-GR" sz="2800" dirty="0">
                <a:latin typeface="Calibri Light" pitchFamily="34" charset="0"/>
                <a:cs typeface="Calibri Light" pitchFamily="34" charset="0"/>
              </a:rPr>
              <a:t>Είναι ανώνυμο</a:t>
            </a:r>
          </a:p>
        </p:txBody>
      </p:sp>
      <p:sp>
        <p:nvSpPr>
          <p:cNvPr id="222214" name="Text Box 6"/>
          <p:cNvSpPr txBox="1">
            <a:spLocks noChangeArrowheads="1"/>
          </p:cNvSpPr>
          <p:nvPr/>
        </p:nvSpPr>
        <p:spPr bwMode="auto">
          <a:xfrm>
            <a:off x="467544" y="4077072"/>
            <a:ext cx="489654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l-GR" sz="28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Γίνεται στα Κέντρα Αναφοράς </a:t>
            </a:r>
            <a:r>
              <a:rPr lang="en-US" sz="28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AIDS </a:t>
            </a:r>
            <a:r>
              <a:rPr lang="el-GR" sz="28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και στα</a:t>
            </a:r>
            <a:r>
              <a:rPr lang="en-US" sz="28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l-GR" sz="28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εργαστήρια των Δημόσιων Νοσοκομείων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222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222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222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22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2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2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222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2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2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22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2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2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222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2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22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2211" grpId="0"/>
      <p:bldP spid="222212" grpId="0"/>
      <p:bldP spid="222215" grpId="0"/>
      <p:bldP spid="222213" grpId="0"/>
      <p:bldP spid="2222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16 - Εικόνα" descr="shutterstock_7590418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71500" y="-119674"/>
            <a:ext cx="10466512" cy="6977674"/>
          </a:xfrm>
          <a:prstGeom prst="rect">
            <a:avLst/>
          </a:prstGeom>
        </p:spPr>
      </p:pic>
      <p:sp>
        <p:nvSpPr>
          <p:cNvPr id="204822" name="Text Box 22"/>
          <p:cNvSpPr txBox="1">
            <a:spLocks noChangeArrowheads="1"/>
          </p:cNvSpPr>
          <p:nvPr/>
        </p:nvSpPr>
        <p:spPr bwMode="auto">
          <a:xfrm rot="20685960">
            <a:off x="3135292" y="2849753"/>
            <a:ext cx="4192943" cy="26314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l-GR" sz="55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Θέλω</a:t>
            </a:r>
            <a:endParaRPr lang="en-US" sz="5500" dirty="0">
              <a:solidFill>
                <a:srgbClr val="C00000"/>
              </a:solidFill>
              <a:latin typeface="Calibri" pitchFamily="34" charset="0"/>
              <a:cs typeface="Calibri" pitchFamily="34" charset="0"/>
            </a:endParaRPr>
          </a:p>
          <a:p>
            <a:pPr algn="r"/>
            <a:r>
              <a:rPr lang="el-GR" sz="55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να</a:t>
            </a:r>
            <a:endParaRPr lang="en-US" sz="5500" dirty="0">
              <a:solidFill>
                <a:srgbClr val="C00000"/>
              </a:solidFill>
              <a:latin typeface="Calibri" pitchFamily="34" charset="0"/>
              <a:cs typeface="Calibri" pitchFamily="34" charset="0"/>
            </a:endParaRPr>
          </a:p>
          <a:p>
            <a:pPr algn="r"/>
            <a:r>
              <a:rPr lang="el-GR" sz="55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προστατευτώ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0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- Εικόνα" descr="shutterstock_73819238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-27384" y="-21299"/>
            <a:ext cx="10360024" cy="6906684"/>
          </a:xfrm>
          <a:prstGeom prst="rect">
            <a:avLst/>
          </a:prstGeom>
        </p:spPr>
      </p:pic>
      <p:sp>
        <p:nvSpPr>
          <p:cNvPr id="129033" name="Text Box 9"/>
          <p:cNvSpPr txBox="1">
            <a:spLocks noChangeArrowheads="1"/>
          </p:cNvSpPr>
          <p:nvPr/>
        </p:nvSpPr>
        <p:spPr bwMode="auto">
          <a:xfrm>
            <a:off x="5004048" y="4941168"/>
            <a:ext cx="3784873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l-GR" sz="32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 Από την αρχή και </a:t>
            </a:r>
            <a:endParaRPr lang="en-US" sz="3200" dirty="0">
              <a:solidFill>
                <a:srgbClr val="C00000"/>
              </a:solidFill>
              <a:latin typeface="Calibri" pitchFamily="34" charset="0"/>
              <a:cs typeface="Calibri" pitchFamily="34" charset="0"/>
            </a:endParaRPr>
          </a:p>
          <a:p>
            <a:pPr algn="r"/>
            <a:r>
              <a:rPr lang="el-GR" sz="32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σε όλη τη διάρκεια </a:t>
            </a:r>
          </a:p>
        </p:txBody>
      </p:sp>
      <p:sp>
        <p:nvSpPr>
          <p:cNvPr id="129032" name="Text Box 8"/>
          <p:cNvSpPr txBox="1">
            <a:spLocks noChangeArrowheads="1"/>
          </p:cNvSpPr>
          <p:nvPr/>
        </p:nvSpPr>
        <p:spPr bwMode="auto">
          <a:xfrm>
            <a:off x="5308997" y="2276872"/>
            <a:ext cx="3439467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l-GR" sz="32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Σε κάθε </a:t>
            </a:r>
            <a:endParaRPr lang="en-US" sz="3200" dirty="0">
              <a:solidFill>
                <a:srgbClr val="C00000"/>
              </a:solidFill>
              <a:latin typeface="Calibri" pitchFamily="34" charset="0"/>
              <a:cs typeface="Calibri" pitchFamily="34" charset="0"/>
            </a:endParaRPr>
          </a:p>
          <a:p>
            <a:pPr algn="r"/>
            <a:r>
              <a:rPr lang="el-GR" sz="32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σεξουαλική επαφή</a:t>
            </a:r>
          </a:p>
        </p:txBody>
      </p:sp>
      <p:sp>
        <p:nvSpPr>
          <p:cNvPr id="19458" name="Text Box 7"/>
          <p:cNvSpPr txBox="1">
            <a:spLocks noChangeArrowheads="1"/>
          </p:cNvSpPr>
          <p:nvPr/>
        </p:nvSpPr>
        <p:spPr bwMode="auto">
          <a:xfrm>
            <a:off x="1187772" y="404664"/>
            <a:ext cx="76327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l-GR" sz="32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Σωστή και συστηματική χρήση προφυλακτικού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9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9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9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90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9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9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33" grpId="0"/>
      <p:bldP spid="12903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7" name="WordArt 5"/>
          <p:cNvSpPr>
            <a:spLocks noChangeArrowheads="1" noChangeShapeType="1" noTextEdit="1"/>
          </p:cNvSpPr>
          <p:nvPr/>
        </p:nvSpPr>
        <p:spPr bwMode="auto">
          <a:xfrm>
            <a:off x="1043608" y="692696"/>
            <a:ext cx="2089150" cy="5032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l-GR" sz="3600" kern="10" dirty="0">
                <a:ln w="19050">
                  <a:noFill/>
                  <a:round/>
                  <a:headEnd/>
                  <a:tailEnd/>
                </a:ln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Αλλά:</a:t>
            </a:r>
          </a:p>
        </p:txBody>
      </p:sp>
      <p:sp>
        <p:nvSpPr>
          <p:cNvPr id="131078" name="Text Box 6"/>
          <p:cNvSpPr txBox="1">
            <a:spLocks noChangeArrowheads="1"/>
          </p:cNvSpPr>
          <p:nvPr/>
        </p:nvSpPr>
        <p:spPr bwMode="auto">
          <a:xfrm>
            <a:off x="231775" y="1509713"/>
            <a:ext cx="196117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Με ξενερώνει</a:t>
            </a:r>
          </a:p>
        </p:txBody>
      </p:sp>
      <p:sp>
        <p:nvSpPr>
          <p:cNvPr id="131079" name="Text Box 7"/>
          <p:cNvSpPr txBox="1">
            <a:spLocks noChangeArrowheads="1"/>
          </p:cNvSpPr>
          <p:nvPr/>
        </p:nvSpPr>
        <p:spPr bwMode="auto">
          <a:xfrm>
            <a:off x="179388" y="2060575"/>
            <a:ext cx="199612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Με εκνευρίζει</a:t>
            </a:r>
          </a:p>
        </p:txBody>
      </p:sp>
      <p:sp>
        <p:nvSpPr>
          <p:cNvPr id="131080" name="Text Box 8"/>
          <p:cNvSpPr txBox="1">
            <a:spLocks noChangeArrowheads="1"/>
          </p:cNvSpPr>
          <p:nvPr/>
        </p:nvSpPr>
        <p:spPr bwMode="auto">
          <a:xfrm>
            <a:off x="179388" y="2636838"/>
            <a:ext cx="329282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Χαλάει την ατμόσφαιρα</a:t>
            </a:r>
          </a:p>
        </p:txBody>
      </p:sp>
      <p:sp>
        <p:nvSpPr>
          <p:cNvPr id="131081" name="Text Box 9"/>
          <p:cNvSpPr txBox="1">
            <a:spLocks noChangeArrowheads="1"/>
          </p:cNvSpPr>
          <p:nvPr/>
        </p:nvSpPr>
        <p:spPr bwMode="auto">
          <a:xfrm>
            <a:off x="5219700" y="1052513"/>
            <a:ext cx="136614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Με κόβει</a:t>
            </a:r>
          </a:p>
        </p:txBody>
      </p:sp>
      <p:sp>
        <p:nvSpPr>
          <p:cNvPr id="131082" name="Text Box 10"/>
          <p:cNvSpPr txBox="1">
            <a:spLocks noChangeArrowheads="1"/>
          </p:cNvSpPr>
          <p:nvPr/>
        </p:nvSpPr>
        <p:spPr bwMode="auto">
          <a:xfrm>
            <a:off x="5219700" y="1628775"/>
            <a:ext cx="257346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Μπορεί να σπάσει</a:t>
            </a:r>
          </a:p>
        </p:txBody>
      </p:sp>
      <p:sp>
        <p:nvSpPr>
          <p:cNvPr id="131083" name="Text Box 11"/>
          <p:cNvSpPr txBox="1">
            <a:spLocks noChangeArrowheads="1"/>
          </p:cNvSpPr>
          <p:nvPr/>
        </p:nvSpPr>
        <p:spPr bwMode="auto">
          <a:xfrm>
            <a:off x="3924300" y="3141663"/>
            <a:ext cx="473931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Με εμποδίζει να νοιώσω τον άλλον</a:t>
            </a:r>
          </a:p>
        </p:txBody>
      </p:sp>
      <p:sp>
        <p:nvSpPr>
          <p:cNvPr id="131084" name="Text Box 12"/>
          <p:cNvSpPr txBox="1">
            <a:spLocks noChangeArrowheads="1"/>
          </p:cNvSpPr>
          <p:nvPr/>
        </p:nvSpPr>
        <p:spPr bwMode="auto">
          <a:xfrm>
            <a:off x="755650" y="3860800"/>
            <a:ext cx="516173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Κι αν δεν το βάλω μια φορά τι θα γίνει</a:t>
            </a:r>
          </a:p>
        </p:txBody>
      </p:sp>
      <p:sp>
        <p:nvSpPr>
          <p:cNvPr id="131085" name="Text Box 13"/>
          <p:cNvSpPr txBox="1">
            <a:spLocks noChangeArrowheads="1"/>
          </p:cNvSpPr>
          <p:nvPr/>
        </p:nvSpPr>
        <p:spPr bwMode="auto">
          <a:xfrm>
            <a:off x="827088" y="4508500"/>
            <a:ext cx="38132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Αν είχε κάτι θα μου το έλεγε</a:t>
            </a:r>
          </a:p>
        </p:txBody>
      </p:sp>
      <p:sp>
        <p:nvSpPr>
          <p:cNvPr id="131086" name="Text Box 14"/>
          <p:cNvSpPr txBox="1">
            <a:spLocks noChangeArrowheads="1"/>
          </p:cNvSpPr>
          <p:nvPr/>
        </p:nvSpPr>
        <p:spPr bwMode="auto">
          <a:xfrm>
            <a:off x="468313" y="5300663"/>
            <a:ext cx="291259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Είναι άχαρο και κρύο</a:t>
            </a:r>
          </a:p>
        </p:txBody>
      </p:sp>
      <p:sp>
        <p:nvSpPr>
          <p:cNvPr id="131087" name="Text Box 15"/>
          <p:cNvSpPr txBox="1">
            <a:spLocks noChangeArrowheads="1"/>
          </p:cNvSpPr>
          <p:nvPr/>
        </p:nvSpPr>
        <p:spPr bwMode="auto">
          <a:xfrm>
            <a:off x="5219700" y="2276475"/>
            <a:ext cx="328077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Θα με θεωρήσει εύκολη</a:t>
            </a:r>
          </a:p>
        </p:txBody>
      </p:sp>
      <p:sp>
        <p:nvSpPr>
          <p:cNvPr id="131088" name="Text Box 16"/>
          <p:cNvSpPr txBox="1">
            <a:spLocks noChangeArrowheads="1"/>
          </p:cNvSpPr>
          <p:nvPr/>
        </p:nvSpPr>
        <p:spPr bwMode="auto">
          <a:xfrm>
            <a:off x="1258888" y="6092825"/>
            <a:ext cx="654730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Άστους να λένε δεν πρόκειται να κολλήσω τίποτα</a:t>
            </a:r>
          </a:p>
        </p:txBody>
      </p:sp>
      <p:sp>
        <p:nvSpPr>
          <p:cNvPr id="131089" name="Text Box 17"/>
          <p:cNvSpPr txBox="1">
            <a:spLocks noChangeArrowheads="1"/>
          </p:cNvSpPr>
          <p:nvPr/>
        </p:nvSpPr>
        <p:spPr bwMode="auto">
          <a:xfrm>
            <a:off x="5292725" y="5084763"/>
            <a:ext cx="335963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Ντρέπομαι να το ζητήσω</a:t>
            </a:r>
          </a:p>
        </p:txBody>
      </p:sp>
      <p:sp>
        <p:nvSpPr>
          <p:cNvPr id="131090" name="Text Box 18"/>
          <p:cNvSpPr txBox="1">
            <a:spLocks noChangeArrowheads="1"/>
          </p:cNvSpPr>
          <p:nvPr/>
        </p:nvSpPr>
        <p:spPr bwMode="auto">
          <a:xfrm>
            <a:off x="6084888" y="4508500"/>
            <a:ext cx="270574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Γνωριζόμαστε καλά</a:t>
            </a:r>
          </a:p>
        </p:txBody>
      </p:sp>
      <p:sp>
        <p:nvSpPr>
          <p:cNvPr id="131091" name="Text Box 19"/>
          <p:cNvSpPr txBox="1">
            <a:spLocks noChangeArrowheads="1"/>
          </p:cNvSpPr>
          <p:nvPr/>
        </p:nvSpPr>
        <p:spPr bwMode="auto">
          <a:xfrm>
            <a:off x="5219700" y="476250"/>
            <a:ext cx="272113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Δε βαριέσαι τώρα…</a:t>
            </a:r>
          </a:p>
        </p:txBody>
      </p:sp>
      <p:sp>
        <p:nvSpPr>
          <p:cNvPr id="20497" name="17 - TextBox"/>
          <p:cNvSpPr txBox="1">
            <a:spLocks noChangeArrowheads="1"/>
          </p:cNvSpPr>
          <p:nvPr/>
        </p:nvSpPr>
        <p:spPr bwMode="auto">
          <a:xfrm>
            <a:off x="179388" y="115888"/>
            <a:ext cx="33131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l-GR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Οι μαθητές μας λένε </a:t>
            </a:r>
          </a:p>
        </p:txBody>
      </p:sp>
      <p:sp>
        <p:nvSpPr>
          <p:cNvPr id="18" name="17 - TextBox"/>
          <p:cNvSpPr txBox="1">
            <a:spLocks noChangeArrowheads="1"/>
          </p:cNvSpPr>
          <p:nvPr/>
        </p:nvSpPr>
        <p:spPr bwMode="auto">
          <a:xfrm>
            <a:off x="4071938" y="5715000"/>
            <a:ext cx="4572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l-GR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Δεν φαίνεται άρρωστος/η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1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1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10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1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31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31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1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31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31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31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31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31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31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31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131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31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31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131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77" grpId="0"/>
      <p:bldP spid="131078" grpId="0"/>
      <p:bldP spid="131079" grpId="0"/>
      <p:bldP spid="131080" grpId="0"/>
      <p:bldP spid="131081" grpId="0"/>
      <p:bldP spid="131082" grpId="0"/>
      <p:bldP spid="131083" grpId="0"/>
      <p:bldP spid="131084" grpId="0"/>
      <p:bldP spid="131085" grpId="0"/>
      <p:bldP spid="131086" grpId="0"/>
      <p:bldP spid="131087" grpId="0"/>
      <p:bldP spid="131088" grpId="0"/>
      <p:bldP spid="131089" grpId="0"/>
      <p:bldP spid="131090" grpId="0"/>
      <p:bldP spid="13109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68" name="WordArt 20"/>
          <p:cNvSpPr>
            <a:spLocks noChangeArrowheads="1" noChangeShapeType="1" noTextEdit="1"/>
          </p:cNvSpPr>
          <p:nvPr/>
        </p:nvSpPr>
        <p:spPr bwMode="auto">
          <a:xfrm>
            <a:off x="1115616" y="764704"/>
            <a:ext cx="2160588" cy="5746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l-GR" sz="3600" kern="10" dirty="0">
                <a:ln w="19050">
                  <a:noFill/>
                  <a:round/>
                  <a:headEnd/>
                  <a:tailEnd/>
                </a:ln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Όμως:</a:t>
            </a:r>
          </a:p>
        </p:txBody>
      </p:sp>
      <p:sp>
        <p:nvSpPr>
          <p:cNvPr id="130069" name="Text Box 21"/>
          <p:cNvSpPr txBox="1">
            <a:spLocks noChangeArrowheads="1"/>
          </p:cNvSpPr>
          <p:nvPr/>
        </p:nvSpPr>
        <p:spPr bwMode="auto">
          <a:xfrm>
            <a:off x="179388" y="1484313"/>
            <a:ext cx="234019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Την προστατεύω</a:t>
            </a:r>
          </a:p>
        </p:txBody>
      </p:sp>
      <p:sp>
        <p:nvSpPr>
          <p:cNvPr id="130070" name="Text Box 22"/>
          <p:cNvSpPr txBox="1">
            <a:spLocks noChangeArrowheads="1"/>
          </p:cNvSpPr>
          <p:nvPr/>
        </p:nvSpPr>
        <p:spPr bwMode="auto">
          <a:xfrm>
            <a:off x="179388" y="2060575"/>
            <a:ext cx="198714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Τον νοιάζομαι</a:t>
            </a:r>
          </a:p>
        </p:txBody>
      </p:sp>
      <p:sp>
        <p:nvSpPr>
          <p:cNvPr id="130071" name="Text Box 23"/>
          <p:cNvSpPr txBox="1">
            <a:spLocks noChangeArrowheads="1"/>
          </p:cNvSpPr>
          <p:nvPr/>
        </p:nvSpPr>
        <p:spPr bwMode="auto">
          <a:xfrm>
            <a:off x="250825" y="2636838"/>
            <a:ext cx="266617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Είμαστε υπεύθυνοι</a:t>
            </a:r>
          </a:p>
        </p:txBody>
      </p:sp>
      <p:sp>
        <p:nvSpPr>
          <p:cNvPr id="130072" name="Text Box 24"/>
          <p:cNvSpPr txBox="1">
            <a:spLocks noChangeArrowheads="1"/>
          </p:cNvSpPr>
          <p:nvPr/>
        </p:nvSpPr>
        <p:spPr bwMode="auto">
          <a:xfrm>
            <a:off x="5219700" y="1052513"/>
            <a:ext cx="268804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Με απελευθερώνει</a:t>
            </a:r>
          </a:p>
        </p:txBody>
      </p:sp>
      <p:sp>
        <p:nvSpPr>
          <p:cNvPr id="130073" name="Text Box 25"/>
          <p:cNvSpPr txBox="1">
            <a:spLocks noChangeArrowheads="1"/>
          </p:cNvSpPr>
          <p:nvPr/>
        </p:nvSpPr>
        <p:spPr bwMode="auto">
          <a:xfrm>
            <a:off x="323850" y="5589588"/>
            <a:ext cx="436632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Είναι απαραίτητο στις μέρες μας</a:t>
            </a:r>
          </a:p>
        </p:txBody>
      </p:sp>
      <p:sp>
        <p:nvSpPr>
          <p:cNvPr id="130074" name="Text Box 26"/>
          <p:cNvSpPr txBox="1">
            <a:spLocks noChangeArrowheads="1"/>
          </p:cNvSpPr>
          <p:nvPr/>
        </p:nvSpPr>
        <p:spPr bwMode="auto">
          <a:xfrm>
            <a:off x="3348038" y="2349500"/>
            <a:ext cx="302974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Τελικά είναι αναγκαίο</a:t>
            </a:r>
          </a:p>
        </p:txBody>
      </p:sp>
      <p:sp>
        <p:nvSpPr>
          <p:cNvPr id="130075" name="Text Box 27"/>
          <p:cNvSpPr txBox="1">
            <a:spLocks noChangeArrowheads="1"/>
          </p:cNvSpPr>
          <p:nvPr/>
        </p:nvSpPr>
        <p:spPr bwMode="auto">
          <a:xfrm>
            <a:off x="323850" y="4076700"/>
            <a:ext cx="485402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Χωρίς προφυλακτικό φοβάμαι πολύ</a:t>
            </a:r>
          </a:p>
        </p:txBody>
      </p:sp>
      <p:sp>
        <p:nvSpPr>
          <p:cNvPr id="130076" name="Text Box 28"/>
          <p:cNvSpPr txBox="1">
            <a:spLocks noChangeArrowheads="1"/>
          </p:cNvSpPr>
          <p:nvPr/>
        </p:nvSpPr>
        <p:spPr bwMode="auto">
          <a:xfrm>
            <a:off x="3348038" y="3429000"/>
            <a:ext cx="482023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Παίρνω τα πράγματα στα χέρια μου</a:t>
            </a:r>
          </a:p>
        </p:txBody>
      </p:sp>
      <p:sp>
        <p:nvSpPr>
          <p:cNvPr id="130077" name="Text Box 29"/>
          <p:cNvSpPr txBox="1">
            <a:spLocks noChangeArrowheads="1"/>
          </p:cNvSpPr>
          <p:nvPr/>
        </p:nvSpPr>
        <p:spPr bwMode="auto">
          <a:xfrm>
            <a:off x="5915025" y="5949950"/>
            <a:ext cx="309469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Χρωματιστό σκουφάκι</a:t>
            </a:r>
          </a:p>
        </p:txBody>
      </p:sp>
      <p:sp>
        <p:nvSpPr>
          <p:cNvPr id="130078" name="Text Box 30"/>
          <p:cNvSpPr txBox="1">
            <a:spLocks noChangeArrowheads="1"/>
          </p:cNvSpPr>
          <p:nvPr/>
        </p:nvSpPr>
        <p:spPr bwMode="auto">
          <a:xfrm>
            <a:off x="5219700" y="1628775"/>
            <a:ext cx="31289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Αισθάνομαι ασφάλεια</a:t>
            </a:r>
          </a:p>
        </p:txBody>
      </p:sp>
      <p:sp>
        <p:nvSpPr>
          <p:cNvPr id="130079" name="Text Box 31"/>
          <p:cNvSpPr txBox="1">
            <a:spLocks noChangeArrowheads="1"/>
          </p:cNvSpPr>
          <p:nvPr/>
        </p:nvSpPr>
        <p:spPr bwMode="auto">
          <a:xfrm>
            <a:off x="323850" y="4581525"/>
            <a:ext cx="357450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Δεν θέλω να μείνω έγκυος</a:t>
            </a:r>
          </a:p>
        </p:txBody>
      </p:sp>
      <p:sp>
        <p:nvSpPr>
          <p:cNvPr id="130080" name="Text Box 32"/>
          <p:cNvSpPr txBox="1">
            <a:spLocks noChangeArrowheads="1"/>
          </p:cNvSpPr>
          <p:nvPr/>
        </p:nvSpPr>
        <p:spPr bwMode="auto">
          <a:xfrm>
            <a:off x="6423025" y="5445125"/>
            <a:ext cx="252992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Είναι σαν παιχνίδι</a:t>
            </a:r>
          </a:p>
        </p:txBody>
      </p:sp>
      <p:sp>
        <p:nvSpPr>
          <p:cNvPr id="130082" name="Text Box 34"/>
          <p:cNvSpPr txBox="1">
            <a:spLocks noChangeArrowheads="1"/>
          </p:cNvSpPr>
          <p:nvPr/>
        </p:nvSpPr>
        <p:spPr bwMode="auto">
          <a:xfrm>
            <a:off x="5219700" y="476250"/>
            <a:ext cx="27070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Μου δίνει σιγουριά</a:t>
            </a:r>
          </a:p>
        </p:txBody>
      </p:sp>
      <p:sp>
        <p:nvSpPr>
          <p:cNvPr id="130083" name="Text Box 35"/>
          <p:cNvSpPr txBox="1">
            <a:spLocks noChangeArrowheads="1"/>
          </p:cNvSpPr>
          <p:nvPr/>
        </p:nvSpPr>
        <p:spPr bwMode="auto">
          <a:xfrm>
            <a:off x="4243388" y="6400800"/>
            <a:ext cx="438395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Αυτά με τις γεύσεις έχουν πλάκα</a:t>
            </a:r>
          </a:p>
        </p:txBody>
      </p:sp>
      <p:sp>
        <p:nvSpPr>
          <p:cNvPr id="130084" name="Text Box 36"/>
          <p:cNvSpPr txBox="1">
            <a:spLocks noChangeArrowheads="1"/>
          </p:cNvSpPr>
          <p:nvPr/>
        </p:nvSpPr>
        <p:spPr bwMode="auto">
          <a:xfrm>
            <a:off x="323850" y="5084763"/>
            <a:ext cx="393518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Δεν θέλω να κολλήσω τίποτα</a:t>
            </a:r>
          </a:p>
        </p:txBody>
      </p:sp>
      <p:sp>
        <p:nvSpPr>
          <p:cNvPr id="130085" name="Text Box 37"/>
          <p:cNvSpPr txBox="1">
            <a:spLocks noChangeArrowheads="1"/>
          </p:cNvSpPr>
          <p:nvPr/>
        </p:nvSpPr>
        <p:spPr bwMode="auto">
          <a:xfrm>
            <a:off x="3348038" y="2852738"/>
            <a:ext cx="327198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Με γλιτώνει από το </a:t>
            </a:r>
            <a:r>
              <a:rPr lang="en-US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aids</a:t>
            </a:r>
            <a:endParaRPr lang="el-GR">
              <a:solidFill>
                <a:srgbClr val="C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523" name="19 - Ορθογώνιο"/>
          <p:cNvSpPr>
            <a:spLocks noChangeArrowheads="1"/>
          </p:cNvSpPr>
          <p:nvPr/>
        </p:nvSpPr>
        <p:spPr bwMode="auto">
          <a:xfrm>
            <a:off x="520553" y="188913"/>
            <a:ext cx="288001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Οι μαθητές μας λένε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00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00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00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0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30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30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0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30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30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30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30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30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30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30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130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30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30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130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130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130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068" grpId="0"/>
      <p:bldP spid="130069" grpId="0"/>
      <p:bldP spid="130070" grpId="0"/>
      <p:bldP spid="130071" grpId="0"/>
      <p:bldP spid="130072" grpId="0"/>
      <p:bldP spid="130073" grpId="0"/>
      <p:bldP spid="130074" grpId="0"/>
      <p:bldP spid="130075" grpId="0"/>
      <p:bldP spid="130076" grpId="0"/>
      <p:bldP spid="130077" grpId="0"/>
      <p:bldP spid="130078" grpId="0"/>
      <p:bldP spid="130079" grpId="0"/>
      <p:bldP spid="130080" grpId="0"/>
      <p:bldP spid="130082" grpId="0"/>
      <p:bldP spid="130083" grpId="0"/>
      <p:bldP spid="130084" grpId="0"/>
      <p:bldP spid="13008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- Εικόνα" descr="shutterstock_76381797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1800" y="1628800"/>
            <a:ext cx="3600400" cy="3600400"/>
          </a:xfrm>
          <a:prstGeom prst="rect">
            <a:avLst/>
          </a:prstGeom>
        </p:spPr>
      </p:pic>
      <p:sp>
        <p:nvSpPr>
          <p:cNvPr id="22530" name="Text Box 3"/>
          <p:cNvSpPr txBox="1">
            <a:spLocks noChangeArrowheads="1"/>
          </p:cNvSpPr>
          <p:nvPr/>
        </p:nvSpPr>
        <p:spPr bwMode="auto">
          <a:xfrm>
            <a:off x="107950" y="549275"/>
            <a:ext cx="3492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el-GR" b="0">
              <a:latin typeface="Times New Roman" pitchFamily="18" charset="0"/>
            </a:endParaRPr>
          </a:p>
        </p:txBody>
      </p:sp>
      <p:sp>
        <p:nvSpPr>
          <p:cNvPr id="80900" name="Text Box 4"/>
          <p:cNvSpPr txBox="1">
            <a:spLocks noChangeArrowheads="1"/>
          </p:cNvSpPr>
          <p:nvPr/>
        </p:nvSpPr>
        <p:spPr bwMode="auto">
          <a:xfrm>
            <a:off x="539552" y="404813"/>
            <a:ext cx="820891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l-GR" sz="3200" b="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Αν νιώθεις ασφαλής θα απολαύσεις την ερωτική σχέση περισσότερο</a:t>
            </a:r>
          </a:p>
        </p:txBody>
      </p:sp>
      <p:sp>
        <p:nvSpPr>
          <p:cNvPr id="80907" name="Text Box 11"/>
          <p:cNvSpPr txBox="1">
            <a:spLocks noChangeArrowheads="1"/>
          </p:cNvSpPr>
          <p:nvPr/>
        </p:nvSpPr>
        <p:spPr bwMode="auto">
          <a:xfrm>
            <a:off x="323850" y="4941888"/>
            <a:ext cx="8424863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10000"/>
              </a:spcBef>
            </a:pPr>
            <a:r>
              <a:rPr lang="el-GR" sz="3200" b="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Είναι ζήτημα εκτίμησης και σεβασμού αλλά και προστασίας του εαυτού</a:t>
            </a:r>
          </a:p>
          <a:p>
            <a:pPr>
              <a:spcBef>
                <a:spcPct val="10000"/>
              </a:spcBef>
            </a:pPr>
            <a:r>
              <a:rPr lang="el-GR" sz="3200" b="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σου και του συντρόφου σου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809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809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809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0" grpId="0"/>
      <p:bldP spid="8090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- Εικόνα" descr="shutterstock_66955916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571499" y="0"/>
            <a:ext cx="10286998" cy="6858000"/>
          </a:xfrm>
          <a:prstGeom prst="rect">
            <a:avLst/>
          </a:prstGeom>
        </p:spPr>
      </p:pic>
      <p:sp>
        <p:nvSpPr>
          <p:cNvPr id="196614" name="Text Box 6"/>
          <p:cNvSpPr txBox="1">
            <a:spLocks noChangeArrowheads="1"/>
          </p:cNvSpPr>
          <p:nvPr/>
        </p:nvSpPr>
        <p:spPr bwMode="auto">
          <a:xfrm>
            <a:off x="4644008" y="188640"/>
            <a:ext cx="312258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 dirty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Το προφυλακτικό είναι</a:t>
            </a:r>
          </a:p>
          <a:p>
            <a:pPr algn="l"/>
            <a:r>
              <a:rPr lang="el-GR" dirty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μιας χρήσης</a:t>
            </a:r>
          </a:p>
        </p:txBody>
      </p:sp>
      <p:sp>
        <p:nvSpPr>
          <p:cNvPr id="196615" name="Text Box 7"/>
          <p:cNvSpPr txBox="1">
            <a:spLocks noChangeArrowheads="1"/>
          </p:cNvSpPr>
          <p:nvPr/>
        </p:nvSpPr>
        <p:spPr bwMode="auto">
          <a:xfrm>
            <a:off x="4662978" y="1052736"/>
            <a:ext cx="350942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 dirty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Προσέχω την ποιότητα </a:t>
            </a:r>
          </a:p>
          <a:p>
            <a:pPr algn="l"/>
            <a:r>
              <a:rPr lang="el-GR" dirty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και την ημερομηνία λήξης</a:t>
            </a:r>
          </a:p>
        </p:txBody>
      </p:sp>
      <p:sp>
        <p:nvSpPr>
          <p:cNvPr id="196616" name="Text Box 8"/>
          <p:cNvSpPr txBox="1">
            <a:spLocks noChangeArrowheads="1"/>
          </p:cNvSpPr>
          <p:nvPr/>
        </p:nvSpPr>
        <p:spPr bwMode="auto">
          <a:xfrm>
            <a:off x="323528" y="3812847"/>
            <a:ext cx="326589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 dirty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Ακολουθώ τις οδηγίες</a:t>
            </a:r>
          </a:p>
          <a:p>
            <a:pPr algn="l"/>
            <a:r>
              <a:rPr lang="el-GR" dirty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που αναγράφονται στη </a:t>
            </a:r>
          </a:p>
          <a:p>
            <a:pPr algn="l"/>
            <a:r>
              <a:rPr lang="el-GR" dirty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συσκευασία</a:t>
            </a:r>
          </a:p>
        </p:txBody>
      </p:sp>
      <p:sp>
        <p:nvSpPr>
          <p:cNvPr id="196617" name="Text Box 9"/>
          <p:cNvSpPr txBox="1">
            <a:spLocks noChangeArrowheads="1"/>
          </p:cNvSpPr>
          <p:nvPr/>
        </p:nvSpPr>
        <p:spPr bwMode="auto">
          <a:xfrm>
            <a:off x="5940152" y="4902259"/>
            <a:ext cx="304397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 dirty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Το ανοίγω προσεκτικά</a:t>
            </a:r>
          </a:p>
          <a:p>
            <a:pPr algn="l"/>
            <a:r>
              <a:rPr lang="el-GR" dirty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για να μη σκιστεί</a:t>
            </a:r>
          </a:p>
        </p:txBody>
      </p:sp>
      <p:sp>
        <p:nvSpPr>
          <p:cNvPr id="196618" name="Text Box 10"/>
          <p:cNvSpPr txBox="1">
            <a:spLocks noChangeArrowheads="1"/>
          </p:cNvSpPr>
          <p:nvPr/>
        </p:nvSpPr>
        <p:spPr bwMode="auto">
          <a:xfrm>
            <a:off x="179512" y="5733256"/>
            <a:ext cx="463768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 dirty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Λιποδιαλυτά λιπαντικά</a:t>
            </a:r>
            <a:endParaRPr lang="en-US" dirty="0">
              <a:solidFill>
                <a:schemeClr val="tx2">
                  <a:lumMod val="7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algn="l"/>
            <a:r>
              <a:rPr lang="el-GR" dirty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όπως η βαζελίνη</a:t>
            </a:r>
            <a:r>
              <a:rPr lang="en-US" dirty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l-GR" dirty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το καταστρέφουν</a:t>
            </a:r>
          </a:p>
        </p:txBody>
      </p:sp>
      <p:sp>
        <p:nvSpPr>
          <p:cNvPr id="8" name="7 - TextBox"/>
          <p:cNvSpPr txBox="1">
            <a:spLocks noChangeArrowheads="1"/>
          </p:cNvSpPr>
          <p:nvPr/>
        </p:nvSpPr>
        <p:spPr bwMode="auto">
          <a:xfrm>
            <a:off x="323528" y="2780928"/>
            <a:ext cx="279775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 dirty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Προσέχω τον τρόπο </a:t>
            </a:r>
          </a:p>
          <a:p>
            <a:pPr algn="l"/>
            <a:r>
              <a:rPr lang="el-GR" dirty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φύλαξης του </a:t>
            </a:r>
          </a:p>
        </p:txBody>
      </p:sp>
      <p:sp>
        <p:nvSpPr>
          <p:cNvPr id="9" name="8 - TextBox"/>
          <p:cNvSpPr txBox="1">
            <a:spLocks noChangeArrowheads="1"/>
          </p:cNvSpPr>
          <p:nvPr/>
        </p:nvSpPr>
        <p:spPr bwMode="auto">
          <a:xfrm>
            <a:off x="5959791" y="5839097"/>
            <a:ext cx="385762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l-GR" dirty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Προσέχω από που το αγοράζω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66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6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6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66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66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66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66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66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6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966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966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66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966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66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66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4" grpId="0"/>
      <p:bldP spid="196615" grpId="0"/>
      <p:bldP spid="196616" grpId="0"/>
      <p:bldP spid="196617" grpId="0"/>
      <p:bldP spid="196618" grpId="0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- Εικόνα" descr="shutterstock_2501107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sp>
        <p:nvSpPr>
          <p:cNvPr id="7" name="6 - Ορθογώνιο"/>
          <p:cNvSpPr/>
          <p:nvPr/>
        </p:nvSpPr>
        <p:spPr>
          <a:xfrm>
            <a:off x="2267744" y="4005064"/>
            <a:ext cx="2376264" cy="10801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24579" name="Text Box 15"/>
          <p:cNvSpPr txBox="1">
            <a:spLocks noChangeArrowheads="1"/>
          </p:cNvSpPr>
          <p:nvPr/>
        </p:nvSpPr>
        <p:spPr bwMode="auto">
          <a:xfrm>
            <a:off x="2843808" y="3933056"/>
            <a:ext cx="1536639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Ο </a:t>
            </a:r>
            <a:r>
              <a:rPr lang="en-US" dirty="0" err="1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hiv</a:t>
            </a:r>
            <a:endParaRPr lang="en-US" dirty="0">
              <a:solidFill>
                <a:srgbClr val="C00000"/>
              </a:solidFill>
              <a:latin typeface="Calibri" pitchFamily="34" charset="0"/>
              <a:cs typeface="Calibri" pitchFamily="34" charset="0"/>
            </a:endParaRPr>
          </a:p>
          <a:p>
            <a:pPr algn="l"/>
            <a:r>
              <a:rPr lang="el-GR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δεν κάνει</a:t>
            </a:r>
            <a:endParaRPr lang="en-US" dirty="0">
              <a:solidFill>
                <a:srgbClr val="C00000"/>
              </a:solidFill>
              <a:latin typeface="Calibri" pitchFamily="34" charset="0"/>
              <a:cs typeface="Calibri" pitchFamily="34" charset="0"/>
            </a:endParaRPr>
          </a:p>
          <a:p>
            <a:pPr algn="l"/>
            <a:r>
              <a:rPr lang="el-GR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διακρίσεις</a:t>
            </a: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- Εικόνα" descr="shutterstock_981868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358198" cy="6858000"/>
          </a:xfrm>
          <a:prstGeom prst="rect">
            <a:avLst/>
          </a:prstGeom>
        </p:spPr>
      </p:pic>
      <p:sp>
        <p:nvSpPr>
          <p:cNvPr id="29703" name="Text Box 7"/>
          <p:cNvSpPr txBox="1">
            <a:spLocks noChangeArrowheads="1"/>
          </p:cNvSpPr>
          <p:nvPr/>
        </p:nvSpPr>
        <p:spPr bwMode="auto">
          <a:xfrm>
            <a:off x="4715519" y="260648"/>
            <a:ext cx="4681017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l-GR" sz="4000" dirty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Προσβάλλει ανθρώπους κάθε</a:t>
            </a:r>
          </a:p>
        </p:txBody>
      </p:sp>
      <p:sp>
        <p:nvSpPr>
          <p:cNvPr id="29704" name="Text Box 8"/>
          <p:cNvSpPr txBox="1">
            <a:spLocks noChangeArrowheads="1"/>
          </p:cNvSpPr>
          <p:nvPr/>
        </p:nvSpPr>
        <p:spPr bwMode="auto">
          <a:xfrm>
            <a:off x="5292080" y="2052137"/>
            <a:ext cx="22320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l-GR" sz="3200" dirty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Ηλικίας</a:t>
            </a:r>
          </a:p>
        </p:txBody>
      </p:sp>
      <p:sp>
        <p:nvSpPr>
          <p:cNvPr id="29705" name="Text Box 9"/>
          <p:cNvSpPr txBox="1">
            <a:spLocks noChangeArrowheads="1"/>
          </p:cNvSpPr>
          <p:nvPr/>
        </p:nvSpPr>
        <p:spPr bwMode="auto">
          <a:xfrm>
            <a:off x="5292080" y="2628201"/>
            <a:ext cx="1727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l-GR" sz="3200" dirty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Φυλής</a:t>
            </a:r>
          </a:p>
        </p:txBody>
      </p:sp>
      <p:sp>
        <p:nvSpPr>
          <p:cNvPr id="29706" name="Text Box 10"/>
          <p:cNvSpPr txBox="1">
            <a:spLocks noChangeArrowheads="1"/>
          </p:cNvSpPr>
          <p:nvPr/>
        </p:nvSpPr>
        <p:spPr bwMode="auto">
          <a:xfrm>
            <a:off x="5292080" y="3212976"/>
            <a:ext cx="324008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l-GR" sz="3200" dirty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Εθνότητας</a:t>
            </a:r>
          </a:p>
        </p:txBody>
      </p:sp>
      <p:sp>
        <p:nvSpPr>
          <p:cNvPr id="29711" name="Text Box 15"/>
          <p:cNvSpPr txBox="1">
            <a:spLocks noChangeArrowheads="1"/>
          </p:cNvSpPr>
          <p:nvPr/>
        </p:nvSpPr>
        <p:spPr bwMode="auto">
          <a:xfrm>
            <a:off x="5292675" y="4437112"/>
            <a:ext cx="28797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l-GR" sz="3200" dirty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Θρησκείας</a:t>
            </a:r>
          </a:p>
        </p:txBody>
      </p:sp>
      <p:sp>
        <p:nvSpPr>
          <p:cNvPr id="29714" name="Text Box 18"/>
          <p:cNvSpPr txBox="1">
            <a:spLocks noChangeArrowheads="1"/>
          </p:cNvSpPr>
          <p:nvPr/>
        </p:nvSpPr>
        <p:spPr bwMode="auto">
          <a:xfrm>
            <a:off x="5292080" y="3861048"/>
            <a:ext cx="264643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 sz="3200" dirty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Επαγγέλματος</a:t>
            </a:r>
          </a:p>
        </p:txBody>
      </p:sp>
      <p:sp>
        <p:nvSpPr>
          <p:cNvPr id="8" name="7 - TextBox"/>
          <p:cNvSpPr txBox="1">
            <a:spLocks noChangeArrowheads="1"/>
          </p:cNvSpPr>
          <p:nvPr/>
        </p:nvSpPr>
        <p:spPr bwMode="auto">
          <a:xfrm>
            <a:off x="5292080" y="5157192"/>
            <a:ext cx="3442353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 sz="3200" dirty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Σεξουαλικού</a:t>
            </a:r>
            <a:endParaRPr lang="en-US" sz="3200" dirty="0">
              <a:solidFill>
                <a:schemeClr val="tx2">
                  <a:lumMod val="7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algn="l"/>
            <a:r>
              <a:rPr lang="el-GR" sz="3200" dirty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προσανατολισμού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97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97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9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7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7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3" grpId="0"/>
      <p:bldP spid="29704" grpId="0"/>
      <p:bldP spid="29705" grpId="0"/>
      <p:bldP spid="29706" grpId="0"/>
      <p:bldP spid="29711" grpId="0"/>
      <p:bldP spid="29714" grpId="0"/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- Εικόνα" descr="shutterstock_64622469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1340768"/>
            <a:ext cx="5832648" cy="4084683"/>
          </a:xfrm>
          <a:prstGeom prst="rect">
            <a:avLst/>
          </a:prstGeom>
        </p:spPr>
      </p:pic>
      <p:sp>
        <p:nvSpPr>
          <p:cNvPr id="9" name="8 - TextBox"/>
          <p:cNvSpPr txBox="1"/>
          <p:nvPr/>
        </p:nvSpPr>
        <p:spPr>
          <a:xfrm>
            <a:off x="2699792" y="5589240"/>
            <a:ext cx="36724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4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pitchFamily="34" charset="0"/>
                <a:cs typeface="Calibri" pitchFamily="34" charset="0"/>
              </a:rPr>
              <a:t>Όλοι ίσοι</a:t>
            </a:r>
          </a:p>
        </p:txBody>
      </p:sp>
      <p:sp>
        <p:nvSpPr>
          <p:cNvPr id="10" name="9 - TextBox"/>
          <p:cNvSpPr txBox="1"/>
          <p:nvPr/>
        </p:nvSpPr>
        <p:spPr>
          <a:xfrm>
            <a:off x="2195736" y="416858"/>
            <a:ext cx="47525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4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pitchFamily="34" charset="0"/>
                <a:cs typeface="Calibri" pitchFamily="34" charset="0"/>
              </a:rPr>
              <a:t>Όλοι διαφορετικοί</a:t>
            </a:r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9"/>
          <p:cNvSpPr txBox="1">
            <a:spLocks noChangeArrowheads="1"/>
          </p:cNvSpPr>
          <p:nvPr/>
        </p:nvSpPr>
        <p:spPr bwMode="auto">
          <a:xfrm>
            <a:off x="1547664" y="548680"/>
            <a:ext cx="5544294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l-GR" sz="32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Για ανώνυμη και εμπιστευτική</a:t>
            </a:r>
          </a:p>
          <a:p>
            <a:pPr>
              <a:spcBef>
                <a:spcPct val="50000"/>
              </a:spcBef>
            </a:pPr>
            <a:r>
              <a:rPr lang="el-GR" sz="32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ενημέρωση επικοινωνώ με:</a:t>
            </a:r>
          </a:p>
        </p:txBody>
      </p:sp>
      <p:sp>
        <p:nvSpPr>
          <p:cNvPr id="27651" name="Text Box 15"/>
          <p:cNvSpPr txBox="1">
            <a:spLocks noChangeArrowheads="1"/>
          </p:cNvSpPr>
          <p:nvPr/>
        </p:nvSpPr>
        <p:spPr bwMode="auto">
          <a:xfrm>
            <a:off x="860655" y="2349500"/>
            <a:ext cx="806554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 dirty="0">
                <a:solidFill>
                  <a:srgbClr val="C00000"/>
                </a:solidFill>
                <a:latin typeface="Calibri Light" pitchFamily="34" charset="0"/>
                <a:cs typeface="Calibri Light" pitchFamily="34" charset="0"/>
              </a:rPr>
              <a:t>Ε.Ο.Δ.Υ.-Τηλεφωνική γραμμή για το </a:t>
            </a:r>
            <a:r>
              <a:rPr lang="en-US" dirty="0">
                <a:solidFill>
                  <a:srgbClr val="C00000"/>
                </a:solidFill>
                <a:latin typeface="Calibri Light" pitchFamily="34" charset="0"/>
                <a:cs typeface="Calibri Light" pitchFamily="34" charset="0"/>
              </a:rPr>
              <a:t>aids</a:t>
            </a:r>
            <a:r>
              <a:rPr lang="el-GR" dirty="0">
                <a:solidFill>
                  <a:srgbClr val="C00000"/>
                </a:solidFill>
                <a:latin typeface="Calibri Light" pitchFamily="34" charset="0"/>
                <a:cs typeface="Calibri Light" pitchFamily="34" charset="0"/>
              </a:rPr>
              <a:t>: 210-7222222</a:t>
            </a:r>
          </a:p>
        </p:txBody>
      </p:sp>
      <p:sp>
        <p:nvSpPr>
          <p:cNvPr id="27652" name="Text Box 16"/>
          <p:cNvSpPr txBox="1">
            <a:spLocks noChangeArrowheads="1"/>
          </p:cNvSpPr>
          <p:nvPr/>
        </p:nvSpPr>
        <p:spPr bwMode="auto">
          <a:xfrm>
            <a:off x="1877009" y="3213100"/>
            <a:ext cx="576401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l-GR" dirty="0">
                <a:solidFill>
                  <a:srgbClr val="C00000"/>
                </a:solidFill>
                <a:latin typeface="Calibri Light" pitchFamily="34" charset="0"/>
                <a:cs typeface="Calibri Light" pitchFamily="34" charset="0"/>
              </a:rPr>
              <a:t>Ε.Ο.Δ.Υ.- Θεσσαλονίκης: 2310-229139 </a:t>
            </a:r>
          </a:p>
        </p:txBody>
      </p:sp>
      <p:sp>
        <p:nvSpPr>
          <p:cNvPr id="27654" name="8 - Ορθογώνιο"/>
          <p:cNvSpPr>
            <a:spLocks noChangeArrowheads="1"/>
          </p:cNvSpPr>
          <p:nvPr/>
        </p:nvSpPr>
        <p:spPr bwMode="auto">
          <a:xfrm>
            <a:off x="2195736" y="4047455"/>
            <a:ext cx="49085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dirty="0">
                <a:solidFill>
                  <a:srgbClr val="C00000"/>
                </a:solidFill>
                <a:latin typeface="Calibri Light" pitchFamily="34" charset="0"/>
                <a:cs typeface="Calibri Light" pitchFamily="34" charset="0"/>
              </a:rPr>
              <a:t>Ε.Ο.Δ.Υ.- : 210-5212054 24 ώρες </a:t>
            </a:r>
          </a:p>
        </p:txBody>
      </p:sp>
      <p:pic>
        <p:nvPicPr>
          <p:cNvPr id="7" name="6 - Εικόνα" descr="Αρχική σελίδα ΚΕΕΛΠΝΟ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4857760"/>
            <a:ext cx="1428760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περιεχομένου"/>
          <p:cNvSpPr>
            <a:spLocks noGrp="1"/>
          </p:cNvSpPr>
          <p:nvPr>
            <p:ph/>
          </p:nvPr>
        </p:nvSpPr>
        <p:spPr>
          <a:xfrm>
            <a:off x="251520" y="1485255"/>
            <a:ext cx="8640960" cy="5112097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spcAft>
                <a:spcPts val="400"/>
              </a:spcAft>
              <a:buFont typeface="Wingdings" pitchFamily="2" charset="2"/>
              <a:buChar char="§"/>
              <a:defRPr/>
            </a:pPr>
            <a:r>
              <a:rPr lang="el-GR" sz="1900" dirty="0">
                <a:solidFill>
                  <a:schemeClr val="tx2">
                    <a:lumMod val="75000"/>
                  </a:schemeClr>
                </a:solidFill>
                <a:latin typeface="Calibri Light" pitchFamily="34" charset="0"/>
                <a:cs typeface="Calibri Light" pitchFamily="34" charset="0"/>
              </a:rPr>
              <a:t>ΜΟΝΑΔΑ ΕΦΗΒΙΚΗΣ ΥΓΕΙΑΣ Β΄ ΠΑΙΔΙΑΤΡΙΚΗΣ ΚΛΙΝΙΚΗΣ ΠΑΝΕΠΙΣΤΗΜΙΟΥ ΑΘΗΝΩΝ, </a:t>
            </a:r>
            <a:r>
              <a:rPr lang="el-GR" altLang="el-GR" sz="1900" dirty="0">
                <a:solidFill>
                  <a:schemeClr val="tx2">
                    <a:lumMod val="75000"/>
                  </a:schemeClr>
                </a:solidFill>
                <a:latin typeface="Calibri Light" pitchFamily="34" charset="0"/>
                <a:cs typeface="Calibri Light" pitchFamily="34" charset="0"/>
              </a:rPr>
              <a:t>Λεωφόρος Μεσογείων 24, Πτέρυγα Ελένης Δαλακούρα - 6ος Όροφος, Αθήνα – </a:t>
            </a:r>
            <a:r>
              <a:rPr lang="el-GR" altLang="el-GR" sz="1900" dirty="0" err="1">
                <a:solidFill>
                  <a:schemeClr val="tx2">
                    <a:lumMod val="75000"/>
                  </a:schemeClr>
                </a:solidFill>
                <a:latin typeface="Calibri Light" pitchFamily="34" charset="0"/>
                <a:cs typeface="Calibri Light" pitchFamily="34" charset="0"/>
              </a:rPr>
              <a:t>Γουδή</a:t>
            </a:r>
            <a:endParaRPr lang="en-US" altLang="el-GR" sz="1900" dirty="0">
              <a:solidFill>
                <a:schemeClr val="tx2">
                  <a:lumMod val="75000"/>
                </a:schemeClr>
              </a:solidFill>
              <a:latin typeface="Calibri Light" pitchFamily="34" charset="0"/>
              <a:cs typeface="Calibri Light" pitchFamily="34" charset="0"/>
            </a:endParaRPr>
          </a:p>
          <a:p>
            <a:pPr>
              <a:spcBef>
                <a:spcPts val="0"/>
              </a:spcBef>
              <a:spcAft>
                <a:spcPts val="400"/>
              </a:spcAft>
              <a:buFont typeface="Wingdings" pitchFamily="2" charset="2"/>
              <a:buChar char="§"/>
              <a:defRPr/>
            </a:pPr>
            <a:endParaRPr lang="el-GR" altLang="el-GR" sz="1900" dirty="0">
              <a:solidFill>
                <a:schemeClr val="tx2">
                  <a:lumMod val="75000"/>
                </a:schemeClr>
              </a:solidFill>
              <a:latin typeface="Calibri Light" pitchFamily="34" charset="0"/>
              <a:cs typeface="Calibri Light" pitchFamily="34" charset="0"/>
            </a:endParaRPr>
          </a:p>
          <a:p>
            <a:pPr>
              <a:spcBef>
                <a:spcPts val="0"/>
              </a:spcBef>
              <a:spcAft>
                <a:spcPts val="400"/>
              </a:spcAft>
              <a:buFont typeface="Wingdings" pitchFamily="2" charset="2"/>
              <a:buChar char="§"/>
              <a:defRPr/>
            </a:pPr>
            <a:r>
              <a:rPr lang="el-GR" sz="1900" dirty="0">
                <a:solidFill>
                  <a:schemeClr val="tx2">
                    <a:lumMod val="75000"/>
                  </a:schemeClr>
                </a:solidFill>
                <a:latin typeface="Calibri Light" pitchFamily="34" charset="0"/>
                <a:cs typeface="Calibri Light" pitchFamily="34" charset="0"/>
              </a:rPr>
              <a:t>Ειδικό Κέντρο Εφηβικής Ιατρικής (E.K.E.I.), Έδρα UNESCO Εφηβικής Ιατρικής, Α’ ΠΑΙΔΙΑΤΡΙΚΗΣ ΚΛΙΝΙΚΗΣ ΠΑΝΕΠΙΣΤΗΜΙΟΥ ΑΘΗΝΩΝ Νοσοκομείου Παίδων «Η Αγία Σοφία»,   Θηβών &amp; Παπαδιαμαντοπούλου 115 27 </a:t>
            </a:r>
            <a:r>
              <a:rPr lang="el-GR" sz="1900" dirty="0" err="1">
                <a:solidFill>
                  <a:schemeClr val="tx2">
                    <a:lumMod val="75000"/>
                  </a:schemeClr>
                </a:solidFill>
                <a:latin typeface="Calibri Light" pitchFamily="34" charset="0"/>
                <a:cs typeface="Calibri Light" pitchFamily="34" charset="0"/>
              </a:rPr>
              <a:t>Γουδή</a:t>
            </a:r>
            <a:r>
              <a:rPr lang="el-GR" sz="1900" dirty="0">
                <a:solidFill>
                  <a:schemeClr val="tx2">
                    <a:lumMod val="75000"/>
                  </a:schemeClr>
                </a:solidFill>
                <a:latin typeface="Calibri Light" pitchFamily="34" charset="0"/>
                <a:cs typeface="Calibri Light" pitchFamily="34" charset="0"/>
              </a:rPr>
              <a:t>. 2107467454</a:t>
            </a:r>
            <a:endParaRPr lang="en-US" sz="1900" dirty="0">
              <a:solidFill>
                <a:schemeClr val="tx2">
                  <a:lumMod val="75000"/>
                </a:schemeClr>
              </a:solidFill>
              <a:latin typeface="Calibri Light" pitchFamily="34" charset="0"/>
              <a:cs typeface="Calibri Light" pitchFamily="34" charset="0"/>
            </a:endParaRPr>
          </a:p>
          <a:p>
            <a:pPr>
              <a:spcBef>
                <a:spcPts val="0"/>
              </a:spcBef>
              <a:spcAft>
                <a:spcPts val="400"/>
              </a:spcAft>
              <a:buFont typeface="Wingdings" pitchFamily="2" charset="2"/>
              <a:buChar char="§"/>
              <a:defRPr/>
            </a:pPr>
            <a:endParaRPr lang="el-GR" sz="1900" dirty="0">
              <a:solidFill>
                <a:schemeClr val="tx2">
                  <a:lumMod val="75000"/>
                </a:schemeClr>
              </a:solidFill>
              <a:latin typeface="Calibri Light" pitchFamily="34" charset="0"/>
              <a:cs typeface="Calibri Light" pitchFamily="34" charset="0"/>
            </a:endParaRPr>
          </a:p>
          <a:p>
            <a:pPr>
              <a:spcBef>
                <a:spcPts val="0"/>
              </a:spcBef>
              <a:spcAft>
                <a:spcPts val="400"/>
              </a:spcAft>
              <a:buFont typeface="Wingdings" pitchFamily="2" charset="2"/>
              <a:buChar char="§"/>
              <a:defRPr/>
            </a:pPr>
            <a:r>
              <a:rPr lang="el-GR" sz="1900" dirty="0">
                <a:solidFill>
                  <a:schemeClr val="tx2">
                    <a:lumMod val="75000"/>
                  </a:schemeClr>
                </a:solidFill>
                <a:latin typeface="Calibri Light" pitchFamily="34" charset="0"/>
                <a:cs typeface="Calibri Light" pitchFamily="34" charset="0"/>
              </a:rPr>
              <a:t>Γ.Ν. ΑΛΕΞΑΝΔΡΑ Ιατρείο Παιδικής &amp; Εφηβικής Γυναικολογίας, </a:t>
            </a:r>
            <a:r>
              <a:rPr lang="el-GR" sz="1900" kern="1200" dirty="0" err="1">
                <a:solidFill>
                  <a:schemeClr val="tx2">
                    <a:lumMod val="75000"/>
                  </a:schemeClr>
                </a:solidFill>
                <a:latin typeface="Calibri Light" pitchFamily="34" charset="0"/>
                <a:cs typeface="Calibri Light" pitchFamily="34" charset="0"/>
              </a:rPr>
              <a:t>Τηλ</a:t>
            </a:r>
            <a:r>
              <a:rPr lang="el-GR" sz="1900" kern="1200" dirty="0">
                <a:solidFill>
                  <a:schemeClr val="tx2">
                    <a:lumMod val="75000"/>
                  </a:schemeClr>
                </a:solidFill>
                <a:latin typeface="Calibri Light" pitchFamily="34" charset="0"/>
                <a:cs typeface="Calibri Light" pitchFamily="34" charset="0"/>
              </a:rPr>
              <a:t>.: 213-2162376</a:t>
            </a:r>
            <a:endParaRPr lang="en-US" sz="1900" kern="1200" dirty="0">
              <a:solidFill>
                <a:schemeClr val="tx2">
                  <a:lumMod val="75000"/>
                </a:schemeClr>
              </a:solidFill>
              <a:latin typeface="Calibri Light" pitchFamily="34" charset="0"/>
              <a:cs typeface="Calibri Light" pitchFamily="34" charset="0"/>
            </a:endParaRPr>
          </a:p>
          <a:p>
            <a:pPr>
              <a:spcBef>
                <a:spcPts val="0"/>
              </a:spcBef>
              <a:spcAft>
                <a:spcPts val="400"/>
              </a:spcAft>
              <a:buFont typeface="Wingdings" pitchFamily="2" charset="2"/>
              <a:buChar char="§"/>
              <a:defRPr/>
            </a:pPr>
            <a:endParaRPr lang="el-GR" sz="1900" kern="1200" dirty="0">
              <a:solidFill>
                <a:schemeClr val="tx2">
                  <a:lumMod val="75000"/>
                </a:schemeClr>
              </a:solidFill>
              <a:latin typeface="Calibri Light" pitchFamily="34" charset="0"/>
              <a:cs typeface="Calibri Light" pitchFamily="34" charset="0"/>
            </a:endParaRPr>
          </a:p>
          <a:p>
            <a:pPr>
              <a:spcBef>
                <a:spcPts val="0"/>
              </a:spcBef>
              <a:spcAft>
                <a:spcPts val="400"/>
              </a:spcAft>
              <a:buFont typeface="Wingdings" pitchFamily="2" charset="2"/>
              <a:buChar char="§"/>
              <a:defRPr/>
            </a:pPr>
            <a:r>
              <a:rPr lang="el-GR" sz="1900" dirty="0">
                <a:solidFill>
                  <a:schemeClr val="tx2">
                    <a:lumMod val="75000"/>
                  </a:schemeClr>
                </a:solidFill>
                <a:latin typeface="Calibri Light" pitchFamily="34" charset="0"/>
                <a:cs typeface="Calibri Light" pitchFamily="34" charset="0"/>
              </a:rPr>
              <a:t>ΑΡΕΤΑΙΕΙΟ ΝΟΣΟΚΟΜΕΙΟ, ΕΚΠΑ, Β΄ ΜΑΙΕΥΤΙΚΗ - ΓΥΝΑΙΚΟΛΟΓΙΚΗ ΚΛΙΝΙΚΗ , ΤΜΗΜΑ ΠΑΙΔΙΚΗΣ ΚΑΙ ΕΦΗΒΙΚΗΣ ΓΥΝΑΙΚΟΛΟΓΙΑΣ</a:t>
            </a:r>
            <a:r>
              <a:rPr lang="el-GR" sz="1900" i="1" kern="1200" dirty="0">
                <a:solidFill>
                  <a:schemeClr val="tx2">
                    <a:lumMod val="75000"/>
                  </a:schemeClr>
                </a:solidFill>
                <a:latin typeface="Calibri Light" pitchFamily="34" charset="0"/>
                <a:cs typeface="Calibri Light" pitchFamily="34" charset="0"/>
              </a:rPr>
              <a:t>, </a:t>
            </a:r>
            <a:r>
              <a:rPr lang="el-GR" sz="1900" dirty="0">
                <a:solidFill>
                  <a:schemeClr val="tx2">
                    <a:lumMod val="75000"/>
                  </a:schemeClr>
                </a:solidFill>
                <a:latin typeface="Calibri Light" pitchFamily="34" charset="0"/>
                <a:cs typeface="Calibri Light" pitchFamily="34" charset="0"/>
              </a:rPr>
              <a:t>Λεωφόρος Βασιλίσσης Σοφίας 76, Αθήνα - Ιλίσια, </a:t>
            </a:r>
            <a:r>
              <a:rPr lang="en-US" sz="1900" dirty="0">
                <a:solidFill>
                  <a:schemeClr val="tx2">
                    <a:lumMod val="75000"/>
                  </a:schemeClr>
                </a:solidFill>
                <a:latin typeface="Calibri Light" pitchFamily="34" charset="0"/>
                <a:cs typeface="Calibri Light" pitchFamily="34" charset="0"/>
              </a:rPr>
              <a:t>T</a:t>
            </a:r>
            <a:r>
              <a:rPr lang="el-GR" sz="1900" dirty="0" err="1">
                <a:solidFill>
                  <a:schemeClr val="tx2">
                    <a:lumMod val="75000"/>
                  </a:schemeClr>
                </a:solidFill>
                <a:latin typeface="Calibri Light" pitchFamily="34" charset="0"/>
                <a:cs typeface="Calibri Light" pitchFamily="34" charset="0"/>
              </a:rPr>
              <a:t>ηλ</a:t>
            </a:r>
            <a:r>
              <a:rPr lang="el-GR" sz="1900" dirty="0">
                <a:solidFill>
                  <a:schemeClr val="tx2">
                    <a:lumMod val="75000"/>
                  </a:schemeClr>
                </a:solidFill>
                <a:latin typeface="Calibri Light" pitchFamily="34" charset="0"/>
                <a:cs typeface="Calibri Light" pitchFamily="34" charset="0"/>
              </a:rPr>
              <a:t>.: 210 7217835</a:t>
            </a:r>
            <a:endParaRPr lang="en-US" sz="1900" dirty="0">
              <a:solidFill>
                <a:schemeClr val="tx2">
                  <a:lumMod val="75000"/>
                </a:schemeClr>
              </a:solidFill>
              <a:latin typeface="Calibri Light" pitchFamily="34" charset="0"/>
              <a:cs typeface="Calibri Light" pitchFamily="34" charset="0"/>
            </a:endParaRPr>
          </a:p>
          <a:p>
            <a:pPr>
              <a:spcBef>
                <a:spcPts val="0"/>
              </a:spcBef>
              <a:spcAft>
                <a:spcPts val="400"/>
              </a:spcAft>
              <a:buFont typeface="Wingdings" pitchFamily="2" charset="2"/>
              <a:buChar char="§"/>
              <a:defRPr/>
            </a:pPr>
            <a:endParaRPr lang="el-GR" sz="1900" dirty="0">
              <a:solidFill>
                <a:schemeClr val="tx2">
                  <a:lumMod val="75000"/>
                </a:schemeClr>
              </a:solidFill>
              <a:latin typeface="Calibri Light" pitchFamily="34" charset="0"/>
              <a:cs typeface="Calibri Light" pitchFamily="34" charset="0"/>
            </a:endParaRPr>
          </a:p>
          <a:p>
            <a:pPr>
              <a:spcBef>
                <a:spcPts val="0"/>
              </a:spcBef>
              <a:spcAft>
                <a:spcPts val="400"/>
              </a:spcAft>
              <a:buFont typeface="Wingdings" pitchFamily="2" charset="2"/>
              <a:buChar char="§"/>
              <a:defRPr/>
            </a:pPr>
            <a:r>
              <a:rPr lang="el-GR" sz="1900" dirty="0">
                <a:solidFill>
                  <a:schemeClr val="tx2">
                    <a:lumMod val="75000"/>
                  </a:schemeClr>
                </a:solidFill>
                <a:latin typeface="Calibri Light" pitchFamily="34" charset="0"/>
                <a:cs typeface="Calibri Light" pitchFamily="34" charset="0"/>
              </a:rPr>
              <a:t>ΜΟΝΑΔΑ Η’ ΥΠΗΡΕΣΙΑ ΟΙΚΟΓΕΝΕΙΑΚΟΥ ΠΡΟΓΡΑΜΑΤΙΣΜΟΥ ΤΗΣ ΠΕΡΙΟΧΗΣ ΣΟΥ</a:t>
            </a:r>
          </a:p>
          <a:p>
            <a:pPr>
              <a:defRPr/>
            </a:pPr>
            <a:endParaRPr lang="el-GR" sz="2400" dirty="0"/>
          </a:p>
          <a:p>
            <a:pPr>
              <a:buFontTx/>
              <a:buNone/>
              <a:defRPr/>
            </a:pPr>
            <a:endParaRPr lang="el-GR" sz="2400" dirty="0"/>
          </a:p>
          <a:p>
            <a:pPr>
              <a:defRPr/>
            </a:pPr>
            <a:endParaRPr lang="el-GR" dirty="0"/>
          </a:p>
        </p:txBody>
      </p:sp>
      <p:sp>
        <p:nvSpPr>
          <p:cNvPr id="28675" name="2 - TextBox"/>
          <p:cNvSpPr txBox="1">
            <a:spLocks noChangeArrowheads="1"/>
          </p:cNvSpPr>
          <p:nvPr/>
        </p:nvSpPr>
        <p:spPr bwMode="auto">
          <a:xfrm>
            <a:off x="611188" y="333028"/>
            <a:ext cx="79216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l-GR" altLang="el-GR" sz="36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Υπηρεσίες Ειδικά για εφήβους</a:t>
            </a:r>
            <a:endParaRPr lang="el-GR" sz="3600" dirty="0">
              <a:solidFill>
                <a:srgbClr val="C00000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- Εικόνα" descr="shutterstock_75481954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V="1">
            <a:off x="3131840" y="980728"/>
            <a:ext cx="6034178" cy="5368884"/>
          </a:xfrm>
          <a:prstGeom prst="rect">
            <a:avLst/>
          </a:prstGeom>
        </p:spPr>
      </p:pic>
      <p:sp>
        <p:nvSpPr>
          <p:cNvPr id="29700" name="Text Box 5"/>
          <p:cNvSpPr txBox="1">
            <a:spLocks noChangeArrowheads="1"/>
          </p:cNvSpPr>
          <p:nvPr/>
        </p:nvSpPr>
        <p:spPr bwMode="auto">
          <a:xfrm>
            <a:off x="838200" y="1676400"/>
            <a:ext cx="7543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l-GR"/>
          </a:p>
        </p:txBody>
      </p:sp>
      <p:sp>
        <p:nvSpPr>
          <p:cNvPr id="29701" name="Text Box 6"/>
          <p:cNvSpPr txBox="1">
            <a:spLocks noChangeArrowheads="1"/>
          </p:cNvSpPr>
          <p:nvPr/>
        </p:nvSpPr>
        <p:spPr bwMode="auto">
          <a:xfrm>
            <a:off x="179512" y="2205038"/>
            <a:ext cx="3167955" cy="180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§"/>
            </a:pP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Calibri Light" pitchFamily="34" charset="0"/>
                <a:cs typeface="Calibri Light" pitchFamily="34" charset="0"/>
              </a:rPr>
              <a:t> </a:t>
            </a:r>
            <a:r>
              <a:rPr lang="el-GR" sz="2800" dirty="0">
                <a:solidFill>
                  <a:schemeClr val="tx2">
                    <a:lumMod val="75000"/>
                  </a:schemeClr>
                </a:solidFill>
                <a:latin typeface="Calibri Light" pitchFamily="34" charset="0"/>
                <a:cs typeface="Calibri Light" pitchFamily="34" charset="0"/>
              </a:rPr>
              <a:t>Ηπατίτιδα Α</a:t>
            </a:r>
          </a:p>
          <a:p>
            <a:pPr>
              <a:spcBef>
                <a:spcPct val="50000"/>
              </a:spcBef>
              <a:buFont typeface="Wingdings" pitchFamily="2" charset="2"/>
              <a:buChar char="§"/>
            </a:pP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Calibri Light" pitchFamily="34" charset="0"/>
                <a:cs typeface="Calibri Light" pitchFamily="34" charset="0"/>
              </a:rPr>
              <a:t> </a:t>
            </a:r>
            <a:r>
              <a:rPr lang="el-GR" sz="2800" dirty="0">
                <a:solidFill>
                  <a:schemeClr val="tx2">
                    <a:lumMod val="75000"/>
                  </a:schemeClr>
                </a:solidFill>
                <a:latin typeface="Calibri Light" pitchFamily="34" charset="0"/>
                <a:cs typeface="Calibri Light" pitchFamily="34" charset="0"/>
              </a:rPr>
              <a:t>Ηπατίτιδα Β</a:t>
            </a:r>
          </a:p>
          <a:p>
            <a:pPr>
              <a:spcBef>
                <a:spcPct val="50000"/>
              </a:spcBef>
              <a:buFont typeface="Wingdings" pitchFamily="2" charset="2"/>
              <a:buChar char="§"/>
            </a:pP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Calibri Light" pitchFamily="34" charset="0"/>
                <a:cs typeface="Calibri Light" pitchFamily="34" charset="0"/>
              </a:rPr>
              <a:t> </a:t>
            </a:r>
            <a:r>
              <a:rPr lang="el-GR" sz="2800" dirty="0">
                <a:solidFill>
                  <a:schemeClr val="tx2">
                    <a:lumMod val="75000"/>
                  </a:schemeClr>
                </a:solidFill>
                <a:latin typeface="Calibri Light" pitchFamily="34" charset="0"/>
                <a:cs typeface="Calibri Light" pitchFamily="34" charset="0"/>
              </a:rPr>
              <a:t>Ηπατίτιδα </a:t>
            </a: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Calibri Light" pitchFamily="34" charset="0"/>
                <a:cs typeface="Calibri Light" pitchFamily="34" charset="0"/>
              </a:rPr>
              <a:t>C</a:t>
            </a:r>
            <a:endParaRPr lang="el-GR" sz="2800" dirty="0">
              <a:solidFill>
                <a:schemeClr val="tx2">
                  <a:lumMod val="75000"/>
                </a:schemeClr>
              </a:solidFill>
              <a:latin typeface="Calibri Light" pitchFamily="34" charset="0"/>
              <a:cs typeface="Calibri Light" pitchFamily="34" charset="0"/>
            </a:endParaRPr>
          </a:p>
        </p:txBody>
      </p:sp>
      <p:sp>
        <p:nvSpPr>
          <p:cNvPr id="6" name="5 - Ορθογώνιο"/>
          <p:cNvSpPr/>
          <p:nvPr/>
        </p:nvSpPr>
        <p:spPr>
          <a:xfrm>
            <a:off x="0" y="0"/>
            <a:ext cx="9144000" cy="1196752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bg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7" name="6 - TextBox"/>
          <p:cNvSpPr txBox="1"/>
          <p:nvPr/>
        </p:nvSpPr>
        <p:spPr>
          <a:xfrm>
            <a:off x="2843808" y="272842"/>
            <a:ext cx="32403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40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ΗΠΑΤΙΤΙΔΕΣ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5877272"/>
            <a:ext cx="9144000" cy="648493"/>
          </a:xfrm>
        </p:spPr>
        <p:txBody>
          <a:bodyPr>
            <a:normAutofit lnSpcReduction="10000"/>
          </a:bodyPr>
          <a:lstStyle/>
          <a:p>
            <a:pPr algn="ctr" eaLnBrk="1" hangingPunct="1">
              <a:buFontTx/>
              <a:buNone/>
            </a:pPr>
            <a:r>
              <a:rPr lang="el-GR" sz="40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Μάθε και προφυλάξου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1" grpId="0"/>
      <p:bldP spid="29699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- Ορθογώνιο"/>
          <p:cNvSpPr/>
          <p:nvPr/>
        </p:nvSpPr>
        <p:spPr>
          <a:xfrm>
            <a:off x="0" y="0"/>
            <a:ext cx="9144000" cy="1484784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bg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307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341784"/>
            <a:ext cx="9144000" cy="1143000"/>
          </a:xfrm>
        </p:spPr>
        <p:txBody>
          <a:bodyPr>
            <a:scene3d>
              <a:camera prst="orthographicFront"/>
              <a:lightRig rig="soft" dir="t">
                <a:rot lat="0" lon="0" rev="16800000"/>
              </a:lightRig>
            </a:scene3d>
            <a:sp3d prstMaterial="softEdge"/>
          </a:bodyPr>
          <a:lstStyle/>
          <a:p>
            <a:pPr eaLnBrk="1" hangingPunct="1"/>
            <a:r>
              <a:rPr lang="el-GR" b="1" dirty="0">
                <a:solidFill>
                  <a:srgbClr val="C00000"/>
                </a:solidFill>
                <a:effectLst/>
              </a:rPr>
              <a:t>Τι είναι Ηπατίτιδα;</a:t>
            </a:r>
          </a:p>
        </p:txBody>
      </p:sp>
      <p:sp>
        <p:nvSpPr>
          <p:cNvPr id="82947" name="Text Box 4"/>
          <p:cNvSpPr txBox="1">
            <a:spLocks noChangeArrowheads="1"/>
          </p:cNvSpPr>
          <p:nvPr/>
        </p:nvSpPr>
        <p:spPr bwMode="auto">
          <a:xfrm>
            <a:off x="533400" y="1752600"/>
            <a:ext cx="8208963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3200" dirty="0">
                <a:solidFill>
                  <a:srgbClr val="C00000"/>
                </a:solidFill>
                <a:latin typeface="Calibri Light" pitchFamily="34" charset="0"/>
                <a:cs typeface="Calibri Light" pitchFamily="34" charset="0"/>
              </a:rPr>
              <a:t>Ηπατίτιδα</a:t>
            </a:r>
            <a:r>
              <a:rPr lang="en-US" sz="3200" dirty="0">
                <a:solidFill>
                  <a:srgbClr val="C00000"/>
                </a:solidFill>
                <a:latin typeface="Calibri Light" pitchFamily="34" charset="0"/>
                <a:cs typeface="Calibri Light" pitchFamily="34" charset="0"/>
              </a:rPr>
              <a:t> = </a:t>
            </a:r>
            <a:r>
              <a:rPr lang="el-GR" sz="3200" dirty="0">
                <a:solidFill>
                  <a:srgbClr val="C00000"/>
                </a:solidFill>
                <a:latin typeface="Calibri Light" pitchFamily="34" charset="0"/>
                <a:cs typeface="Calibri Light" pitchFamily="34" charset="0"/>
              </a:rPr>
              <a:t>φλεγμονή του ήπατος (συκώτι).</a:t>
            </a:r>
          </a:p>
          <a:p>
            <a:pPr>
              <a:spcBef>
                <a:spcPct val="50000"/>
              </a:spcBef>
            </a:pPr>
            <a:r>
              <a:rPr lang="el-GR" sz="3200" dirty="0">
                <a:solidFill>
                  <a:srgbClr val="C00000"/>
                </a:solidFill>
                <a:latin typeface="Calibri Light" pitchFamily="34" charset="0"/>
                <a:cs typeface="Calibri Light" pitchFamily="34" charset="0"/>
              </a:rPr>
              <a:t>Προκαλείται: συνήθως από ιούς. </a:t>
            </a:r>
          </a:p>
          <a:p>
            <a:pPr>
              <a:spcBef>
                <a:spcPct val="50000"/>
              </a:spcBef>
            </a:pPr>
            <a:r>
              <a:rPr lang="el-GR" sz="3200" dirty="0">
                <a:solidFill>
                  <a:srgbClr val="C00000"/>
                </a:solidFill>
                <a:latin typeface="Calibri Light" pitchFamily="34" charset="0"/>
                <a:cs typeface="Calibri Light" pitchFamily="34" charset="0"/>
              </a:rPr>
              <a:t>Σπανιότερα όμως και από άλλους παράγοντες, όπως συστηματική κατανάλωση αλκοόλ (αλκοολική ηπατίτιδα), φαρμάκων κ.α.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29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29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- Ορθογώνιο"/>
          <p:cNvSpPr/>
          <p:nvPr/>
        </p:nvSpPr>
        <p:spPr>
          <a:xfrm>
            <a:off x="0" y="0"/>
            <a:ext cx="9144000" cy="1412776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bg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31746" name="Text Box 4"/>
          <p:cNvSpPr txBox="1">
            <a:spLocks noChangeArrowheads="1"/>
          </p:cNvSpPr>
          <p:nvPr/>
        </p:nvSpPr>
        <p:spPr bwMode="auto">
          <a:xfrm>
            <a:off x="467544" y="404813"/>
            <a:ext cx="8280920" cy="605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l-GR" sz="44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Η Χρόνια Ηπατίτιδα</a:t>
            </a:r>
            <a:endParaRPr lang="en-US" sz="4400" dirty="0">
              <a:solidFill>
                <a:srgbClr val="C00000"/>
              </a:solidFill>
              <a:latin typeface="Calibri" pitchFamily="34" charset="0"/>
              <a:cs typeface="Calibri" pitchFamily="34" charset="0"/>
            </a:endParaRPr>
          </a:p>
          <a:p>
            <a:pPr>
              <a:spcBef>
                <a:spcPct val="20000"/>
              </a:spcBef>
            </a:pPr>
            <a:endParaRPr lang="el-GR" sz="2000" dirty="0">
              <a:latin typeface="Calibri" pitchFamily="34" charset="0"/>
              <a:cs typeface="Calibri" pitchFamily="34" charset="0"/>
            </a:endParaRPr>
          </a:p>
          <a:p>
            <a:pPr algn="l">
              <a:spcBef>
                <a:spcPct val="20000"/>
              </a:spcBef>
              <a:buFont typeface="Wingdings" pitchFamily="2" charset="2"/>
              <a:buChar char="§"/>
            </a:pPr>
            <a:r>
              <a:rPr lang="el-GR" sz="2800" dirty="0">
                <a:latin typeface="Calibri" pitchFamily="34" charset="0"/>
                <a:cs typeface="Calibri" pitchFamily="34" charset="0"/>
              </a:rPr>
              <a:t>Προκαλείται από τους ιούς της ηπατίτιδας </a:t>
            </a:r>
            <a:r>
              <a:rPr lang="en-US" sz="2800" dirty="0">
                <a:latin typeface="Calibri" pitchFamily="34" charset="0"/>
                <a:cs typeface="Calibri" pitchFamily="34" charset="0"/>
              </a:rPr>
              <a:t>B </a:t>
            </a:r>
            <a:r>
              <a:rPr lang="el-GR" sz="2800" dirty="0">
                <a:latin typeface="Calibri" pitchFamily="34" charset="0"/>
                <a:cs typeface="Calibri" pitchFamily="34" charset="0"/>
              </a:rPr>
              <a:t>και </a:t>
            </a:r>
            <a:r>
              <a:rPr lang="en-US" sz="2800" dirty="0">
                <a:latin typeface="Calibri" pitchFamily="34" charset="0"/>
                <a:cs typeface="Calibri" pitchFamily="34" charset="0"/>
              </a:rPr>
              <a:t>C</a:t>
            </a:r>
            <a:r>
              <a:rPr lang="el-GR" sz="2800" dirty="0">
                <a:latin typeface="Calibri" pitchFamily="34" charset="0"/>
                <a:cs typeface="Calibri" pitchFamily="34" charset="0"/>
              </a:rPr>
              <a:t>.</a:t>
            </a:r>
          </a:p>
          <a:p>
            <a:pPr algn="l">
              <a:spcBef>
                <a:spcPct val="20000"/>
              </a:spcBef>
            </a:pPr>
            <a:endParaRPr lang="el-GR" sz="2800" dirty="0">
              <a:latin typeface="Calibri" pitchFamily="34" charset="0"/>
              <a:cs typeface="Calibri" pitchFamily="34" charset="0"/>
            </a:endParaRPr>
          </a:p>
          <a:p>
            <a:pPr algn="l">
              <a:spcBef>
                <a:spcPct val="20000"/>
              </a:spcBef>
              <a:buFont typeface="Wingdings" pitchFamily="2" charset="2"/>
              <a:buChar char="§"/>
            </a:pPr>
            <a:r>
              <a:rPr lang="el-GR" sz="2800" dirty="0">
                <a:latin typeface="Calibri" pitchFamily="34" charset="0"/>
                <a:cs typeface="Calibri" pitchFamily="34" charset="0"/>
              </a:rPr>
              <a:t>Δεν έχει ιδιαίτερα συμπτώματα. </a:t>
            </a:r>
          </a:p>
          <a:p>
            <a:pPr algn="l">
              <a:spcBef>
                <a:spcPct val="20000"/>
              </a:spcBef>
              <a:buFont typeface="Wingdings" pitchFamily="2" charset="2"/>
              <a:buChar char="§"/>
            </a:pPr>
            <a:endParaRPr lang="el-GR" sz="2800" dirty="0">
              <a:latin typeface="Calibri" pitchFamily="34" charset="0"/>
              <a:cs typeface="Calibri" pitchFamily="34" charset="0"/>
            </a:endParaRPr>
          </a:p>
          <a:p>
            <a:pPr algn="l">
              <a:spcBef>
                <a:spcPct val="20000"/>
              </a:spcBef>
              <a:buFont typeface="Wingdings" pitchFamily="2" charset="2"/>
              <a:buChar char="§"/>
            </a:pPr>
            <a:r>
              <a:rPr lang="el-GR" sz="2800" dirty="0">
                <a:latin typeface="Calibri" pitchFamily="34" charset="0"/>
                <a:cs typeface="Calibri" pitchFamily="34" charset="0"/>
              </a:rPr>
              <a:t>Εξελίσσεται προοδευτικά και μερικές φορές καταλήγει σε σοβαρές, χρόνιες βλάβες του ήπατος.</a:t>
            </a:r>
            <a:endParaRPr lang="en-US" sz="2800" dirty="0">
              <a:latin typeface="Calibri" pitchFamily="34" charset="0"/>
              <a:cs typeface="Calibri" pitchFamily="34" charset="0"/>
            </a:endParaRPr>
          </a:p>
          <a:p>
            <a:pPr>
              <a:spcBef>
                <a:spcPct val="20000"/>
              </a:spcBef>
            </a:pPr>
            <a:endParaRPr lang="el-GR" sz="2800" dirty="0">
              <a:solidFill>
                <a:schemeClr val="accent2"/>
              </a:solidFill>
              <a:latin typeface="Calibri" pitchFamily="34" charset="0"/>
              <a:cs typeface="Calibri" pitchFamily="34" charset="0"/>
            </a:endParaRPr>
          </a:p>
          <a:p>
            <a:pPr>
              <a:spcBef>
                <a:spcPct val="20000"/>
              </a:spcBef>
            </a:pPr>
            <a:r>
              <a:rPr lang="el-GR" sz="28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Όμως σήμερα υπάρχουν φάρμακα που σε ορισμένες περιπτώσεις μπορούν ακόμα και να θεραπεύσουν τη νόσο.</a:t>
            </a:r>
          </a:p>
        </p:txBody>
      </p:sp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- Ορθογώνιο"/>
          <p:cNvSpPr/>
          <p:nvPr/>
        </p:nvSpPr>
        <p:spPr>
          <a:xfrm>
            <a:off x="0" y="0"/>
            <a:ext cx="9144000" cy="126876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bg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115888"/>
            <a:ext cx="7772400" cy="1143000"/>
          </a:xfrm>
        </p:spPr>
        <p:txBody>
          <a:bodyPr>
            <a:scene3d>
              <a:camera prst="orthographicFront"/>
              <a:lightRig rig="soft" dir="t">
                <a:rot lat="0" lon="0" rev="16800000"/>
              </a:lightRig>
            </a:scene3d>
            <a:sp3d prstMaterial="softEdge"/>
          </a:bodyPr>
          <a:lstStyle/>
          <a:p>
            <a:pPr eaLnBrk="1" hangingPunct="1"/>
            <a:r>
              <a:rPr lang="el-GR" b="1" dirty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  <a:t>Ηπατίτιδα </a:t>
            </a:r>
            <a:r>
              <a:rPr lang="en-US" b="1" dirty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  <a:t>A</a:t>
            </a:r>
            <a:endParaRPr lang="el-GR" b="1" dirty="0">
              <a:solidFill>
                <a:srgbClr val="C00000"/>
              </a:solidFill>
              <a:effectLst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2060848"/>
            <a:ext cx="8229600" cy="4797152"/>
          </a:xfrm>
        </p:spPr>
        <p:txBody>
          <a:bodyPr>
            <a:normAutofit fontScale="70000" lnSpcReduction="20000"/>
          </a:bodyPr>
          <a:lstStyle/>
          <a:p>
            <a:pPr lvl="1">
              <a:lnSpc>
                <a:spcPct val="90000"/>
              </a:lnSpc>
              <a:buNone/>
              <a:defRPr/>
            </a:pPr>
            <a:r>
              <a:rPr lang="el-GR" sz="3600" b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Μεταδίδεται κυρίως από:</a:t>
            </a:r>
          </a:p>
          <a:p>
            <a:pPr lvl="1">
              <a:lnSpc>
                <a:spcPct val="90000"/>
              </a:lnSpc>
              <a:defRPr/>
            </a:pPr>
            <a:r>
              <a:rPr lang="el-GR" sz="3600" b="1" dirty="0">
                <a:latin typeface="Calibri Light" pitchFamily="34" charset="0"/>
                <a:cs typeface="Calibri Light" pitchFamily="34" charset="0"/>
              </a:rPr>
              <a:t>Μολυσμένο νερό</a:t>
            </a:r>
          </a:p>
          <a:p>
            <a:pPr lvl="1">
              <a:lnSpc>
                <a:spcPct val="90000"/>
              </a:lnSpc>
              <a:defRPr/>
            </a:pPr>
            <a:r>
              <a:rPr lang="el-GR" sz="3600" b="1" dirty="0">
                <a:latin typeface="Calibri Light" pitchFamily="34" charset="0"/>
                <a:cs typeface="Calibri Light" pitchFamily="34" charset="0"/>
              </a:rPr>
              <a:t>Μολυσμένα ωμά τρόφιμα</a:t>
            </a:r>
          </a:p>
          <a:p>
            <a:pPr lvl="1">
              <a:lnSpc>
                <a:spcPct val="90000"/>
              </a:lnSpc>
              <a:defRPr/>
            </a:pPr>
            <a:r>
              <a:rPr lang="el-GR" sz="3600" b="1" dirty="0">
                <a:latin typeface="Calibri Light" pitchFamily="34" charset="0"/>
                <a:cs typeface="Calibri Light" pitchFamily="34" charset="0"/>
              </a:rPr>
              <a:t>Κοινόχρηστους  χώρους (τουαλέτες)</a:t>
            </a:r>
          </a:p>
          <a:p>
            <a:pPr lvl="1">
              <a:lnSpc>
                <a:spcPct val="90000"/>
              </a:lnSpc>
              <a:defRPr/>
            </a:pPr>
            <a:r>
              <a:rPr lang="el-GR" sz="3600" b="1" dirty="0">
                <a:latin typeface="Calibri Light" pitchFamily="34" charset="0"/>
                <a:cs typeface="Calibri Light" pitchFamily="34" charset="0"/>
              </a:rPr>
              <a:t> και σπανιότερα  με τη σεξουαλική επαφή</a:t>
            </a:r>
          </a:p>
          <a:p>
            <a:pPr lvl="1">
              <a:lnSpc>
                <a:spcPct val="90000"/>
              </a:lnSpc>
              <a:buNone/>
              <a:defRPr/>
            </a:pPr>
            <a:endParaRPr lang="en-US" sz="3600" b="1" dirty="0">
              <a:solidFill>
                <a:srgbClr val="C00000"/>
              </a:solidFill>
              <a:latin typeface="Calibri Light" pitchFamily="34" charset="0"/>
              <a:cs typeface="Calibri Light" pitchFamily="34" charset="0"/>
            </a:endParaRPr>
          </a:p>
          <a:p>
            <a:pPr lvl="1">
              <a:lnSpc>
                <a:spcPct val="90000"/>
              </a:lnSpc>
              <a:buNone/>
              <a:defRPr/>
            </a:pPr>
            <a:r>
              <a:rPr lang="el-GR" sz="3600" b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Πώς προστατευόμαστε:</a:t>
            </a:r>
            <a:endParaRPr lang="en-US" sz="3600" b="1" dirty="0">
              <a:solidFill>
                <a:srgbClr val="C00000"/>
              </a:solidFill>
              <a:latin typeface="Calibri" pitchFamily="34" charset="0"/>
              <a:cs typeface="Calibri" pitchFamily="34" charset="0"/>
            </a:endParaRPr>
          </a:p>
          <a:p>
            <a:pPr lvl="1">
              <a:lnSpc>
                <a:spcPct val="90000"/>
              </a:lnSpc>
              <a:buFont typeface="Wingdings" pitchFamily="2" charset="2"/>
              <a:buChar char="§"/>
              <a:defRPr/>
            </a:pPr>
            <a:r>
              <a:rPr lang="el-GR" sz="3600" b="1" dirty="0">
                <a:latin typeface="Calibri Light" pitchFamily="34" charset="0"/>
                <a:cs typeface="Calibri Light" pitchFamily="34" charset="0"/>
              </a:rPr>
              <a:t>Συστηματική υγιεινή του σώματος, συστηματικό  πλύσιμο χεριών(μετά την τουαλέτα, πριν το φαγητό)</a:t>
            </a:r>
            <a:endParaRPr lang="en-US" sz="3600" b="1" dirty="0">
              <a:latin typeface="Calibri Light" pitchFamily="34" charset="0"/>
              <a:cs typeface="Calibri Light" pitchFamily="34" charset="0"/>
            </a:endParaRPr>
          </a:p>
          <a:p>
            <a:pPr lvl="1">
              <a:lnSpc>
                <a:spcPct val="90000"/>
              </a:lnSpc>
              <a:buFont typeface="Wingdings" pitchFamily="2" charset="2"/>
              <a:buChar char="§"/>
              <a:defRPr/>
            </a:pPr>
            <a:r>
              <a:rPr lang="el-GR" sz="3600" b="1" dirty="0">
                <a:latin typeface="Calibri Light" pitchFamily="34" charset="0"/>
                <a:cs typeface="Calibri Light" pitchFamily="34" charset="0"/>
              </a:rPr>
              <a:t>Σωστή και συστηματική χρήση προφυλακτικού </a:t>
            </a:r>
            <a:endParaRPr lang="en-US" sz="3600" b="1" dirty="0">
              <a:latin typeface="Calibri Light" pitchFamily="34" charset="0"/>
              <a:cs typeface="Calibri Light" pitchFamily="34" charset="0"/>
            </a:endParaRPr>
          </a:p>
          <a:p>
            <a:pPr lvl="1">
              <a:lnSpc>
                <a:spcPct val="90000"/>
              </a:lnSpc>
              <a:buFont typeface="Wingdings" pitchFamily="2" charset="2"/>
              <a:buChar char="§"/>
              <a:defRPr/>
            </a:pPr>
            <a:r>
              <a:rPr lang="el-GR" sz="3600" b="1" dirty="0">
                <a:latin typeface="Calibri Light" pitchFamily="34" charset="0"/>
                <a:cs typeface="Calibri Light" pitchFamily="34" charset="0"/>
              </a:rPr>
              <a:t>Υπάρχει εμβόλιο που μας προστατεύει πλήρως 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l-GR" sz="2800" dirty="0">
              <a:solidFill>
                <a:schemeClr val="accent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l-GR" sz="2800" dirty="0">
                <a:solidFill>
                  <a:schemeClr val="accent2"/>
                </a:solidFill>
              </a:rPr>
              <a:t> 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l-GR" sz="2800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- Ορθογώνιο"/>
          <p:cNvSpPr/>
          <p:nvPr/>
        </p:nvSpPr>
        <p:spPr>
          <a:xfrm>
            <a:off x="0" y="0"/>
            <a:ext cx="9144000" cy="1196752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bg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337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333375"/>
            <a:ext cx="9144000" cy="792163"/>
          </a:xfrm>
        </p:spPr>
        <p:txBody>
          <a:bodyPr>
            <a:scene3d>
              <a:camera prst="orthographicFront"/>
              <a:lightRig rig="soft" dir="t">
                <a:rot lat="0" lon="0" rev="16800000"/>
              </a:lightRig>
            </a:scene3d>
            <a:sp3d prstMaterial="softEdge"/>
          </a:bodyPr>
          <a:lstStyle/>
          <a:p>
            <a:pPr eaLnBrk="1" hangingPunct="1"/>
            <a:r>
              <a:rPr lang="el-GR" b="1" dirty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  <a:t>Ηπατίτιδα Β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11560" y="1817688"/>
            <a:ext cx="7416824" cy="5040312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l-GR" sz="2800" b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Μεταδίδεται :</a:t>
            </a:r>
          </a:p>
          <a:p>
            <a:pPr>
              <a:lnSpc>
                <a:spcPct val="90000"/>
              </a:lnSpc>
              <a:buFont typeface="Wingdings" pitchFamily="2" charset="2"/>
              <a:buChar char="§"/>
            </a:pPr>
            <a:r>
              <a:rPr lang="el-GR" sz="2800" b="1" dirty="0">
                <a:latin typeface="Calibri Light" pitchFamily="34" charset="0"/>
                <a:cs typeface="Calibri Light" pitchFamily="34" charset="0"/>
              </a:rPr>
              <a:t>Με σεξουαλική επαφή με μολυσμένο άτομο χωρίς τη χρήση προφυλακτικού.</a:t>
            </a:r>
          </a:p>
          <a:p>
            <a:pPr>
              <a:lnSpc>
                <a:spcPct val="90000"/>
              </a:lnSpc>
              <a:buFont typeface="Wingdings" pitchFamily="2" charset="2"/>
              <a:buChar char="§"/>
            </a:pPr>
            <a:r>
              <a:rPr lang="el-GR" sz="2800" b="1" dirty="0">
                <a:latin typeface="Calibri Light" pitchFamily="34" charset="0"/>
                <a:cs typeface="Calibri Light" pitchFamily="34" charset="0"/>
              </a:rPr>
              <a:t>Με την από κοινού χρήση μολυσμένων με αίμα αντικειμένων (π.χ. σύριγγες, ξυραφάκια, οδοντόβουρτσες, βελόνες).</a:t>
            </a:r>
          </a:p>
          <a:p>
            <a:pPr>
              <a:lnSpc>
                <a:spcPct val="90000"/>
              </a:lnSpc>
              <a:buFont typeface="Wingdings" pitchFamily="2" charset="2"/>
              <a:buChar char="§"/>
            </a:pPr>
            <a:r>
              <a:rPr lang="el-GR" sz="2800" b="1" dirty="0">
                <a:latin typeface="Calibri Light" pitchFamily="34" charset="0"/>
                <a:cs typeface="Calibri Light" pitchFamily="34" charset="0"/>
              </a:rPr>
              <a:t>Με την επαφή με αίμα μολυσμένου ατόμου.</a:t>
            </a:r>
          </a:p>
          <a:p>
            <a:pPr>
              <a:lnSpc>
                <a:spcPct val="90000"/>
              </a:lnSpc>
              <a:buFont typeface="Wingdings" pitchFamily="2" charset="2"/>
              <a:buChar char="§"/>
            </a:pPr>
            <a:r>
              <a:rPr lang="el-GR" sz="2800" b="1" dirty="0">
                <a:latin typeface="Calibri Light" pitchFamily="34" charset="0"/>
                <a:cs typeface="Calibri Light" pitchFamily="34" charset="0"/>
              </a:rPr>
              <a:t>Από μολυσμένη μητέρα στο νεογνό κατά τον τοκετό.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l-GR" sz="2800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8"/>
          <p:cNvSpPr>
            <a:spLocks noChangeArrowheads="1"/>
          </p:cNvSpPr>
          <p:nvPr/>
        </p:nvSpPr>
        <p:spPr bwMode="auto">
          <a:xfrm>
            <a:off x="468313" y="1731580"/>
            <a:ext cx="8351837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l-GR" sz="28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Χρησιμοποιώ:</a:t>
            </a:r>
          </a:p>
          <a:p>
            <a:pPr algn="l">
              <a:buFont typeface="Wingdings" pitchFamily="2" charset="2"/>
              <a:buChar char="§"/>
            </a:pPr>
            <a:r>
              <a:rPr lang="el-GR" dirty="0">
                <a:latin typeface="Calibri Light" pitchFamily="34" charset="0"/>
                <a:cs typeface="Calibri Light" pitchFamily="34" charset="0"/>
              </a:rPr>
              <a:t>Σωστά και συστηματικά προφυλακτικό σε κάθε     σεξουαλική επαφή από την αρχή και σε όλη τη διάρκειά</a:t>
            </a:r>
            <a:r>
              <a:rPr lang="en-US" dirty="0">
                <a:latin typeface="Calibri Light" pitchFamily="34" charset="0"/>
                <a:cs typeface="Calibri Light" pitchFamily="34" charset="0"/>
              </a:rPr>
              <a:t>.</a:t>
            </a:r>
            <a:endParaRPr lang="el-GR" dirty="0">
              <a:latin typeface="Calibri Light" pitchFamily="34" charset="0"/>
              <a:cs typeface="Calibri Light" pitchFamily="34" charset="0"/>
            </a:endParaRPr>
          </a:p>
          <a:p>
            <a:pPr algn="l">
              <a:buFont typeface="Wingdings" pitchFamily="2" charset="2"/>
              <a:buChar char="§"/>
            </a:pPr>
            <a:r>
              <a:rPr lang="el-GR" dirty="0">
                <a:latin typeface="Calibri Light" pitchFamily="34" charset="0"/>
                <a:cs typeface="Calibri Light" pitchFamily="34" charset="0"/>
              </a:rPr>
              <a:t>Βελόνες και σύριγγες μιας χρήσης</a:t>
            </a:r>
            <a:r>
              <a:rPr lang="en-US" dirty="0">
                <a:latin typeface="Calibri Light" pitchFamily="34" charset="0"/>
                <a:cs typeface="Calibri Light" pitchFamily="34" charset="0"/>
              </a:rPr>
              <a:t>.</a:t>
            </a:r>
            <a:endParaRPr lang="el-GR" dirty="0">
              <a:latin typeface="Calibri Light" pitchFamily="34" charset="0"/>
              <a:cs typeface="Calibri Light" pitchFamily="34" charset="0"/>
            </a:endParaRPr>
          </a:p>
          <a:p>
            <a:pPr algn="l">
              <a:buFont typeface="Wingdings" pitchFamily="2" charset="2"/>
              <a:buChar char="§"/>
            </a:pPr>
            <a:r>
              <a:rPr lang="el-GR" dirty="0">
                <a:latin typeface="Calibri Light" pitchFamily="34" charset="0"/>
                <a:cs typeface="Calibri Light" pitchFamily="34" charset="0"/>
              </a:rPr>
              <a:t>Αποστειρωμένα αιχμηρά αντικείμενα</a:t>
            </a:r>
            <a:r>
              <a:rPr lang="en-US" sz="2800" dirty="0">
                <a:latin typeface="Calibri" pitchFamily="34" charset="0"/>
                <a:cs typeface="Calibri" pitchFamily="34" charset="0"/>
              </a:rPr>
              <a:t>.</a:t>
            </a:r>
            <a:endParaRPr lang="el-GR" sz="2800" dirty="0">
              <a:latin typeface="Calibri" pitchFamily="34" charset="0"/>
              <a:cs typeface="Calibri" pitchFamily="34" charset="0"/>
            </a:endParaRPr>
          </a:p>
          <a:p>
            <a:pPr>
              <a:buFontTx/>
              <a:buChar char="•"/>
            </a:pPr>
            <a:endParaRPr lang="el-GR" sz="2800" dirty="0">
              <a:solidFill>
                <a:schemeClr val="accent2"/>
              </a:solidFill>
            </a:endParaRPr>
          </a:p>
          <a:p>
            <a:pPr>
              <a:buFontTx/>
              <a:buChar char="•"/>
            </a:pPr>
            <a:endParaRPr lang="el-GR" sz="2800" dirty="0">
              <a:solidFill>
                <a:schemeClr val="accent2"/>
              </a:solidFill>
            </a:endParaRPr>
          </a:p>
          <a:p>
            <a:pPr>
              <a:buFontTx/>
              <a:buChar char="•"/>
            </a:pPr>
            <a:endParaRPr lang="el-GR" sz="2800" dirty="0">
              <a:solidFill>
                <a:schemeClr val="accent2"/>
              </a:solidFill>
            </a:endParaRPr>
          </a:p>
          <a:p>
            <a:endParaRPr lang="el-GR" sz="2800" dirty="0">
              <a:solidFill>
                <a:schemeClr val="accent2"/>
              </a:solidFill>
            </a:endParaRPr>
          </a:p>
        </p:txBody>
      </p:sp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611188" y="5876925"/>
            <a:ext cx="7924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28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Υπάρχει ασφαλές και αποτελεσματικό εμβόλιο</a:t>
            </a:r>
          </a:p>
        </p:txBody>
      </p:sp>
      <p:sp>
        <p:nvSpPr>
          <p:cNvPr id="34821" name="5 - TextBox"/>
          <p:cNvSpPr txBox="1">
            <a:spLocks noChangeArrowheads="1"/>
          </p:cNvSpPr>
          <p:nvPr/>
        </p:nvSpPr>
        <p:spPr bwMode="auto">
          <a:xfrm>
            <a:off x="683568" y="4365625"/>
            <a:ext cx="763284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l-GR" sz="28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Προσέχω να συνεργάζομαι με υπεύθυνους</a:t>
            </a:r>
            <a:r>
              <a:rPr lang="en-US" sz="28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l-GR" sz="28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και κατάλληλα </a:t>
            </a:r>
          </a:p>
          <a:p>
            <a:r>
              <a:rPr lang="el-GR" sz="28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εκπαιδευμένους επαγγελματίες </a:t>
            </a:r>
          </a:p>
        </p:txBody>
      </p:sp>
      <p:sp>
        <p:nvSpPr>
          <p:cNvPr id="6" name="5 - Ορθογώνιο"/>
          <p:cNvSpPr/>
          <p:nvPr/>
        </p:nvSpPr>
        <p:spPr>
          <a:xfrm>
            <a:off x="0" y="0"/>
            <a:ext cx="9144000" cy="1340768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bg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34818" name="Text Box 5"/>
          <p:cNvSpPr txBox="1">
            <a:spLocks noChangeArrowheads="1"/>
          </p:cNvSpPr>
          <p:nvPr/>
        </p:nvSpPr>
        <p:spPr bwMode="auto">
          <a:xfrm>
            <a:off x="468313" y="0"/>
            <a:ext cx="8135937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l-GR" sz="40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Πώς προστατεύομαι από την Ηπατίτιδα Β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  <p:bldP spid="34820" grpId="0"/>
      <p:bldP spid="3482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5"/>
          <p:cNvSpPr>
            <a:spLocks noChangeArrowheads="1"/>
          </p:cNvSpPr>
          <p:nvPr/>
        </p:nvSpPr>
        <p:spPr bwMode="auto">
          <a:xfrm>
            <a:off x="685800" y="1628800"/>
            <a:ext cx="7772400" cy="4371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l-GR" sz="28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Μεταδίδεται:</a:t>
            </a:r>
          </a:p>
          <a:p>
            <a:pPr marL="342900" indent="-342900">
              <a:spcBef>
                <a:spcPct val="20000"/>
              </a:spcBef>
              <a:buFont typeface="Wingdings" pitchFamily="2" charset="2"/>
              <a:buChar char="§"/>
            </a:pPr>
            <a:r>
              <a:rPr lang="el-GR" sz="2800" dirty="0">
                <a:latin typeface="Calibri Light" pitchFamily="34" charset="0"/>
                <a:cs typeface="Calibri Light" pitchFamily="34" charset="0"/>
              </a:rPr>
              <a:t>Από μολυσμένα με αίμα αντικείμενα (π.χ. σύριγγες, ξυραφάκια, οδοντόβουρτσες, βελόνες).</a:t>
            </a:r>
          </a:p>
          <a:p>
            <a:pPr marL="342900" indent="-342900">
              <a:spcBef>
                <a:spcPct val="20000"/>
              </a:spcBef>
              <a:buFont typeface="Wingdings" pitchFamily="2" charset="2"/>
              <a:buChar char="§"/>
            </a:pPr>
            <a:r>
              <a:rPr lang="el-GR" sz="2800" dirty="0">
                <a:latin typeface="Calibri Light" pitchFamily="34" charset="0"/>
                <a:cs typeface="Calibri Light" pitchFamily="34" charset="0"/>
              </a:rPr>
              <a:t>Σπάνια από σεξουαλική επαφή με μολυσμένο άτομο χωρίς τη χρήση προφυλακτικού.</a:t>
            </a:r>
          </a:p>
          <a:p>
            <a:pPr marL="342900" indent="-342900">
              <a:spcBef>
                <a:spcPct val="20000"/>
              </a:spcBef>
              <a:buFont typeface="Wingdings" pitchFamily="2" charset="2"/>
              <a:buChar char="§"/>
            </a:pPr>
            <a:r>
              <a:rPr lang="el-GR" sz="2800" dirty="0">
                <a:latin typeface="Calibri Light" pitchFamily="34" charset="0"/>
                <a:cs typeface="Calibri Light" pitchFamily="34" charset="0"/>
              </a:rPr>
              <a:t>Σπάνια από μολυσμένη μητέρα στο νεογνό κατά τον τοκετό.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l-GR" sz="1500" dirty="0">
              <a:solidFill>
                <a:srgbClr val="FF3300"/>
              </a:solidFill>
            </a:endParaRPr>
          </a:p>
          <a:p>
            <a:pPr marL="342900" indent="-342900" algn="l">
              <a:spcBef>
                <a:spcPct val="20000"/>
              </a:spcBef>
            </a:pPr>
            <a:r>
              <a:rPr lang="el-GR" sz="36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Δεν υπάρχει εμβόλιο </a:t>
            </a:r>
          </a:p>
          <a:p>
            <a:pPr marL="342900" indent="-342900">
              <a:spcBef>
                <a:spcPct val="20000"/>
              </a:spcBef>
            </a:pPr>
            <a:endParaRPr lang="el-GR" sz="2800" dirty="0">
              <a:solidFill>
                <a:schemeClr val="accent2"/>
              </a:solidFill>
            </a:endParaRPr>
          </a:p>
        </p:txBody>
      </p:sp>
      <p:sp>
        <p:nvSpPr>
          <p:cNvPr id="5" name="4 - Ορθογώνιο"/>
          <p:cNvSpPr/>
          <p:nvPr/>
        </p:nvSpPr>
        <p:spPr>
          <a:xfrm>
            <a:off x="-36512" y="-27384"/>
            <a:ext cx="9180512" cy="1124744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bg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35842" name="Rectangle 4"/>
          <p:cNvSpPr>
            <a:spLocks noChangeArrowheads="1"/>
          </p:cNvSpPr>
          <p:nvPr/>
        </p:nvSpPr>
        <p:spPr bwMode="auto">
          <a:xfrm>
            <a:off x="685800" y="116632"/>
            <a:ext cx="777240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l-GR" sz="44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Ηπατίτιδα </a:t>
            </a:r>
            <a:r>
              <a:rPr lang="en-US" sz="44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C</a:t>
            </a:r>
            <a:endParaRPr lang="el-GR" sz="4400" dirty="0">
              <a:solidFill>
                <a:srgbClr val="C00000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58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58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58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- TextBox"/>
          <p:cNvSpPr txBox="1">
            <a:spLocks noChangeArrowheads="1"/>
          </p:cNvSpPr>
          <p:nvPr/>
        </p:nvSpPr>
        <p:spPr bwMode="auto">
          <a:xfrm>
            <a:off x="2357422" y="0"/>
            <a:ext cx="439248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l-GR" sz="3600" dirty="0">
                <a:solidFill>
                  <a:srgbClr val="CC3300"/>
                </a:solidFill>
                <a:latin typeface="Calibri" pitchFamily="34" charset="0"/>
                <a:cs typeface="Calibri" pitchFamily="34" charset="0"/>
              </a:rPr>
              <a:t>Ενημερώσου υπεύθυνα </a:t>
            </a:r>
          </a:p>
        </p:txBody>
      </p:sp>
      <p:sp>
        <p:nvSpPr>
          <p:cNvPr id="4" name="3 - TextBox"/>
          <p:cNvSpPr txBox="1">
            <a:spLocks noChangeArrowheads="1"/>
          </p:cNvSpPr>
          <p:nvPr/>
        </p:nvSpPr>
        <p:spPr bwMode="auto">
          <a:xfrm>
            <a:off x="0" y="1714488"/>
            <a:ext cx="4248050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l-GR" sz="3600" dirty="0">
                <a:solidFill>
                  <a:srgbClr val="CC3300"/>
                </a:solidFill>
                <a:latin typeface="Calibri" pitchFamily="34" charset="0"/>
                <a:cs typeface="Calibri" pitchFamily="34" charset="0"/>
              </a:rPr>
              <a:t>Λάβε τα κατάλληλα μέτρα πρόληψης</a:t>
            </a:r>
          </a:p>
        </p:txBody>
      </p:sp>
      <p:sp>
        <p:nvSpPr>
          <p:cNvPr id="5" name="4 - TextBox"/>
          <p:cNvSpPr txBox="1">
            <a:spLocks noChangeArrowheads="1"/>
          </p:cNvSpPr>
          <p:nvPr/>
        </p:nvSpPr>
        <p:spPr bwMode="auto">
          <a:xfrm>
            <a:off x="500034" y="3714752"/>
            <a:ext cx="435183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l-GR" sz="3600" dirty="0">
                <a:solidFill>
                  <a:srgbClr val="CC3300"/>
                </a:solidFill>
                <a:latin typeface="Calibri" pitchFamily="34" charset="0"/>
                <a:cs typeface="Calibri" pitchFamily="34" charset="0"/>
              </a:rPr>
              <a:t>Η υγεία σου είναι δική σου υπόθεση </a:t>
            </a:r>
          </a:p>
        </p:txBody>
      </p:sp>
      <p:sp>
        <p:nvSpPr>
          <p:cNvPr id="8" name="7 - TextBox"/>
          <p:cNvSpPr txBox="1"/>
          <p:nvPr/>
        </p:nvSpPr>
        <p:spPr>
          <a:xfrm>
            <a:off x="7236296" y="6165304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l-GR" sz="1600" dirty="0">
                <a:solidFill>
                  <a:schemeClr val="accent4">
                    <a:lumMod val="75000"/>
                  </a:schemeClr>
                </a:solidFill>
                <a:latin typeface="Calibri Light" pitchFamily="34" charset="0"/>
                <a:cs typeface="Calibri Light" pitchFamily="34" charset="0"/>
              </a:rPr>
              <a:t>ΥΠΟΥΡΓΕΙΟ ΥΓΕΙΑΣ</a:t>
            </a:r>
          </a:p>
        </p:txBody>
      </p:sp>
      <p:sp>
        <p:nvSpPr>
          <p:cNvPr id="9" name="8 - TextBox"/>
          <p:cNvSpPr txBox="1"/>
          <p:nvPr/>
        </p:nvSpPr>
        <p:spPr>
          <a:xfrm>
            <a:off x="6876256" y="6165304"/>
            <a:ext cx="360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chemeClr val="accent4">
                    <a:lumMod val="75000"/>
                  </a:schemeClr>
                </a:solidFill>
                <a:latin typeface="Calibri Light" pitchFamily="34" charset="0"/>
                <a:cs typeface="Calibri Light" pitchFamily="34" charset="0"/>
              </a:rPr>
              <a:t>&amp;</a:t>
            </a:r>
            <a:endParaRPr lang="el-GR" sz="1600" dirty="0">
              <a:solidFill>
                <a:schemeClr val="accent4">
                  <a:lumMod val="75000"/>
                </a:schemeClr>
              </a:solidFill>
              <a:latin typeface="Calibri Light" pitchFamily="34" charset="0"/>
              <a:cs typeface="Calibri Light" pitchFamily="34" charset="0"/>
            </a:endParaRPr>
          </a:p>
        </p:txBody>
      </p:sp>
      <p:pic>
        <p:nvPicPr>
          <p:cNvPr id="10" name="9 - Εικόνα" descr="cvs-health-payor-solutions-future-of-hiv-treatments-main-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43400" y="0"/>
            <a:ext cx="5400600" cy="5400600"/>
          </a:xfrm>
          <a:prstGeom prst="rect">
            <a:avLst/>
          </a:prstGeom>
        </p:spPr>
      </p:pic>
      <p:pic>
        <p:nvPicPr>
          <p:cNvPr id="11" name="10 - Εικόνα" descr="Αρχική σελίδα ΚΕΕΛΠΝΟ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5715016"/>
            <a:ext cx="1285884" cy="1142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Αποκορύφωμα">
  <a:themeElements>
    <a:clrScheme name="Αποκορύφωμα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Αποκορύφωμα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Αποκορύφωμα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3977</TotalTime>
  <Words>1452</Words>
  <Application>Microsoft Office PowerPoint</Application>
  <PresentationFormat>Προβολή στην οθόνη (4:3)</PresentationFormat>
  <Paragraphs>308</Paragraphs>
  <Slides>34</Slides>
  <Notes>24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10</vt:i4>
      </vt:variant>
      <vt:variant>
        <vt:lpstr>Θέμα</vt:lpstr>
      </vt:variant>
      <vt:variant>
        <vt:i4>1</vt:i4>
      </vt:variant>
      <vt:variant>
        <vt:lpstr>Τίτλοι διαφανειών</vt:lpstr>
      </vt:variant>
      <vt:variant>
        <vt:i4>34</vt:i4>
      </vt:variant>
    </vt:vector>
  </HeadingPairs>
  <TitlesOfParts>
    <vt:vector size="45" baseType="lpstr">
      <vt:lpstr>Arial</vt:lpstr>
      <vt:lpstr>Book Antiqua</vt:lpstr>
      <vt:lpstr>Calibri</vt:lpstr>
      <vt:lpstr>Calibri Light</vt:lpstr>
      <vt:lpstr>Comic Sans MS</vt:lpstr>
      <vt:lpstr>Lucida Sans</vt:lpstr>
      <vt:lpstr>Times New Roman</vt:lpstr>
      <vt:lpstr>Wingdings</vt:lpstr>
      <vt:lpstr>Wingdings 2</vt:lpstr>
      <vt:lpstr>Wingdings 3</vt:lpstr>
      <vt:lpstr>Αποκορύφωμα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Τι είναι Ηπατίτιδα;</vt:lpstr>
      <vt:lpstr>Παρουσίαση του PowerPoint</vt:lpstr>
      <vt:lpstr>Ηπατίτιδα A</vt:lpstr>
      <vt:lpstr>Ηπατίτιδα Β</vt:lpstr>
      <vt:lpstr>Παρουσίαση του PowerPoint</vt:lpstr>
      <vt:lpstr>Παρουσίαση του PowerPoint</vt:lpstr>
      <vt:lpstr>Παρουσίαση του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Χωρίς τίτλο διαφάνειας</dc:title>
  <dc:creator>ΛΥΡΟΣ ΝΩΝΤΑΣ</dc:creator>
  <cp:lastModifiedBy>cchrisomalis</cp:lastModifiedBy>
  <cp:revision>278</cp:revision>
  <dcterms:created xsi:type="dcterms:W3CDTF">2004-10-26T22:04:53Z</dcterms:created>
  <dcterms:modified xsi:type="dcterms:W3CDTF">2022-11-02T11:58:29Z</dcterms:modified>
</cp:coreProperties>
</file>