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4"/>
  </p:handoutMasterIdLst>
  <p:sldIdLst>
    <p:sldId id="256" r:id="rId2"/>
    <p:sldId id="261" r:id="rId3"/>
    <p:sldId id="260" r:id="rId4"/>
    <p:sldId id="265" r:id="rId5"/>
    <p:sldId id="263" r:id="rId6"/>
    <p:sldId id="264" r:id="rId7"/>
    <p:sldId id="266" r:id="rId8"/>
    <p:sldId id="286" r:id="rId9"/>
    <p:sldId id="279" r:id="rId10"/>
    <p:sldId id="282" r:id="rId11"/>
    <p:sldId id="283" r:id="rId12"/>
    <p:sldId id="288" r:id="rId13"/>
    <p:sldId id="267" r:id="rId14"/>
    <p:sldId id="269" r:id="rId15"/>
    <p:sldId id="270" r:id="rId16"/>
    <p:sldId id="278" r:id="rId17"/>
    <p:sldId id="257" r:id="rId18"/>
    <p:sldId id="276" r:id="rId19"/>
    <p:sldId id="258" r:id="rId20"/>
    <p:sldId id="275" r:id="rId21"/>
    <p:sldId id="259" r:id="rId22"/>
    <p:sldId id="272" r:id="rId23"/>
  </p:sldIdLst>
  <p:sldSz cx="9144000" cy="6858000" type="screen4x3"/>
  <p:notesSz cx="6797675" cy="9926638"/>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0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l-GR"/>
          </a:p>
        </p:txBody>
      </p:sp>
      <p:sp>
        <p:nvSpPr>
          <p:cNvPr id="3" name="2 - Θέση ημερομηνίας"/>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7AFD95A-46C7-499D-B816-6693FF445E9B}" type="datetimeFigureOut">
              <a:rPr lang="el-GR" smtClean="0"/>
              <a:pPr/>
              <a:t>4/5/2018</a:t>
            </a:fld>
            <a:endParaRPr lang="el-GR"/>
          </a:p>
        </p:txBody>
      </p:sp>
      <p:sp>
        <p:nvSpPr>
          <p:cNvPr id="4" name="3 - Θέση υποσέλιδου"/>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l-GR"/>
          </a:p>
        </p:txBody>
      </p:sp>
      <p:sp>
        <p:nvSpPr>
          <p:cNvPr id="5" name="4 - Θέση αριθμού διαφάνειας"/>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F9B27F0-978C-4862-A617-9B61771926B9}" type="slidenum">
              <a:rPr lang="el-GR" smtClean="0"/>
              <a:pPr/>
              <a:t>‹#›</a:t>
            </a:fld>
            <a:endParaRPr lang="el-GR"/>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Κάντε κλικ για επεξεργασία του τίτλου</a:t>
            </a:r>
            <a:endParaRPr lang="el-GR"/>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p:txBody>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Κάντε κλικ για να επεξεργαστείτε τα στυλ κειμένου του υποδείγματος</a:t>
            </a: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Κάντε κλικ για να επεξεργαστείτε τα στυλ κειμένου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7" name="6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8" name="7 - Θέση υποσέλιδου"/>
          <p:cNvSpPr>
            <a:spLocks noGrp="1"/>
          </p:cNvSpPr>
          <p:nvPr>
            <p:ph type="ftr" sz="quarter" idx="11"/>
          </p:nvPr>
        </p:nvSpPr>
        <p:spPr/>
        <p:txBody>
          <a:bodyPr/>
          <a:lstStyle/>
          <a:p>
            <a:endParaRPr lang="el-GR"/>
          </a:p>
        </p:txBody>
      </p:sp>
      <p:sp>
        <p:nvSpPr>
          <p:cNvPr id="9" name="8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Κάντε κλικ για επεξεργασία του τίτλου</a:t>
            </a:r>
            <a:endParaRPr lang="el-GR"/>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Κάντε κλικ για να επεξεργαστείτε τα στυλ κειμένου του υποδείγματος</a:t>
            </a:r>
          </a:p>
        </p:txBody>
      </p:sp>
      <p:sp>
        <p:nvSpPr>
          <p:cNvPr id="5" name="4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Κάντε κλικ για επεξεργασία του τίτλου</a:t>
            </a:r>
            <a:endParaRPr lang="el-GR"/>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10"/>
          </p:nvPr>
        </p:nvSpPr>
        <p:spPr/>
        <p:txBody>
          <a:body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D3F1D1C4-C2D9-4231-9FB2-B2D9D97AA41D}" type="slidenum">
              <a:rPr lang="el-GR" smtClean="0"/>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Κάντε κλικ για επεξεργασία του τίτλου</a:t>
            </a:r>
            <a:endParaRPr lang="el-GR"/>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Κάντε κλικ για να επεξεργαστείτε τα στυλ κειμένου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2CEA3-3058-4D43-AE35-B3DA76CB4003}" type="datetimeFigureOut">
              <a:rPr lang="el-GR" smtClean="0"/>
              <a:pPr/>
              <a:t>4/5/2018</a:t>
            </a:fld>
            <a:endParaRPr lang="el-GR"/>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F1D1C4-C2D9-4231-9FB2-B2D9D97AA41D}" type="slidenum">
              <a:rPr lang="el-GR" smtClean="0"/>
              <a:pPr/>
              <a:t>‹#›</a:t>
            </a:fld>
            <a:endParaRPr lang="el-G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ctrTitle"/>
          </p:nvPr>
        </p:nvSpPr>
        <p:spPr>
          <a:xfrm>
            <a:off x="395536" y="188640"/>
            <a:ext cx="8424936" cy="4752528"/>
          </a:xfrm>
        </p:spPr>
        <p:txBody>
          <a:bodyPr>
            <a:normAutofit/>
          </a:bodyPr>
          <a:lstStyle/>
          <a:p>
            <a:pPr algn="l"/>
            <a:r>
              <a:rPr lang="el-GR" sz="2000" dirty="0" smtClean="0"/>
              <a:t>ΕΘΝΙΚΗ ΣΧΟΛΗ ΔΗΜΟΣΙΑΣ ΥΓΕΙΑΣ                                                ΥΠΟΥΡΓΕΙΟ ΥΓΕΙΑΣ</a:t>
            </a:r>
            <a:br>
              <a:rPr lang="el-GR" sz="2000" dirty="0" smtClean="0"/>
            </a:br>
            <a:r>
              <a:rPr lang="el-GR" sz="2000" dirty="0" smtClean="0"/>
              <a:t>ΤΟΜΕΑΣ ΔΗΜΟΣΙΑΣ &amp; ΔΙΟΙΚΗΤΙΚΗΣ ΥΓΙΕΙΝΗΣ</a:t>
            </a: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r>
            <a:br>
              <a:rPr lang="el-GR" sz="3200" dirty="0" smtClean="0"/>
            </a:br>
            <a:r>
              <a:rPr lang="el-GR" sz="3200" dirty="0" smtClean="0"/>
              <a:t>               </a:t>
            </a:r>
            <a:r>
              <a:rPr lang="el-GR" sz="3200" b="1" dirty="0" smtClean="0">
                <a:solidFill>
                  <a:srgbClr val="FF0066"/>
                </a:solidFill>
              </a:rPr>
              <a:t>«Σ΄ΑΓΑΠΩ … ΣΑΝ ΤΑ ΜΑΤΙΑ ΜΟΥ»</a:t>
            </a:r>
            <a:endParaRPr lang="el-GR" sz="3200" b="1" dirty="0">
              <a:solidFill>
                <a:srgbClr val="FF0066"/>
              </a:solidFill>
            </a:endParaRPr>
          </a:p>
        </p:txBody>
      </p:sp>
      <p:sp>
        <p:nvSpPr>
          <p:cNvPr id="3" name="2 - Υπότιτλος"/>
          <p:cNvSpPr>
            <a:spLocks noGrp="1"/>
          </p:cNvSpPr>
          <p:nvPr>
            <p:ph type="subTitle" idx="1"/>
          </p:nvPr>
        </p:nvSpPr>
        <p:spPr>
          <a:xfrm>
            <a:off x="467544" y="4941168"/>
            <a:ext cx="8424936" cy="1916832"/>
          </a:xfrm>
        </p:spPr>
        <p:txBody>
          <a:bodyPr>
            <a:normAutofit fontScale="85000" lnSpcReduction="10000"/>
          </a:bodyPr>
          <a:lstStyle/>
          <a:p>
            <a:r>
              <a:rPr lang="el-GR" sz="2800" dirty="0" smtClean="0">
                <a:solidFill>
                  <a:schemeClr val="tx1"/>
                </a:solidFill>
              </a:rPr>
              <a:t>Υλικό για την Υγιεινή και Προστασία των Ματιών και της Όρασης</a:t>
            </a:r>
          </a:p>
          <a:p>
            <a:r>
              <a:rPr lang="el-GR" sz="2400" dirty="0" smtClean="0">
                <a:solidFill>
                  <a:schemeClr val="tx1"/>
                </a:solidFill>
              </a:rPr>
              <a:t>Για μαθητές/</a:t>
            </a:r>
            <a:r>
              <a:rPr lang="el-GR" sz="2400" dirty="0" err="1" smtClean="0">
                <a:solidFill>
                  <a:schemeClr val="tx1"/>
                </a:solidFill>
              </a:rPr>
              <a:t>τριες</a:t>
            </a:r>
            <a:r>
              <a:rPr lang="el-GR" sz="2400" dirty="0" smtClean="0">
                <a:solidFill>
                  <a:schemeClr val="tx1"/>
                </a:solidFill>
              </a:rPr>
              <a:t> Δ’, Ε’, ΣΤ’ Δημοτικού</a:t>
            </a:r>
          </a:p>
          <a:p>
            <a:r>
              <a:rPr lang="el-GR" sz="2400" dirty="0" smtClean="0">
                <a:solidFill>
                  <a:schemeClr val="tx1"/>
                </a:solidFill>
              </a:rPr>
              <a:t>ΑΓΩΓΗ ΥΓΕΙΑΣ </a:t>
            </a:r>
          </a:p>
          <a:p>
            <a:r>
              <a:rPr lang="el-GR" sz="2400" dirty="0" smtClean="0">
                <a:solidFill>
                  <a:schemeClr val="tx1"/>
                </a:solidFill>
              </a:rPr>
              <a:t>ΥΠΟΥΡΓΕΙΟ ΥΓΕΙΑΣ</a:t>
            </a:r>
          </a:p>
          <a:p>
            <a:r>
              <a:rPr lang="el-GR" sz="2400" dirty="0" smtClean="0">
                <a:solidFill>
                  <a:schemeClr val="tx1"/>
                </a:solidFill>
              </a:rPr>
              <a:t>ΑΘΗΝΑ 2018</a:t>
            </a:r>
          </a:p>
          <a:p>
            <a:endParaRPr lang="el-GR" sz="2400" dirty="0" smtClean="0"/>
          </a:p>
        </p:txBody>
      </p:sp>
      <p:pic>
        <p:nvPicPr>
          <p:cNvPr id="4" name="Picture 2" descr="C:\Users\kmerakou\Desktop\girl-2183881_960_720.jpg"/>
          <p:cNvPicPr>
            <a:picLocks noChangeAspect="1" noChangeArrowheads="1"/>
          </p:cNvPicPr>
          <p:nvPr/>
        </p:nvPicPr>
        <p:blipFill>
          <a:blip r:embed="rId2" cstate="print"/>
          <a:srcRect/>
          <a:stretch>
            <a:fillRect/>
          </a:stretch>
        </p:blipFill>
        <p:spPr bwMode="auto">
          <a:xfrm>
            <a:off x="2339752" y="1412776"/>
            <a:ext cx="4536504" cy="266429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600" dirty="0" smtClean="0">
                <a:solidFill>
                  <a:srgbClr val="FF0066"/>
                </a:solidFill>
              </a:rPr>
              <a:t>Η όραση</a:t>
            </a:r>
            <a:endParaRPr lang="el-GR" sz="3600" dirty="0">
              <a:solidFill>
                <a:srgbClr val="FF0066"/>
              </a:solidFill>
            </a:endParaRPr>
          </a:p>
        </p:txBody>
      </p:sp>
      <p:sp>
        <p:nvSpPr>
          <p:cNvPr id="3" name="2 - Θέση περιεχομένου"/>
          <p:cNvSpPr>
            <a:spLocks noGrp="1"/>
          </p:cNvSpPr>
          <p:nvPr>
            <p:ph idx="1"/>
          </p:nvPr>
        </p:nvSpPr>
        <p:spPr>
          <a:xfrm>
            <a:off x="4283968" y="836712"/>
            <a:ext cx="4546848" cy="4785395"/>
          </a:xfrm>
        </p:spPr>
        <p:txBody>
          <a:bodyPr>
            <a:normAutofit fontScale="92500" lnSpcReduction="20000"/>
          </a:bodyPr>
          <a:lstStyle/>
          <a:p>
            <a:pPr>
              <a:lnSpc>
                <a:spcPct val="150000"/>
              </a:lnSpc>
            </a:pPr>
            <a:r>
              <a:rPr lang="el-GR" sz="2400" dirty="0" smtClean="0"/>
              <a:t>Με τα μάτια μας μπορούμε να βλέπουμε. </a:t>
            </a:r>
          </a:p>
          <a:p>
            <a:pPr>
              <a:lnSpc>
                <a:spcPct val="150000"/>
              </a:lnSpc>
            </a:pPr>
            <a:r>
              <a:rPr lang="el-GR" sz="2400" dirty="0" smtClean="0"/>
              <a:t>Αυτή η ικανότητα λέγεται όραση</a:t>
            </a:r>
          </a:p>
          <a:p>
            <a:pPr>
              <a:lnSpc>
                <a:spcPct val="150000"/>
              </a:lnSpc>
            </a:pPr>
            <a:r>
              <a:rPr lang="el-GR" sz="2400" dirty="0" smtClean="0"/>
              <a:t>Τα μάτια μας είναι πολύτιμα, γιατί;;;;</a:t>
            </a:r>
          </a:p>
          <a:p>
            <a:pPr>
              <a:lnSpc>
                <a:spcPct val="150000"/>
              </a:lnSpc>
            </a:pPr>
            <a:r>
              <a:rPr lang="el-GR" sz="2400" dirty="0" smtClean="0"/>
              <a:t>Γι αυτό χρειάζεται να ξέρουμε πώς να τα φροντίζουμε και να τα προστατεύουμε από ασθένειες και τραυματισμούς</a:t>
            </a:r>
          </a:p>
          <a:p>
            <a:pPr>
              <a:buNone/>
            </a:pPr>
            <a:r>
              <a:rPr lang="el-GR" sz="2400" dirty="0" smtClean="0"/>
              <a:t> </a:t>
            </a:r>
            <a:endParaRPr lang="el-GR" sz="2400" dirty="0"/>
          </a:p>
        </p:txBody>
      </p:sp>
      <p:sp>
        <p:nvSpPr>
          <p:cNvPr id="1032" name="AutoShape 8"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34" name="AutoShape 10"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sp>
        <p:nvSpPr>
          <p:cNvPr id="1036" name="AutoShape 12" descr="C:\Users\kmerakou\Desktop\kpyk5zecgps8iapfpsmh.web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l-GR"/>
          </a:p>
        </p:txBody>
      </p:sp>
      <p:pic>
        <p:nvPicPr>
          <p:cNvPr id="2051" name="Picture 3" descr="C:\Users\kmerakou\Desktop\doll-1280953__340.jpg"/>
          <p:cNvPicPr>
            <a:picLocks noChangeAspect="1" noChangeArrowheads="1"/>
          </p:cNvPicPr>
          <p:nvPr/>
        </p:nvPicPr>
        <p:blipFill>
          <a:blip r:embed="rId2" cstate="print"/>
          <a:srcRect/>
          <a:stretch>
            <a:fillRect/>
          </a:stretch>
        </p:blipFill>
        <p:spPr bwMode="auto">
          <a:xfrm>
            <a:off x="5508104" y="5445224"/>
            <a:ext cx="3090672" cy="1036320"/>
          </a:xfrm>
          <a:prstGeom prst="rect">
            <a:avLst/>
          </a:prstGeom>
          <a:noFill/>
        </p:spPr>
      </p:pic>
      <p:pic>
        <p:nvPicPr>
          <p:cNvPr id="2052" name="Picture 4" descr="C:\Users\kmerakou\Desktop\dragon-697570_960_720.png"/>
          <p:cNvPicPr>
            <a:picLocks noChangeAspect="1" noChangeArrowheads="1"/>
          </p:cNvPicPr>
          <p:nvPr/>
        </p:nvPicPr>
        <p:blipFill>
          <a:blip r:embed="rId3" cstate="print"/>
          <a:srcRect/>
          <a:stretch>
            <a:fillRect/>
          </a:stretch>
        </p:blipFill>
        <p:spPr bwMode="auto">
          <a:xfrm>
            <a:off x="0" y="188640"/>
            <a:ext cx="4499992" cy="648072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B050"/>
                </a:solidFill>
              </a:rPr>
              <a:t>Α) Η φυσική προστασία των ματιών μας</a:t>
            </a:r>
            <a:endParaRPr lang="el-GR" sz="3200" dirty="0">
              <a:solidFill>
                <a:srgbClr val="00B050"/>
              </a:solidFill>
            </a:endParaRPr>
          </a:p>
        </p:txBody>
      </p:sp>
      <p:sp>
        <p:nvSpPr>
          <p:cNvPr id="3" name="2 - Θέση περιεχομένου"/>
          <p:cNvSpPr>
            <a:spLocks noGrp="1"/>
          </p:cNvSpPr>
          <p:nvPr>
            <p:ph idx="1"/>
          </p:nvPr>
        </p:nvSpPr>
        <p:spPr>
          <a:xfrm>
            <a:off x="0" y="836712"/>
            <a:ext cx="9144000" cy="6021288"/>
          </a:xfrm>
        </p:spPr>
        <p:txBody>
          <a:bodyPr>
            <a:normAutofit lnSpcReduction="10000"/>
          </a:bodyPr>
          <a:lstStyle/>
          <a:p>
            <a:pPr>
              <a:buNone/>
            </a:pPr>
            <a:r>
              <a:rPr lang="el-GR" sz="2400" dirty="0" smtClean="0"/>
              <a:t>Το σώμα μας φροντίζει να προστατεύει τα μάτια μας, </a:t>
            </a:r>
          </a:p>
          <a:p>
            <a:pPr>
              <a:buNone/>
            </a:pPr>
            <a:r>
              <a:rPr lang="el-GR" sz="2400" dirty="0" smtClean="0">
                <a:solidFill>
                  <a:srgbClr val="00B050"/>
                </a:solidFill>
              </a:rPr>
              <a:t>                                                 ΠΩΣ;;;</a:t>
            </a:r>
          </a:p>
          <a:p>
            <a:r>
              <a:rPr lang="el-GR" sz="2400" dirty="0" smtClean="0"/>
              <a:t>Τα μάτια μας βρίσκονται μέσα σε  στρογγυλές κοιλότητες  που λέγονται </a:t>
            </a:r>
            <a:r>
              <a:rPr lang="el-GR" sz="2400" dirty="0" smtClean="0">
                <a:solidFill>
                  <a:srgbClr val="FF0000"/>
                </a:solidFill>
              </a:rPr>
              <a:t>οστεώδεις κόγχες </a:t>
            </a:r>
            <a:r>
              <a:rPr lang="el-GR" sz="2400" dirty="0" smtClean="0"/>
              <a:t>για να προστατεύονται από χτυπήματα.</a:t>
            </a:r>
          </a:p>
          <a:p>
            <a:pPr>
              <a:buNone/>
            </a:pPr>
            <a:endParaRPr lang="el-GR" sz="2400" dirty="0" smtClean="0"/>
          </a:p>
          <a:p>
            <a:r>
              <a:rPr lang="el-GR" sz="2400" dirty="0" smtClean="0">
                <a:solidFill>
                  <a:srgbClr val="FF0000"/>
                </a:solidFill>
              </a:rPr>
              <a:t>Φρύδια:</a:t>
            </a:r>
            <a:r>
              <a:rPr lang="en-US" sz="2400" dirty="0" smtClean="0">
                <a:solidFill>
                  <a:srgbClr val="FF0000"/>
                </a:solidFill>
              </a:rPr>
              <a:t> </a:t>
            </a:r>
            <a:r>
              <a:rPr lang="el-GR" sz="2400" dirty="0" smtClean="0"/>
              <a:t>προσφέρουν σκιά στα μάτια</a:t>
            </a:r>
            <a:endParaRPr lang="en-US" sz="2400" dirty="0" smtClean="0"/>
          </a:p>
          <a:p>
            <a:pPr>
              <a:buNone/>
            </a:pPr>
            <a:r>
              <a:rPr lang="en-US" sz="2400" dirty="0" smtClean="0"/>
              <a:t>     </a:t>
            </a:r>
            <a:r>
              <a:rPr lang="el-GR" sz="2400" dirty="0" smtClean="0"/>
              <a:t> όταν το φως είναι έντονο και εμποδίζουν </a:t>
            </a:r>
          </a:p>
          <a:p>
            <a:pPr>
              <a:buNone/>
            </a:pPr>
            <a:r>
              <a:rPr lang="el-GR" sz="2400" dirty="0" smtClean="0"/>
              <a:t>      τον ιδρώτα του μετώπου να μπει στα </a:t>
            </a:r>
          </a:p>
          <a:p>
            <a:pPr>
              <a:buNone/>
            </a:pPr>
            <a:r>
              <a:rPr lang="el-GR" sz="2400" dirty="0" smtClean="0"/>
              <a:t>      μάτια.</a:t>
            </a:r>
          </a:p>
          <a:p>
            <a:pPr>
              <a:buNone/>
            </a:pPr>
            <a:endParaRPr lang="el-GR" sz="2400" dirty="0" smtClean="0"/>
          </a:p>
          <a:p>
            <a:r>
              <a:rPr lang="el-GR" sz="2400" dirty="0" smtClean="0">
                <a:solidFill>
                  <a:srgbClr val="FF0000"/>
                </a:solidFill>
              </a:rPr>
              <a:t>Βλέφαρα: </a:t>
            </a:r>
            <a:r>
              <a:rPr lang="el-GR" sz="2400" dirty="0" smtClean="0"/>
              <a:t>τα βλέφαρα κλείνουν </a:t>
            </a:r>
            <a:endParaRPr lang="en-US" sz="2400" dirty="0" smtClean="0"/>
          </a:p>
          <a:p>
            <a:pPr>
              <a:buNone/>
            </a:pPr>
            <a:r>
              <a:rPr lang="en-US" sz="2400" dirty="0" smtClean="0"/>
              <a:t>     </a:t>
            </a:r>
            <a:r>
              <a:rPr lang="el-GR" sz="2400" dirty="0" smtClean="0"/>
              <a:t>για να εμποδίσουν τη σκόνη ή μικρά</a:t>
            </a:r>
            <a:endParaRPr lang="en-US" sz="2400" dirty="0" smtClean="0"/>
          </a:p>
          <a:p>
            <a:pPr>
              <a:buNone/>
            </a:pPr>
            <a:r>
              <a:rPr lang="el-GR" sz="2400" dirty="0" smtClean="0"/>
              <a:t>     σκουπίδια να μπουν στα μάτια μας και </a:t>
            </a:r>
          </a:p>
          <a:p>
            <a:pPr>
              <a:buNone/>
            </a:pPr>
            <a:r>
              <a:rPr lang="el-GR" sz="2400" dirty="0" smtClean="0"/>
              <a:t>     μισοκλείνουν όταν το φως είναι έντονο.</a:t>
            </a:r>
          </a:p>
        </p:txBody>
      </p:sp>
      <p:pic>
        <p:nvPicPr>
          <p:cNvPr id="3074" name="Picture 2" descr="C:\Users\kmerakou\Desktop\child-817373_960_720.jpg"/>
          <p:cNvPicPr>
            <a:picLocks noChangeAspect="1" noChangeArrowheads="1"/>
          </p:cNvPicPr>
          <p:nvPr/>
        </p:nvPicPr>
        <p:blipFill>
          <a:blip r:embed="rId2" cstate="print"/>
          <a:srcRect/>
          <a:stretch>
            <a:fillRect/>
          </a:stretch>
        </p:blipFill>
        <p:spPr bwMode="auto">
          <a:xfrm>
            <a:off x="5724128" y="2420888"/>
            <a:ext cx="3419872" cy="2376264"/>
          </a:xfrm>
          <a:prstGeom prst="rect">
            <a:avLst/>
          </a:prstGeom>
          <a:noFill/>
        </p:spPr>
      </p:pic>
      <p:pic>
        <p:nvPicPr>
          <p:cNvPr id="3075" name="Picture 3" descr="C:\Users\kmerakou\Desktop\cat-3329170_960_720.jpg"/>
          <p:cNvPicPr>
            <a:picLocks noChangeAspect="1" noChangeArrowheads="1"/>
          </p:cNvPicPr>
          <p:nvPr/>
        </p:nvPicPr>
        <p:blipFill>
          <a:blip r:embed="rId3" cstate="print"/>
          <a:srcRect/>
          <a:stretch>
            <a:fillRect/>
          </a:stretch>
        </p:blipFill>
        <p:spPr bwMode="auto">
          <a:xfrm>
            <a:off x="5868144" y="4907280"/>
            <a:ext cx="2926080" cy="195072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02034"/>
          </a:xfrm>
        </p:spPr>
        <p:txBody>
          <a:bodyPr>
            <a:normAutofit fontScale="90000"/>
          </a:bodyPr>
          <a:lstStyle/>
          <a:p>
            <a:r>
              <a:rPr lang="el-GR" sz="3200" dirty="0" smtClean="0">
                <a:solidFill>
                  <a:srgbClr val="00B050"/>
                </a:solidFill>
              </a:rPr>
              <a:t>Α) Η φυσική προστασία των ματιών μας</a:t>
            </a:r>
            <a:endParaRPr lang="el-GR" sz="3200" dirty="0">
              <a:solidFill>
                <a:srgbClr val="00B050"/>
              </a:solidFill>
            </a:endParaRPr>
          </a:p>
        </p:txBody>
      </p:sp>
      <p:sp>
        <p:nvSpPr>
          <p:cNvPr id="3" name="2 - Θέση περιεχομένου"/>
          <p:cNvSpPr>
            <a:spLocks noGrp="1"/>
          </p:cNvSpPr>
          <p:nvPr>
            <p:ph idx="1"/>
          </p:nvPr>
        </p:nvSpPr>
        <p:spPr>
          <a:xfrm>
            <a:off x="251520" y="836712"/>
            <a:ext cx="8579296" cy="6021288"/>
          </a:xfrm>
        </p:spPr>
        <p:txBody>
          <a:bodyPr>
            <a:normAutofit/>
          </a:bodyPr>
          <a:lstStyle/>
          <a:p>
            <a:r>
              <a:rPr lang="el-GR" sz="2400" dirty="0" smtClean="0">
                <a:solidFill>
                  <a:srgbClr val="FF0000"/>
                </a:solidFill>
              </a:rPr>
              <a:t>Βλεφαρίδες: </a:t>
            </a:r>
            <a:r>
              <a:rPr lang="el-GR" sz="2400" dirty="0" smtClean="0"/>
              <a:t>οι βλεφαρίδες επίσης μας προστατεύουν από το έντονο φως, τη σκόνη ή μικρά σκουπίδια να μπουν στα μάτια μας.</a:t>
            </a:r>
          </a:p>
          <a:p>
            <a:pPr>
              <a:buNone/>
            </a:pPr>
            <a:endParaRPr lang="el-GR" sz="2400" dirty="0" smtClean="0">
              <a:solidFill>
                <a:srgbClr val="FF0000"/>
              </a:solidFill>
            </a:endParaRPr>
          </a:p>
          <a:p>
            <a:endParaRPr lang="el-GR" sz="2400" dirty="0" smtClean="0">
              <a:solidFill>
                <a:srgbClr val="FF0000"/>
              </a:solidFill>
            </a:endParaRPr>
          </a:p>
          <a:p>
            <a:endParaRPr lang="el-GR" sz="2400" dirty="0" smtClean="0">
              <a:solidFill>
                <a:srgbClr val="FF0000"/>
              </a:solidFill>
            </a:endParaRPr>
          </a:p>
          <a:p>
            <a:endParaRPr lang="el-GR" sz="2400" dirty="0" smtClean="0">
              <a:solidFill>
                <a:srgbClr val="FF0000"/>
              </a:solidFill>
            </a:endParaRPr>
          </a:p>
          <a:p>
            <a:r>
              <a:rPr lang="el-GR" sz="2400" dirty="0" smtClean="0">
                <a:solidFill>
                  <a:srgbClr val="FF0000"/>
                </a:solidFill>
              </a:rPr>
              <a:t>Δάκρυα: </a:t>
            </a:r>
            <a:r>
              <a:rPr lang="el-GR" sz="2400" dirty="0" smtClean="0"/>
              <a:t>τα δάκρυα είναι πολύτιμα γιατί κρατούν τα μάτια μας υγρά και τα ξεπλένουν όταν μπει σκόνη ή μικρά σκουπίδια.</a:t>
            </a:r>
          </a:p>
          <a:p>
            <a:pPr>
              <a:buNone/>
            </a:pPr>
            <a:endParaRPr lang="el-GR" sz="2400" dirty="0" smtClean="0"/>
          </a:p>
          <a:p>
            <a:pPr>
              <a:buNone/>
            </a:pPr>
            <a:endParaRPr lang="en-US" sz="2200" dirty="0" smtClean="0"/>
          </a:p>
          <a:p>
            <a:endParaRPr lang="en-US" sz="2200" dirty="0" smtClean="0"/>
          </a:p>
          <a:p>
            <a:endParaRPr lang="en-US" sz="2200" dirty="0" smtClean="0"/>
          </a:p>
          <a:p>
            <a:endParaRPr lang="en-US" sz="2200" dirty="0" smtClean="0"/>
          </a:p>
          <a:p>
            <a:endParaRPr lang="en-US" sz="2200" dirty="0" smtClean="0"/>
          </a:p>
          <a:p>
            <a:pPr>
              <a:buNone/>
            </a:pPr>
            <a:endParaRPr lang="el-GR" sz="2200" dirty="0" smtClean="0"/>
          </a:p>
          <a:p>
            <a:endParaRPr lang="el-GR" sz="2400" dirty="0"/>
          </a:p>
        </p:txBody>
      </p:sp>
      <p:pic>
        <p:nvPicPr>
          <p:cNvPr id="4098" name="Picture 2" descr="C:\Users\kmerakou\Desktop\animal-1294913_960_720.png"/>
          <p:cNvPicPr>
            <a:picLocks noChangeAspect="1" noChangeArrowheads="1"/>
          </p:cNvPicPr>
          <p:nvPr/>
        </p:nvPicPr>
        <p:blipFill>
          <a:blip r:embed="rId2" cstate="print"/>
          <a:srcRect/>
          <a:stretch>
            <a:fillRect/>
          </a:stretch>
        </p:blipFill>
        <p:spPr bwMode="auto">
          <a:xfrm>
            <a:off x="3203848" y="5013176"/>
            <a:ext cx="5616624" cy="1844824"/>
          </a:xfrm>
          <a:prstGeom prst="rect">
            <a:avLst/>
          </a:prstGeom>
          <a:noFill/>
        </p:spPr>
      </p:pic>
      <p:pic>
        <p:nvPicPr>
          <p:cNvPr id="4099" name="Picture 3" descr="C:\Users\kmerakou\Desktop\elephant-266791_960_720.jpg"/>
          <p:cNvPicPr>
            <a:picLocks noChangeAspect="1" noChangeArrowheads="1"/>
          </p:cNvPicPr>
          <p:nvPr/>
        </p:nvPicPr>
        <p:blipFill>
          <a:blip r:embed="rId3" cstate="print"/>
          <a:srcRect/>
          <a:stretch>
            <a:fillRect/>
          </a:stretch>
        </p:blipFill>
        <p:spPr bwMode="auto">
          <a:xfrm>
            <a:off x="2987824" y="1772816"/>
            <a:ext cx="3960440" cy="172819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70C0"/>
                </a:solidFill>
              </a:rPr>
              <a:t>Β) Τραυματισμοί των ματιών</a:t>
            </a:r>
            <a:endParaRPr lang="el-GR" sz="3200" dirty="0">
              <a:solidFill>
                <a:srgbClr val="0070C0"/>
              </a:solidFill>
            </a:endParaRPr>
          </a:p>
        </p:txBody>
      </p:sp>
      <p:sp>
        <p:nvSpPr>
          <p:cNvPr id="3" name="2 - Θέση περιεχομένου"/>
          <p:cNvSpPr>
            <a:spLocks noGrp="1"/>
          </p:cNvSpPr>
          <p:nvPr>
            <p:ph idx="1"/>
          </p:nvPr>
        </p:nvSpPr>
        <p:spPr>
          <a:xfrm>
            <a:off x="457200" y="836712"/>
            <a:ext cx="8229600" cy="6021288"/>
          </a:xfrm>
        </p:spPr>
        <p:txBody>
          <a:bodyPr>
            <a:normAutofit/>
          </a:bodyPr>
          <a:lstStyle/>
          <a:p>
            <a:pPr>
              <a:buNone/>
            </a:pPr>
            <a:r>
              <a:rPr lang="el-GR" sz="2200" dirty="0" smtClean="0"/>
              <a:t>             </a:t>
            </a:r>
            <a:r>
              <a:rPr lang="el-GR" sz="2200" dirty="0" smtClean="0">
                <a:solidFill>
                  <a:srgbClr val="FF0000"/>
                </a:solidFill>
              </a:rPr>
              <a:t>Πως και που μπορεί να τραυματιστεί στο μάτι ένα παιδί;</a:t>
            </a:r>
          </a:p>
          <a:p>
            <a:pPr>
              <a:buNone/>
            </a:pPr>
            <a:endParaRPr lang="el-GR" sz="2200" dirty="0" smtClean="0"/>
          </a:p>
          <a:p>
            <a:pPr>
              <a:buNone/>
            </a:pPr>
            <a:r>
              <a:rPr lang="el-GR" sz="2200" dirty="0" smtClean="0"/>
              <a:t>Πολλοί τραυματισμοί των ματιών συμβαίνουν </a:t>
            </a:r>
          </a:p>
          <a:p>
            <a:r>
              <a:rPr lang="el-GR" sz="2200" dirty="0" smtClean="0"/>
              <a:t>κατά τις αθλητικές δραστηριότητες όταν δεν τηρούνται τα μέτρα ασφαλείας. </a:t>
            </a:r>
          </a:p>
          <a:p>
            <a:r>
              <a:rPr lang="el-GR" sz="2200" dirty="0" smtClean="0"/>
              <a:t>στο αυτοκίνητο όταν δεν φοράμε ζώνη ασφαλείας</a:t>
            </a:r>
          </a:p>
          <a:p>
            <a:r>
              <a:rPr lang="el-GR" sz="2200" dirty="0" smtClean="0"/>
              <a:t>όταν πετιέται κάτι αιχμηρό (π.χ. στυλό) ή κάτι τινάζεται ξαφνικά (π.χ. κολιέ που σπάει)</a:t>
            </a:r>
          </a:p>
          <a:p>
            <a:endParaRPr lang="el-GR" sz="2200" dirty="0" smtClean="0"/>
          </a:p>
          <a:p>
            <a:endParaRPr lang="el-GR" sz="2200" dirty="0" smtClean="0"/>
          </a:p>
          <a:p>
            <a:endParaRPr lang="el-GR" sz="2200" dirty="0" smtClean="0"/>
          </a:p>
          <a:p>
            <a:endParaRPr lang="el-GR" sz="2200" dirty="0" smtClean="0"/>
          </a:p>
          <a:p>
            <a:endParaRPr lang="el-GR" sz="2200" dirty="0" smtClean="0"/>
          </a:p>
          <a:p>
            <a:r>
              <a:rPr lang="el-GR" sz="2200" dirty="0" smtClean="0"/>
              <a:t>Συχνά ο τραυματισμός στο μάτι θεραπεύεται, αλλά μερικές φορές το άτομο μπορεί να χάσει την όραση του στο τραυματισμένο μάτι. </a:t>
            </a:r>
            <a:endParaRPr lang="el-GR" sz="2200" dirty="0"/>
          </a:p>
        </p:txBody>
      </p:sp>
      <p:pic>
        <p:nvPicPr>
          <p:cNvPr id="14337" name="Picture 1" descr="C:\Users\kmerakou\Desktop\jameson_lamb_fireworks_injury_0703.jpg"/>
          <p:cNvPicPr>
            <a:picLocks noChangeAspect="1" noChangeArrowheads="1"/>
          </p:cNvPicPr>
          <p:nvPr/>
        </p:nvPicPr>
        <p:blipFill>
          <a:blip r:embed="rId2" cstate="print"/>
          <a:srcRect/>
          <a:stretch>
            <a:fillRect/>
          </a:stretch>
        </p:blipFill>
        <p:spPr bwMode="auto">
          <a:xfrm>
            <a:off x="4139952" y="3717032"/>
            <a:ext cx="4625132" cy="2276872"/>
          </a:xfrm>
          <a:prstGeom prst="rect">
            <a:avLst/>
          </a:prstGeom>
          <a:noFill/>
        </p:spPr>
      </p:pic>
      <p:pic>
        <p:nvPicPr>
          <p:cNvPr id="5122" name="Picture 2" descr="C:\Users\kmerakou\Desktop\monster-3255243_960_720.jpg"/>
          <p:cNvPicPr>
            <a:picLocks noChangeAspect="1" noChangeArrowheads="1"/>
          </p:cNvPicPr>
          <p:nvPr/>
        </p:nvPicPr>
        <p:blipFill>
          <a:blip r:embed="rId3" cstate="print"/>
          <a:srcRect/>
          <a:stretch>
            <a:fillRect/>
          </a:stretch>
        </p:blipFill>
        <p:spPr bwMode="auto">
          <a:xfrm>
            <a:off x="1043608" y="3933056"/>
            <a:ext cx="2226176" cy="194421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74042"/>
          </a:xfrm>
        </p:spPr>
        <p:txBody>
          <a:bodyPr>
            <a:normAutofit fontScale="90000"/>
          </a:bodyPr>
          <a:lstStyle/>
          <a:p>
            <a:r>
              <a:rPr lang="el-GR" sz="3200" dirty="0" smtClean="0">
                <a:solidFill>
                  <a:srgbClr val="0070C0"/>
                </a:solidFill>
              </a:rPr>
              <a:t>Β) ΠΡΟΣΤΑΣΙΑ ΑΠΟ ΤΡΑΥΜΑΤΙΣΜΟΥΣ</a:t>
            </a:r>
            <a:endParaRPr lang="el-GR" sz="3200" dirty="0">
              <a:solidFill>
                <a:srgbClr val="0070C0"/>
              </a:solidFill>
            </a:endParaRPr>
          </a:p>
        </p:txBody>
      </p:sp>
      <p:sp>
        <p:nvSpPr>
          <p:cNvPr id="3" name="2 - Θέση περιεχομένου"/>
          <p:cNvSpPr>
            <a:spLocks noGrp="1"/>
          </p:cNvSpPr>
          <p:nvPr>
            <p:ph idx="1"/>
          </p:nvPr>
        </p:nvSpPr>
        <p:spPr>
          <a:xfrm>
            <a:off x="0" y="836712"/>
            <a:ext cx="9144000" cy="6021288"/>
          </a:xfrm>
        </p:spPr>
        <p:txBody>
          <a:bodyPr>
            <a:normAutofit/>
          </a:bodyPr>
          <a:lstStyle/>
          <a:p>
            <a:r>
              <a:rPr lang="el-GR" sz="2200" dirty="0" smtClean="0"/>
              <a:t>Να φοράς τα κατάλληλα προστατευτικά γυαλιά όταν ασχολείσαι με αθλήματα, δραστηριότητες, χόμπι ή εργασίες, κλπ που χρειάζεται προστασία των ματιών.</a:t>
            </a:r>
          </a:p>
          <a:p>
            <a:r>
              <a:rPr lang="el-GR" sz="2200" dirty="0" smtClean="0"/>
              <a:t>Να φοράς προστατευτικά γυαλιά όταν βοηθάς τους γονείς σου, σε εργασίες που ενέχουν κίνδυνο για τα μάτια, π.χ. κούρεμα στο γρασίδι, κλάδεμα λουλουδιών, φυτών, δέντρων, χρήση ηλεκτροκίνητων ή μηχανοκίνητων εργαλείων, καθάρισμα αποθήκης, χρήση χημικών καθαριστικών στο σπίτι, κλπ.</a:t>
            </a:r>
          </a:p>
          <a:p>
            <a:pPr>
              <a:buNone/>
            </a:pPr>
            <a:endParaRPr lang="el-GR" sz="2200" dirty="0" smtClean="0"/>
          </a:p>
          <a:p>
            <a:pPr>
              <a:buNone/>
            </a:pPr>
            <a:endParaRPr lang="el-GR" sz="2200" dirty="0" smtClean="0"/>
          </a:p>
          <a:p>
            <a:pPr>
              <a:buFont typeface="Wingdings" pitchFamily="2" charset="2"/>
              <a:buChar char="q"/>
            </a:pPr>
            <a:endParaRPr lang="el-GR" sz="2200" dirty="0" smtClean="0"/>
          </a:p>
          <a:p>
            <a:pPr>
              <a:buNone/>
            </a:pPr>
            <a:endParaRPr lang="el-GR" sz="2400" dirty="0"/>
          </a:p>
        </p:txBody>
      </p:sp>
      <p:pic>
        <p:nvPicPr>
          <p:cNvPr id="6146" name="Picture 2" descr="C:\Users\kmerakou\Desktop\sunglasses-309537_960_720 (1).png"/>
          <p:cNvPicPr>
            <a:picLocks noChangeAspect="1" noChangeArrowheads="1"/>
          </p:cNvPicPr>
          <p:nvPr/>
        </p:nvPicPr>
        <p:blipFill>
          <a:blip r:embed="rId2" cstate="print"/>
          <a:srcRect/>
          <a:stretch>
            <a:fillRect/>
          </a:stretch>
        </p:blipFill>
        <p:spPr bwMode="auto">
          <a:xfrm>
            <a:off x="1403648" y="3645024"/>
            <a:ext cx="5976664" cy="321297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634082"/>
          </a:xfrm>
        </p:spPr>
        <p:txBody>
          <a:bodyPr>
            <a:normAutofit/>
          </a:bodyPr>
          <a:lstStyle/>
          <a:p>
            <a:r>
              <a:rPr lang="el-GR" sz="2800" dirty="0" smtClean="0">
                <a:solidFill>
                  <a:srgbClr val="0070C0"/>
                </a:solidFill>
              </a:rPr>
              <a:t>Β) Προστασία από τραυματισμούς</a:t>
            </a:r>
            <a:endParaRPr lang="el-GR" sz="2800" dirty="0">
              <a:solidFill>
                <a:srgbClr val="0070C0"/>
              </a:solidFill>
            </a:endParaRPr>
          </a:p>
        </p:txBody>
      </p:sp>
      <p:sp>
        <p:nvSpPr>
          <p:cNvPr id="3" name="2 - Θέση περιεχομένου"/>
          <p:cNvSpPr>
            <a:spLocks noGrp="1"/>
          </p:cNvSpPr>
          <p:nvPr>
            <p:ph idx="1"/>
          </p:nvPr>
        </p:nvSpPr>
        <p:spPr>
          <a:xfrm>
            <a:off x="539552" y="908720"/>
            <a:ext cx="8229600" cy="5760640"/>
          </a:xfrm>
        </p:spPr>
        <p:txBody>
          <a:bodyPr>
            <a:normAutofit fontScale="92500" lnSpcReduction="20000"/>
          </a:bodyPr>
          <a:lstStyle/>
          <a:p>
            <a:pPr>
              <a:buNone/>
            </a:pPr>
            <a:r>
              <a:rPr lang="el-GR" sz="2200" u="sng" dirty="0" smtClean="0"/>
              <a:t>ΠΟΤΕ:</a:t>
            </a:r>
          </a:p>
          <a:p>
            <a:pPr>
              <a:buFont typeface="Wingdings" pitchFamily="2" charset="2"/>
              <a:buChar char="Ø"/>
            </a:pPr>
            <a:r>
              <a:rPr lang="el-GR" sz="2200" dirty="0" smtClean="0"/>
              <a:t>Μην πετάς άμμο, χώμα ή μικρά αντικείμενα πάνω σου ή σε άλλους</a:t>
            </a:r>
          </a:p>
          <a:p>
            <a:pPr>
              <a:buFont typeface="Wingdings" pitchFamily="2" charset="2"/>
              <a:buChar char="Ø"/>
            </a:pPr>
            <a:r>
              <a:rPr lang="el-GR" sz="2200" dirty="0" smtClean="0"/>
              <a:t>Μην τρέχεις κρατώντας αιχμηρά ή κοφτερά αντικείμενα, π.χ., στυλό, ψαλίδι, μαχαίρι, πιρούνι, κλπ.</a:t>
            </a:r>
          </a:p>
          <a:p>
            <a:pPr>
              <a:buFont typeface="Wingdings" pitchFamily="2" charset="2"/>
              <a:buChar char="Ø"/>
            </a:pPr>
            <a:r>
              <a:rPr lang="el-GR" sz="2200" dirty="0" smtClean="0"/>
              <a:t>Μην εκτοξεύεις οτιδήποτε στους άλλους όπως χαλίκια, βώλους, σαΐτες, πυροτεχνήματα, κλπ.</a:t>
            </a:r>
          </a:p>
          <a:p>
            <a:pPr>
              <a:buFont typeface="Wingdings" pitchFamily="2" charset="2"/>
              <a:buChar char="Ø"/>
            </a:pPr>
            <a:r>
              <a:rPr lang="el-GR" sz="2200" dirty="0" smtClean="0"/>
              <a:t>Να φοράς πάντα ζώνη ασφαλείας στο αυτοκίνητο για να προστατέψει τα μάτια σου σε τυχόν τρακάρισμα.</a:t>
            </a:r>
          </a:p>
          <a:p>
            <a:pPr>
              <a:buFont typeface="Wingdings" pitchFamily="2" charset="2"/>
              <a:buChar char="Ø"/>
            </a:pPr>
            <a:r>
              <a:rPr lang="el-GR" sz="2200" dirty="0" smtClean="0"/>
              <a:t>Μην ψεκάζεις με σπρέι (εντομοκτόνο, αποσμητικό ή οτιδήποτε άλλο) χωρίς να προστατεύεις τα μάτια σου ή να ειδοποιήσεις τους άλλους να απομακρυνθούν</a:t>
            </a:r>
          </a:p>
          <a:p>
            <a:pPr>
              <a:buNone/>
            </a:pPr>
            <a:endParaRPr lang="el-GR" sz="2400" dirty="0" smtClean="0"/>
          </a:p>
          <a:p>
            <a:pPr algn="ctr">
              <a:buNone/>
            </a:pPr>
            <a:endParaRPr lang="el-GR" sz="2400" dirty="0" smtClean="0">
              <a:solidFill>
                <a:srgbClr val="00B050"/>
              </a:solidFill>
            </a:endParaRPr>
          </a:p>
          <a:p>
            <a:pPr algn="ctr">
              <a:buNone/>
            </a:pPr>
            <a:endParaRPr lang="el-GR" sz="2400" dirty="0" smtClean="0">
              <a:solidFill>
                <a:srgbClr val="00B050"/>
              </a:solidFill>
            </a:endParaRPr>
          </a:p>
          <a:p>
            <a:pPr algn="ctr">
              <a:buNone/>
            </a:pPr>
            <a:endParaRPr lang="el-GR" sz="2400" dirty="0" smtClean="0">
              <a:solidFill>
                <a:srgbClr val="00B050"/>
              </a:solidFill>
            </a:endParaRPr>
          </a:p>
          <a:p>
            <a:pPr algn="ctr">
              <a:buNone/>
            </a:pPr>
            <a:endParaRPr lang="el-GR" sz="2400" dirty="0" smtClean="0">
              <a:solidFill>
                <a:srgbClr val="00B050"/>
              </a:solidFill>
            </a:endParaRPr>
          </a:p>
          <a:p>
            <a:pPr algn="ctr">
              <a:buNone/>
            </a:pPr>
            <a:endParaRPr lang="el-GR" sz="2400" dirty="0" smtClean="0">
              <a:solidFill>
                <a:srgbClr val="00B050"/>
              </a:solidFill>
            </a:endParaRPr>
          </a:p>
          <a:p>
            <a:pPr algn="ctr">
              <a:buNone/>
            </a:pPr>
            <a:r>
              <a:rPr lang="el-GR" sz="2400" dirty="0" smtClean="0">
                <a:solidFill>
                  <a:srgbClr val="00B050"/>
                </a:solidFill>
              </a:rPr>
              <a:t>Μπορείτε να σκεφτείτε κάποια άλλα πράγματα που μπορεί να τραυματίσουν τα δικά σας μάτια ή των άλλων;</a:t>
            </a:r>
            <a:endParaRPr lang="el-GR" sz="2400" dirty="0">
              <a:solidFill>
                <a:srgbClr val="00B050"/>
              </a:solidFill>
            </a:endParaRPr>
          </a:p>
        </p:txBody>
      </p:sp>
      <p:pic>
        <p:nvPicPr>
          <p:cNvPr id="7171" name="Picture 3" descr="C:\Users\kmerakou\Desktop\a-pair-of-scissors-3314438__340.png"/>
          <p:cNvPicPr>
            <a:picLocks noChangeAspect="1" noChangeArrowheads="1"/>
          </p:cNvPicPr>
          <p:nvPr/>
        </p:nvPicPr>
        <p:blipFill>
          <a:blip r:embed="rId2" cstate="print"/>
          <a:srcRect/>
          <a:stretch>
            <a:fillRect/>
          </a:stretch>
        </p:blipFill>
        <p:spPr bwMode="auto">
          <a:xfrm>
            <a:off x="5940152" y="3933056"/>
            <a:ext cx="1224136" cy="1872208"/>
          </a:xfrm>
          <a:prstGeom prst="rect">
            <a:avLst/>
          </a:prstGeom>
          <a:noFill/>
        </p:spPr>
      </p:pic>
      <p:pic>
        <p:nvPicPr>
          <p:cNvPr id="2050" name="Picture 2" descr="C:\Users\kmerakou\Desktop\CarSeat_boy_seatbelt_green.jpg.jpg"/>
          <p:cNvPicPr>
            <a:picLocks noChangeAspect="1" noChangeArrowheads="1"/>
          </p:cNvPicPr>
          <p:nvPr/>
        </p:nvPicPr>
        <p:blipFill>
          <a:blip r:embed="rId3" cstate="print"/>
          <a:srcRect/>
          <a:stretch>
            <a:fillRect/>
          </a:stretch>
        </p:blipFill>
        <p:spPr bwMode="auto">
          <a:xfrm>
            <a:off x="1691680" y="4077072"/>
            <a:ext cx="3571875" cy="1800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Τίτλος"/>
          <p:cNvSpPr>
            <a:spLocks noGrp="1"/>
          </p:cNvSpPr>
          <p:nvPr>
            <p:ph type="ctrTitle"/>
          </p:nvPr>
        </p:nvSpPr>
        <p:spPr>
          <a:xfrm>
            <a:off x="685800" y="188640"/>
            <a:ext cx="7772400" cy="576064"/>
          </a:xfrm>
        </p:spPr>
        <p:txBody>
          <a:bodyPr>
            <a:noAutofit/>
          </a:bodyPr>
          <a:lstStyle/>
          <a:p>
            <a:pPr algn="l"/>
            <a:r>
              <a:rPr lang="el-GR" sz="3000" dirty="0" smtClean="0">
                <a:solidFill>
                  <a:srgbClr val="00B050"/>
                </a:solidFill>
              </a:rPr>
              <a:t>Γ) Ο ΗΛΙΟΣ ΚΑΙ ΤΑ ΜΑΤΙΑ ΜΑΣ</a:t>
            </a:r>
            <a:endParaRPr lang="el-GR" sz="3000" dirty="0"/>
          </a:p>
        </p:txBody>
      </p:sp>
      <p:sp>
        <p:nvSpPr>
          <p:cNvPr id="5" name="4 - Υπότιτλος"/>
          <p:cNvSpPr>
            <a:spLocks noGrp="1"/>
          </p:cNvSpPr>
          <p:nvPr>
            <p:ph type="subTitle" idx="1"/>
          </p:nvPr>
        </p:nvSpPr>
        <p:spPr>
          <a:xfrm>
            <a:off x="179512" y="836712"/>
            <a:ext cx="8640960" cy="6021288"/>
          </a:xfrm>
        </p:spPr>
        <p:txBody>
          <a:bodyPr>
            <a:normAutofit fontScale="62500" lnSpcReduction="20000"/>
          </a:bodyPr>
          <a:lstStyle/>
          <a:p>
            <a:pPr algn="l"/>
            <a:r>
              <a:rPr lang="el-GR" sz="3500" dirty="0" smtClean="0">
                <a:solidFill>
                  <a:srgbClr val="FF0066"/>
                </a:solidFill>
              </a:rPr>
              <a:t>Παρόλο που το φως του ήλιου είναι χρήσιμο για την </a:t>
            </a:r>
          </a:p>
          <a:p>
            <a:pPr algn="l"/>
            <a:r>
              <a:rPr lang="el-GR" sz="3500" dirty="0" smtClean="0">
                <a:solidFill>
                  <a:srgbClr val="FF0066"/>
                </a:solidFill>
              </a:rPr>
              <a:t>ανάπτυξη και την ξεκούραση του ματιού, </a:t>
            </a:r>
          </a:p>
          <a:p>
            <a:pPr algn="l"/>
            <a:r>
              <a:rPr lang="el-GR" sz="3500" dirty="0" smtClean="0">
                <a:solidFill>
                  <a:srgbClr val="FF0066"/>
                </a:solidFill>
              </a:rPr>
              <a:t>θα πρέπει να είμαστε ιδιαίτερα </a:t>
            </a:r>
          </a:p>
          <a:p>
            <a:pPr algn="l"/>
            <a:r>
              <a:rPr lang="el-GR" sz="3500" dirty="0" smtClean="0">
                <a:solidFill>
                  <a:srgbClr val="FF0066"/>
                </a:solidFill>
              </a:rPr>
              <a:t>προσεχτικοί τις ημέρες με έντονη ηλιοφάνεια.</a:t>
            </a:r>
          </a:p>
          <a:p>
            <a:r>
              <a:rPr lang="el-GR" sz="3800" dirty="0" smtClean="0">
                <a:solidFill>
                  <a:srgbClr val="00B050"/>
                </a:solidFill>
              </a:rPr>
              <a:t>ΤΙ ΚΑΝΟΥΜΕ;;;;</a:t>
            </a:r>
          </a:p>
          <a:p>
            <a:endParaRPr lang="el-GR" sz="3800" dirty="0" smtClean="0">
              <a:solidFill>
                <a:srgbClr val="00B050"/>
              </a:solidFill>
            </a:endParaRPr>
          </a:p>
          <a:p>
            <a:pPr algn="just">
              <a:buFont typeface="Wingdings" pitchFamily="2" charset="2"/>
              <a:buChar char="v"/>
            </a:pPr>
            <a:r>
              <a:rPr lang="el-GR" sz="3500" dirty="0" smtClean="0">
                <a:solidFill>
                  <a:schemeClr val="tx1"/>
                </a:solidFill>
              </a:rPr>
              <a:t>Φοράμε γυαλιά ηλίου. Αγοράζουμε τα γυαλιά από καταστήματα οπτικών και όχι από περίπτερα, μικροπωλητές, κλπ.</a:t>
            </a:r>
          </a:p>
          <a:p>
            <a:pPr algn="just"/>
            <a:endParaRPr lang="el-GR" sz="3500" dirty="0" smtClean="0"/>
          </a:p>
          <a:p>
            <a:pPr algn="just">
              <a:buFont typeface="Wingdings" pitchFamily="2" charset="2"/>
              <a:buChar char="v"/>
            </a:pPr>
            <a:r>
              <a:rPr lang="el-GR" sz="3500" dirty="0" smtClean="0">
                <a:solidFill>
                  <a:schemeClr val="tx1"/>
                </a:solidFill>
              </a:rPr>
              <a:t>Δεν κοιτάμε ποτέ απευθείας τον ήλιο ή άλλο έντονο φως, ακόμα και με</a:t>
            </a:r>
            <a:r>
              <a:rPr lang="en-US" sz="3500" dirty="0" smtClean="0">
                <a:solidFill>
                  <a:schemeClr val="tx1"/>
                </a:solidFill>
              </a:rPr>
              <a:t> </a:t>
            </a:r>
            <a:r>
              <a:rPr lang="el-GR" sz="3500" dirty="0" smtClean="0">
                <a:solidFill>
                  <a:schemeClr val="tx1"/>
                </a:solidFill>
              </a:rPr>
              <a:t>γυαλιά ηλίου.</a:t>
            </a:r>
          </a:p>
          <a:p>
            <a:pPr algn="just"/>
            <a:endParaRPr lang="el-GR" sz="3500" dirty="0" smtClean="0">
              <a:solidFill>
                <a:schemeClr val="tx1"/>
              </a:solidFill>
            </a:endParaRPr>
          </a:p>
          <a:p>
            <a:pPr algn="just">
              <a:buFont typeface="Wingdings" pitchFamily="2" charset="2"/>
              <a:buChar char="v"/>
            </a:pPr>
            <a:r>
              <a:rPr lang="el-GR" sz="3500" dirty="0" smtClean="0">
                <a:solidFill>
                  <a:schemeClr val="tx1"/>
                </a:solidFill>
              </a:rPr>
              <a:t>Φοράμε καπέλο τις ημέρες με έντονη ηλιοφάνεια. Η σκίαση που προσφέρει προστατεύει τα μάτια. </a:t>
            </a:r>
          </a:p>
          <a:p>
            <a:pPr algn="just">
              <a:buFont typeface="Wingdings" pitchFamily="2" charset="2"/>
              <a:buChar char="v"/>
            </a:pPr>
            <a:endParaRPr lang="el-GR" sz="3500" dirty="0" smtClean="0">
              <a:solidFill>
                <a:schemeClr val="tx1"/>
              </a:solidFill>
            </a:endParaRPr>
          </a:p>
          <a:p>
            <a:pPr algn="just">
              <a:buFont typeface="Wingdings" pitchFamily="2" charset="2"/>
              <a:buChar char="v"/>
            </a:pPr>
            <a:r>
              <a:rPr lang="el-GR" sz="3500" dirty="0" smtClean="0">
                <a:solidFill>
                  <a:schemeClr val="tx1"/>
                </a:solidFill>
              </a:rPr>
              <a:t> Στις περιόδους έκλειψης του ήλιου, απαγορεύεται να κοιτάμε τον ήλιο-ακόμα και με γυαλιά ηλίου, γιατί μπορεί να είναι επικίνδυνο για την  όραση μας.</a:t>
            </a:r>
          </a:p>
          <a:p>
            <a:endParaRPr lang="el-GR" dirty="0"/>
          </a:p>
        </p:txBody>
      </p:sp>
      <p:pic>
        <p:nvPicPr>
          <p:cNvPr id="1026" name="Picture 2" descr="C:\Users\kmerakou\Desktop\images.jpg"/>
          <p:cNvPicPr>
            <a:picLocks noChangeAspect="1" noChangeArrowheads="1"/>
          </p:cNvPicPr>
          <p:nvPr/>
        </p:nvPicPr>
        <p:blipFill>
          <a:blip r:embed="rId2" cstate="print"/>
          <a:srcRect/>
          <a:stretch>
            <a:fillRect/>
          </a:stretch>
        </p:blipFill>
        <p:spPr bwMode="auto">
          <a:xfrm>
            <a:off x="6300193" y="0"/>
            <a:ext cx="2843808" cy="270892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0"/>
            <a:ext cx="8229600" cy="548680"/>
          </a:xfrm>
        </p:spPr>
        <p:txBody>
          <a:bodyPr>
            <a:normAutofit fontScale="90000"/>
          </a:bodyPr>
          <a:lstStyle/>
          <a:p>
            <a:r>
              <a:rPr lang="el-GR" sz="3200" dirty="0" smtClean="0">
                <a:solidFill>
                  <a:srgbClr val="7030A0"/>
                </a:solidFill>
              </a:rPr>
              <a:t>Δ) ΑΣΘΕΝΕΙΕΣ ΤΩΝ ΜΑΤΙΩΝ</a:t>
            </a:r>
            <a:endParaRPr lang="el-GR" sz="3200" dirty="0">
              <a:solidFill>
                <a:srgbClr val="7030A0"/>
              </a:solidFill>
            </a:endParaRPr>
          </a:p>
        </p:txBody>
      </p:sp>
      <p:sp>
        <p:nvSpPr>
          <p:cNvPr id="3" name="2 - Θέση περιεχομένου"/>
          <p:cNvSpPr>
            <a:spLocks noGrp="1"/>
          </p:cNvSpPr>
          <p:nvPr>
            <p:ph idx="1"/>
          </p:nvPr>
        </p:nvSpPr>
        <p:spPr>
          <a:xfrm>
            <a:off x="251520" y="692696"/>
            <a:ext cx="8892480" cy="6165304"/>
          </a:xfrm>
        </p:spPr>
        <p:txBody>
          <a:bodyPr>
            <a:normAutofit/>
          </a:bodyPr>
          <a:lstStyle/>
          <a:p>
            <a:r>
              <a:rPr lang="el-GR" sz="2200" dirty="0" smtClean="0"/>
              <a:t>Η </a:t>
            </a:r>
            <a:r>
              <a:rPr lang="el-GR" sz="2200" dirty="0" smtClean="0">
                <a:solidFill>
                  <a:srgbClr val="7030A0"/>
                </a:solidFill>
              </a:rPr>
              <a:t>επιπεφυκίτιδα </a:t>
            </a:r>
            <a:r>
              <a:rPr lang="el-GR" sz="2200" dirty="0" smtClean="0"/>
              <a:t>προκαλείται από κάποιον ιό ή μικρόβιο </a:t>
            </a:r>
          </a:p>
          <a:p>
            <a:r>
              <a:rPr lang="el-GR" sz="2200" dirty="0" smtClean="0"/>
              <a:t>ΜΕΤΑΔΙΔΕΤΑΙ εύκολα στους άλλους και από το ένα μάτι στο άλλο, γι’ αυτό δεν πρέπει να χρησιμοποιούμε το ίδιο χαρτομάντιλο για το ίδιο μάτι, ή να το μοιραζόμαστε με άλλους, να μην φοράμε γυαλιά άλλου και να πλένουμε τα χέρια μας για να μη μεταδώσουμε την ασθένεια. </a:t>
            </a:r>
          </a:p>
          <a:p>
            <a:r>
              <a:rPr lang="el-GR" sz="2200" dirty="0" smtClean="0"/>
              <a:t>Τότε τα μάτια μας βγάζουν τσίμπλες σαν πύον, κοκκινίζουν  και πονούν</a:t>
            </a:r>
          </a:p>
          <a:p>
            <a:r>
              <a:rPr lang="el-GR" sz="2200" dirty="0" smtClean="0"/>
              <a:t>Πολλά παιδιά, όταν έχουν επιπεφυκίτιδα τρίβουν τα μάτια τους αλλά τότε τα συμπτώματα γίνονται χειρότερα</a:t>
            </a:r>
          </a:p>
          <a:p>
            <a:r>
              <a:rPr lang="el-GR" sz="2200" dirty="0" smtClean="0"/>
              <a:t>Ο γιατρός θα συστήσει τη θεραπεία για την αντιμετώπιση της επιπεφυκίτιδας.</a:t>
            </a:r>
          </a:p>
          <a:p>
            <a:endParaRPr lang="el-GR" sz="2200" dirty="0" smtClean="0"/>
          </a:p>
          <a:p>
            <a:pPr>
              <a:buNone/>
            </a:pPr>
            <a:endParaRPr lang="el-GR" sz="2400" dirty="0" smtClean="0"/>
          </a:p>
          <a:p>
            <a:pPr>
              <a:buNone/>
            </a:pPr>
            <a:endParaRPr lang="el-GR" sz="2400" dirty="0" smtClean="0"/>
          </a:p>
          <a:p>
            <a:endParaRPr lang="el-GR" sz="2400" dirty="0"/>
          </a:p>
        </p:txBody>
      </p:sp>
      <p:pic>
        <p:nvPicPr>
          <p:cNvPr id="35842" name="Picture 2" descr="C:\Users\kmerakou\Desktop\hqdefault.jpg"/>
          <p:cNvPicPr>
            <a:picLocks noChangeAspect="1" noChangeArrowheads="1"/>
          </p:cNvPicPr>
          <p:nvPr/>
        </p:nvPicPr>
        <p:blipFill>
          <a:blip r:embed="rId2" cstate="print"/>
          <a:srcRect/>
          <a:stretch>
            <a:fillRect/>
          </a:stretch>
        </p:blipFill>
        <p:spPr bwMode="auto">
          <a:xfrm>
            <a:off x="4355976" y="4265712"/>
            <a:ext cx="4572000" cy="2592288"/>
          </a:xfrm>
          <a:prstGeom prst="rect">
            <a:avLst/>
          </a:prstGeom>
          <a:noFill/>
        </p:spPr>
      </p:pic>
      <p:pic>
        <p:nvPicPr>
          <p:cNvPr id="8194" name="Picture 2" descr="C:\Users\kmerakou\Desktop\bloodshot-1294920__340.png"/>
          <p:cNvPicPr>
            <a:picLocks noChangeAspect="1" noChangeArrowheads="1"/>
          </p:cNvPicPr>
          <p:nvPr/>
        </p:nvPicPr>
        <p:blipFill>
          <a:blip r:embed="rId3" cstate="print"/>
          <a:srcRect/>
          <a:stretch>
            <a:fillRect/>
          </a:stretch>
        </p:blipFill>
        <p:spPr bwMode="auto">
          <a:xfrm>
            <a:off x="323528" y="4365104"/>
            <a:ext cx="3438525" cy="2492896"/>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0"/>
            <a:ext cx="8219256" cy="836712"/>
          </a:xfrm>
        </p:spPr>
        <p:txBody>
          <a:bodyPr>
            <a:normAutofit/>
          </a:bodyPr>
          <a:lstStyle/>
          <a:p>
            <a:r>
              <a:rPr lang="el-GR" sz="3200" dirty="0" smtClean="0">
                <a:solidFill>
                  <a:srgbClr val="7030A0"/>
                </a:solidFill>
              </a:rPr>
              <a:t>Δ) ΑΣΘΕΝΕΙΕΣ ΤΩΝ ΜΑΤΙΩΝ</a:t>
            </a:r>
            <a:endParaRPr lang="el-GR" sz="3200" dirty="0"/>
          </a:p>
        </p:txBody>
      </p:sp>
      <p:sp>
        <p:nvSpPr>
          <p:cNvPr id="3" name="2 - Θέση περιεχομένου"/>
          <p:cNvSpPr>
            <a:spLocks noGrp="1"/>
          </p:cNvSpPr>
          <p:nvPr>
            <p:ph idx="1"/>
          </p:nvPr>
        </p:nvSpPr>
        <p:spPr>
          <a:xfrm>
            <a:off x="323528" y="404664"/>
            <a:ext cx="8640960" cy="6453336"/>
          </a:xfrm>
        </p:spPr>
        <p:txBody>
          <a:bodyPr>
            <a:normAutofit/>
          </a:bodyPr>
          <a:lstStyle/>
          <a:p>
            <a:pPr algn="just"/>
            <a:endParaRPr lang="el-GR" sz="2200" dirty="0" smtClean="0"/>
          </a:p>
          <a:p>
            <a:r>
              <a:rPr lang="el-GR" sz="2200" dirty="0" smtClean="0"/>
              <a:t>Κάποια παιδιά, που έχουν ευαισθησία σε ορισμένες ουσίες που προκαλούν αλλεργία (αλλεργιογόνα) όπως η σκόνη, η γύρη, η μούχλα, το τρίχωμα των ζώων, τα καλλυντικά, η ξηρή ατμόσφαιρα σε κλειστούς χώρους, ο καπνός, κλπ, παθαίνουν </a:t>
            </a:r>
            <a:r>
              <a:rPr lang="el-GR" sz="2200" dirty="0" smtClean="0">
                <a:solidFill>
                  <a:srgbClr val="7030A0"/>
                </a:solidFill>
              </a:rPr>
              <a:t>αλλεργική επιπεφυκίτιδα. </a:t>
            </a:r>
          </a:p>
          <a:p>
            <a:r>
              <a:rPr lang="el-GR" sz="2200" dirty="0" smtClean="0"/>
              <a:t>ΔΕΝ ΕΙΝΑΙ ΜΕΤΑΔΟΤΙΚΗ, ούτε προέρχεται από κάποια μόλυνση. </a:t>
            </a:r>
          </a:p>
          <a:p>
            <a:r>
              <a:rPr lang="el-GR" sz="2200" dirty="0" smtClean="0"/>
              <a:t>Τότε τα μάτια μας έχουν φαγούρα, κοκκινίζουν, πρήζονται, δακρύζουν, νιώθουμε ότι καίνε ή ότι έχει μπει κάποιο σκουπίδι μέσα</a:t>
            </a:r>
          </a:p>
          <a:p>
            <a:pPr algn="just"/>
            <a:r>
              <a:rPr lang="el-GR" sz="2200" dirty="0" smtClean="0"/>
              <a:t>Δεν πρέπει να τρίβουμε τα μάτια μας γιατί θα νιώθουμε χειρότερα τα συμπτώματα </a:t>
            </a:r>
          </a:p>
          <a:p>
            <a:pPr algn="just"/>
            <a:r>
              <a:rPr lang="el-GR" sz="2200" dirty="0" smtClean="0"/>
              <a:t>Είναι χρήσιμο να ανακαλύψουμε και να αποφεύγουμε την ουσία που μας προκαλεί την αλλεργική επιπεφυκίτιδα.</a:t>
            </a:r>
          </a:p>
          <a:p>
            <a:pPr algn="just"/>
            <a:r>
              <a:rPr lang="el-GR" sz="2200" dirty="0" smtClean="0"/>
              <a:t>Ο γιατρός θα συστήσει τη θεραπεία για την αντιμετώπιση της</a:t>
            </a:r>
            <a:endParaRPr lang="el-GR" sz="2400" dirty="0"/>
          </a:p>
        </p:txBody>
      </p:sp>
      <p:pic>
        <p:nvPicPr>
          <p:cNvPr id="4" name="Picture 2" descr="C:\Users\kmerakou\Desktop\e939664b8190e129e49d1c5c67eff26a.jpg"/>
          <p:cNvPicPr>
            <a:picLocks noChangeAspect="1" noChangeArrowheads="1"/>
          </p:cNvPicPr>
          <p:nvPr/>
        </p:nvPicPr>
        <p:blipFill>
          <a:blip r:embed="rId2" cstate="print"/>
          <a:srcRect/>
          <a:stretch>
            <a:fillRect/>
          </a:stretch>
        </p:blipFill>
        <p:spPr bwMode="auto">
          <a:xfrm>
            <a:off x="5148064" y="5301208"/>
            <a:ext cx="3779912" cy="1556792"/>
          </a:xfrm>
          <a:prstGeom prst="rect">
            <a:avLst/>
          </a:prstGeom>
          <a:noFill/>
        </p:spPr>
      </p:pic>
      <p:pic>
        <p:nvPicPr>
          <p:cNvPr id="9218" name="Picture 2" descr="C:\Users\kmerakou\Desktop\maki-3295891_960_720.jpg"/>
          <p:cNvPicPr>
            <a:picLocks noChangeAspect="1" noChangeArrowheads="1"/>
          </p:cNvPicPr>
          <p:nvPr/>
        </p:nvPicPr>
        <p:blipFill>
          <a:blip r:embed="rId3" cstate="print"/>
          <a:srcRect/>
          <a:stretch>
            <a:fillRect/>
          </a:stretch>
        </p:blipFill>
        <p:spPr bwMode="auto">
          <a:xfrm>
            <a:off x="971600" y="5301208"/>
            <a:ext cx="2926080" cy="155679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188640"/>
            <a:ext cx="8229600" cy="288032"/>
          </a:xfrm>
        </p:spPr>
        <p:txBody>
          <a:bodyPr>
            <a:noAutofit/>
          </a:bodyPr>
          <a:lstStyle/>
          <a:p>
            <a:r>
              <a:rPr lang="el-GR" sz="2800" dirty="0" smtClean="0">
                <a:solidFill>
                  <a:srgbClr val="7030A0"/>
                </a:solidFill>
              </a:rPr>
              <a:t>Ε) ΣΥΝΗΘΕΙΣ ΕΞΩΤΕΡΙΚΕΣ ΠΑΘΗΣΕΙΣ ΤΩΝ ΜΑΤΙΩΝ</a:t>
            </a:r>
            <a:endParaRPr lang="el-GR" sz="2800" dirty="0">
              <a:solidFill>
                <a:srgbClr val="7030A0"/>
              </a:solidFill>
            </a:endParaRPr>
          </a:p>
        </p:txBody>
      </p:sp>
      <p:sp>
        <p:nvSpPr>
          <p:cNvPr id="3" name="2 - Θέση περιεχομένου"/>
          <p:cNvSpPr>
            <a:spLocks noGrp="1"/>
          </p:cNvSpPr>
          <p:nvPr>
            <p:ph idx="1"/>
          </p:nvPr>
        </p:nvSpPr>
        <p:spPr>
          <a:xfrm>
            <a:off x="0" y="692696"/>
            <a:ext cx="8964488" cy="6165304"/>
          </a:xfrm>
        </p:spPr>
        <p:txBody>
          <a:bodyPr>
            <a:normAutofit fontScale="32500" lnSpcReduction="20000"/>
          </a:bodyPr>
          <a:lstStyle/>
          <a:p>
            <a:pPr fontAlgn="base"/>
            <a:r>
              <a:rPr lang="el-GR" sz="6800" dirty="0" smtClean="0">
                <a:solidFill>
                  <a:srgbClr val="7030A0"/>
                </a:solidFill>
              </a:rPr>
              <a:t>ΒΛΕΦΑΡΙΤΙΔΑ: </a:t>
            </a:r>
            <a:r>
              <a:rPr lang="el-GR" sz="6800" dirty="0" smtClean="0"/>
              <a:t>Είναι φλεγμονή των βλεφάρων. Τα κύρια συμπτώματα είναι ο ερεθισμός, η φαγούρα, τα δάκρυα και το κοκκίνισμα στα βλέφαρα</a:t>
            </a:r>
            <a:r>
              <a:rPr lang="el-GR" sz="6800" dirty="0" smtClean="0"/>
              <a:t>. Οι κομπρέσες με ζεστό νερό ανακουφίζουν.</a:t>
            </a:r>
            <a:endParaRPr lang="el-GR" sz="6800" dirty="0" smtClean="0"/>
          </a:p>
          <a:p>
            <a:pPr algn="just" fontAlgn="base"/>
            <a:r>
              <a:rPr lang="el-GR" sz="6800" dirty="0" smtClean="0">
                <a:solidFill>
                  <a:srgbClr val="7030A0"/>
                </a:solidFill>
              </a:rPr>
              <a:t>ΚΡΙΘΑΡΑΚΙ:</a:t>
            </a:r>
            <a:r>
              <a:rPr lang="el-GR" sz="6800" dirty="0" smtClean="0">
                <a:solidFill>
                  <a:srgbClr val="FF0000"/>
                </a:solidFill>
              </a:rPr>
              <a:t> </a:t>
            </a:r>
            <a:r>
              <a:rPr lang="el-GR" sz="6800" dirty="0" smtClean="0"/>
              <a:t>Το κριθαράκι οφείλεται σε μόλυνση </a:t>
            </a:r>
            <a:r>
              <a:rPr lang="el-GR" sz="6800" dirty="0" smtClean="0"/>
              <a:t>της ρίζας </a:t>
            </a:r>
            <a:r>
              <a:rPr lang="el-GR" sz="6800" dirty="0" smtClean="0"/>
              <a:t>της </a:t>
            </a:r>
            <a:r>
              <a:rPr lang="el-GR" sz="6800" dirty="0" smtClean="0"/>
              <a:t>βλεφαρίδας και πονάει. </a:t>
            </a:r>
            <a:r>
              <a:rPr lang="el-GR" sz="6800" dirty="0" smtClean="0"/>
              <a:t>Συνήθως ξεκινά ως ένα κόκκινο σπυράκι κατά μήκος της άκρης του </a:t>
            </a:r>
            <a:r>
              <a:rPr lang="el-GR" sz="6800" dirty="0" smtClean="0"/>
              <a:t>βλεφάρου, </a:t>
            </a:r>
            <a:r>
              <a:rPr lang="el-GR" sz="6800" dirty="0" smtClean="0"/>
              <a:t>το οποίο στη συνέχεια γεμίζει με πύο και σπάει</a:t>
            </a:r>
            <a:r>
              <a:rPr lang="el-GR" sz="6800" dirty="0" smtClean="0"/>
              <a:t>. Οι κομπρέσες με ζεστό νερό ανακουφίζουν.</a:t>
            </a:r>
            <a:endParaRPr lang="el-GR" sz="6800" dirty="0" smtClean="0"/>
          </a:p>
          <a:p>
            <a:pPr algn="just" fontAlgn="base"/>
            <a:r>
              <a:rPr lang="el-GR" sz="6800" dirty="0" smtClean="0">
                <a:solidFill>
                  <a:srgbClr val="7030A0"/>
                </a:solidFill>
              </a:rPr>
              <a:t>ΧΑΛΑΖΙΟ: </a:t>
            </a:r>
            <a:r>
              <a:rPr lang="el-GR" sz="6800" dirty="0" smtClean="0"/>
              <a:t>Είναι μια χρόνια φλεγμονή των αδένων που εμφανίζεται σαν ογκίδιο τις περισσότερες φορές χωρίς πόνο. Το βλέφαρο πρήζεται, ερεθίζεται, ενοχλεί, κοκκινίζει και δίνει την αίσθηση ότι έχει δημιουργηθεί ένα μικρό μπαλάκι. Αποφύγετε το τρίψιμο των ματιών με τα χέρια. </a:t>
            </a:r>
            <a:r>
              <a:rPr lang="el-GR" sz="6800" dirty="0" smtClean="0"/>
              <a:t>Οι κομπρέσες με ζεστό νερό ανακουφίζουν</a:t>
            </a:r>
            <a:r>
              <a:rPr lang="el-GR" sz="6800" dirty="0" smtClean="0"/>
              <a:t>.</a:t>
            </a:r>
          </a:p>
          <a:p>
            <a:pPr algn="just" fontAlgn="base"/>
            <a:endParaRPr lang="el-GR" sz="6800" dirty="0" smtClean="0"/>
          </a:p>
          <a:p>
            <a:pPr algn="just" fontAlgn="base">
              <a:buNone/>
            </a:pPr>
            <a:r>
              <a:rPr lang="el-GR" sz="6800" dirty="0" smtClean="0"/>
              <a:t>Σε όλες τις παραπάνω παθήσεις θυμόμαστε ότι:</a:t>
            </a:r>
            <a:endParaRPr lang="el-GR" sz="6800" dirty="0" smtClean="0"/>
          </a:p>
          <a:p>
            <a:pPr fontAlgn="base"/>
            <a:r>
              <a:rPr lang="el-GR" sz="6800" dirty="0" smtClean="0"/>
              <a:t>Δεν </a:t>
            </a:r>
            <a:r>
              <a:rPr lang="el-GR" sz="6800" dirty="0" smtClean="0"/>
              <a:t>τρίβουμε τα μάτια με τα χέρια.</a:t>
            </a:r>
          </a:p>
          <a:p>
            <a:pPr fontAlgn="base"/>
            <a:r>
              <a:rPr lang="el-GR" sz="6800" dirty="0" smtClean="0"/>
              <a:t>Ο </a:t>
            </a:r>
            <a:r>
              <a:rPr lang="el-GR" sz="6800" dirty="0" smtClean="0"/>
              <a:t>γιατρός μπορεί να συστήσει την κατάλληλη αντιμετώπιση τους</a:t>
            </a:r>
          </a:p>
          <a:p>
            <a:pPr>
              <a:buNone/>
            </a:pPr>
            <a:endParaRPr lang="el-GR" sz="2400" dirty="0"/>
          </a:p>
        </p:txBody>
      </p:sp>
      <p:pic>
        <p:nvPicPr>
          <p:cNvPr id="1026" name="Picture 2" descr="C:\Users\kmerakou\Desktop\animal-feature-resize.jpg"/>
          <p:cNvPicPr>
            <a:picLocks noChangeAspect="1" noChangeArrowheads="1"/>
          </p:cNvPicPr>
          <p:nvPr/>
        </p:nvPicPr>
        <p:blipFill>
          <a:blip r:embed="rId2" cstate="print"/>
          <a:srcRect/>
          <a:stretch>
            <a:fillRect/>
          </a:stretch>
        </p:blipFill>
        <p:spPr bwMode="auto">
          <a:xfrm>
            <a:off x="5508104" y="5517232"/>
            <a:ext cx="3024336" cy="1340768"/>
          </a:xfrm>
          <a:prstGeom prst="rect">
            <a:avLst/>
          </a:prstGeom>
          <a:noFill/>
        </p:spPr>
      </p:pic>
      <p:pic>
        <p:nvPicPr>
          <p:cNvPr id="1027" name="Picture 3" descr="C:\Users\kmerakou\Desktop\14-animals-eyes-front-3.nocrop.w710.h2147483647.jpg"/>
          <p:cNvPicPr>
            <a:picLocks noChangeAspect="1" noChangeArrowheads="1"/>
          </p:cNvPicPr>
          <p:nvPr/>
        </p:nvPicPr>
        <p:blipFill>
          <a:blip r:embed="rId3" cstate="print"/>
          <a:srcRect/>
          <a:stretch>
            <a:fillRect/>
          </a:stretch>
        </p:blipFill>
        <p:spPr bwMode="auto">
          <a:xfrm>
            <a:off x="1475656" y="5517232"/>
            <a:ext cx="2952328" cy="134076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634082"/>
          </a:xfrm>
        </p:spPr>
        <p:txBody>
          <a:bodyPr>
            <a:normAutofit fontScale="90000"/>
          </a:bodyPr>
          <a:lstStyle/>
          <a:p>
            <a:r>
              <a:rPr lang="el-GR" sz="3000" dirty="0" smtClean="0">
                <a:solidFill>
                  <a:srgbClr val="FF0066"/>
                </a:solidFill>
              </a:rPr>
              <a:t>Υγιεινή και φροντίδα των ματιών </a:t>
            </a:r>
            <a:br>
              <a:rPr lang="el-GR" sz="3000" dirty="0" smtClean="0">
                <a:solidFill>
                  <a:srgbClr val="FF0066"/>
                </a:solidFill>
              </a:rPr>
            </a:br>
            <a:endParaRPr lang="el-GR" sz="3000" dirty="0">
              <a:solidFill>
                <a:srgbClr val="FF0066"/>
              </a:solidFill>
            </a:endParaRPr>
          </a:p>
        </p:txBody>
      </p:sp>
      <p:sp>
        <p:nvSpPr>
          <p:cNvPr id="3" name="2 - Θέση περιεχομένου"/>
          <p:cNvSpPr>
            <a:spLocks noGrp="1"/>
          </p:cNvSpPr>
          <p:nvPr>
            <p:ph idx="1"/>
          </p:nvPr>
        </p:nvSpPr>
        <p:spPr>
          <a:xfrm>
            <a:off x="457200" y="980728"/>
            <a:ext cx="8229600" cy="5544616"/>
          </a:xfrm>
        </p:spPr>
        <p:txBody>
          <a:bodyPr>
            <a:normAutofit/>
          </a:bodyPr>
          <a:lstStyle/>
          <a:p>
            <a:pPr>
              <a:buNone/>
            </a:pPr>
            <a:r>
              <a:rPr lang="el-GR" sz="2200" dirty="0" smtClean="0"/>
              <a:t>Για την υγιεινή και φροντίδα των ματιών, έχουμε πάντα στο νου μας:</a:t>
            </a:r>
          </a:p>
          <a:p>
            <a:pPr>
              <a:buNone/>
            </a:pPr>
            <a:endParaRPr lang="el-GR" sz="2200" dirty="0" smtClean="0"/>
          </a:p>
          <a:p>
            <a:pPr algn="just">
              <a:buFont typeface="Wingdings" pitchFamily="2" charset="2"/>
              <a:buChar char="v"/>
            </a:pPr>
            <a:r>
              <a:rPr lang="el-GR" sz="2200" dirty="0" smtClean="0"/>
              <a:t>Ο καθαρισμός των ματιών γίνεται με καθαρά χαρτομάντιλα ή ειδικά αποστειρωμένα οφθαλμικά μαντηλάκια</a:t>
            </a:r>
          </a:p>
          <a:p>
            <a:pPr algn="just">
              <a:buFont typeface="Wingdings" pitchFamily="2" charset="2"/>
              <a:buChar char="v"/>
            </a:pPr>
            <a:r>
              <a:rPr lang="el-GR" sz="2200" dirty="0" smtClean="0"/>
              <a:t>Δεν σκουπίζουμε τα μάτια με πετσέτες ή άλλα υφάσματα που πιθανόν έχουν σκόνη ή υγρασία ή οτιδήποτε άλλο που πιθανόν μολύνει τα μάτια</a:t>
            </a:r>
          </a:p>
          <a:p>
            <a:pPr algn="just">
              <a:buFont typeface="Wingdings" pitchFamily="2" charset="2"/>
              <a:buChar char="v"/>
            </a:pPr>
            <a:r>
              <a:rPr lang="el-GR" sz="2200" dirty="0" smtClean="0"/>
              <a:t>Πλένουμε πάντα τα χέρια μας πριν σκουπίσουμε τα μάτια μας.</a:t>
            </a:r>
          </a:p>
          <a:p>
            <a:pPr algn="just">
              <a:buFont typeface="Wingdings" pitchFamily="2" charset="2"/>
              <a:buChar char="v"/>
            </a:pPr>
            <a:r>
              <a:rPr lang="el-GR" sz="2200" dirty="0" smtClean="0"/>
              <a:t>Εάν μπει κάτι στο μάτι μας ή έχουμε φαγούρα, δεν το τρίβουμε. Ζητάμε από έναν ενήλικα να μας βοηθήσει να πλύνουμε το μάτι μας με τρεχούμενο νερό χωρίς πίεση, μέχρι να το νιώσουμε καλύτερα.</a:t>
            </a:r>
          </a:p>
          <a:p>
            <a:pPr>
              <a:buFont typeface="Wingdings" pitchFamily="2" charset="2"/>
              <a:buChar char="v"/>
            </a:pPr>
            <a:r>
              <a:rPr lang="el-GR" sz="2200" dirty="0" smtClean="0"/>
              <a:t>Δεν μοιραζόμαστε με άλλους το ίδιο χαρτομάντιλο</a:t>
            </a:r>
          </a:p>
          <a:p>
            <a:pPr>
              <a:buFont typeface="Wingdings" pitchFamily="2" charset="2"/>
              <a:buChar char="v"/>
            </a:pPr>
            <a:r>
              <a:rPr lang="el-GR" sz="2200" dirty="0" smtClean="0"/>
              <a:t>Δεν χρησιμοποιούμε τα ίδια γυαλιά με άλλους</a:t>
            </a:r>
          </a:p>
          <a:p>
            <a:pPr algn="just">
              <a:buFont typeface="Wingdings" pitchFamily="2" charset="2"/>
              <a:buChar char="v"/>
            </a:pPr>
            <a:endParaRPr lang="el-GR" sz="2200" dirty="0" smtClean="0"/>
          </a:p>
          <a:p>
            <a:pPr>
              <a:buNone/>
            </a:pPr>
            <a:endParaRPr lang="el-GR" sz="2200" dirty="0" smtClean="0"/>
          </a:p>
          <a:p>
            <a:endParaRPr lang="el-GR" sz="22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02034"/>
          </a:xfrm>
        </p:spPr>
        <p:txBody>
          <a:bodyPr>
            <a:normAutofit fontScale="90000"/>
          </a:bodyPr>
          <a:lstStyle/>
          <a:p>
            <a:r>
              <a:rPr lang="el-GR" sz="3200" dirty="0" smtClean="0">
                <a:solidFill>
                  <a:srgbClr val="0070C0"/>
                </a:solidFill>
              </a:rPr>
              <a:t>ΣΤ) ΠΡΟΒΛΗΜΑΤΑ ΟΡΑΣΗΣ</a:t>
            </a:r>
            <a:endParaRPr lang="el-GR" sz="3200" dirty="0">
              <a:solidFill>
                <a:srgbClr val="0070C0"/>
              </a:solidFill>
            </a:endParaRPr>
          </a:p>
        </p:txBody>
      </p:sp>
      <p:sp>
        <p:nvSpPr>
          <p:cNvPr id="3" name="2 - Θέση περιεχομένου"/>
          <p:cNvSpPr>
            <a:spLocks noGrp="1"/>
          </p:cNvSpPr>
          <p:nvPr>
            <p:ph idx="1"/>
          </p:nvPr>
        </p:nvSpPr>
        <p:spPr>
          <a:xfrm>
            <a:off x="457200" y="764704"/>
            <a:ext cx="8229600" cy="5760640"/>
          </a:xfrm>
        </p:spPr>
        <p:txBody>
          <a:bodyPr>
            <a:normAutofit/>
          </a:bodyPr>
          <a:lstStyle/>
          <a:p>
            <a:pPr algn="just"/>
            <a:r>
              <a:rPr lang="el-GR" sz="2000" dirty="0" smtClean="0">
                <a:solidFill>
                  <a:srgbClr val="00B050"/>
                </a:solidFill>
              </a:rPr>
              <a:t>Πολλά παιδιά έχουν δυσκολίες στην όραση. Εάν έχεις κάποιο από τα παρακάνω προβλήματα μπορείς να το αναφέρεις στους γονείς ή  στη δασκάλα σου. Μάλλον θα είσαι έτοιμος/η να επισκεφθείς τον οφθαλμίατρο για να εξετάσει τα μάτια σου και την όραση σου.</a:t>
            </a:r>
          </a:p>
          <a:p>
            <a:endParaRPr lang="el-GR" sz="2000" dirty="0" smtClean="0"/>
          </a:p>
          <a:p>
            <a:pPr>
              <a:buFont typeface="Wingdings" pitchFamily="2" charset="2"/>
              <a:buChar char="v"/>
            </a:pPr>
            <a:r>
              <a:rPr lang="el-GR" sz="2000" dirty="0" smtClean="0"/>
              <a:t>Δεν βλέπεις καθαρά στον πίνακα</a:t>
            </a:r>
          </a:p>
          <a:p>
            <a:pPr>
              <a:buFont typeface="Wingdings" pitchFamily="2" charset="2"/>
              <a:buChar char="v"/>
            </a:pPr>
            <a:r>
              <a:rPr lang="el-GR" sz="2000" dirty="0" smtClean="0"/>
              <a:t>Τα γράμματα στο βιβλίο ή στο τετράδιο φαίνονται θολά</a:t>
            </a:r>
          </a:p>
          <a:p>
            <a:pPr>
              <a:buFont typeface="Wingdings" pitchFamily="2" charset="2"/>
              <a:buChar char="v"/>
            </a:pPr>
            <a:r>
              <a:rPr lang="el-GR" sz="2000" dirty="0" smtClean="0"/>
              <a:t>Νιώθεις τα μάτια σου να σε «καίνε», να δακρύζουν ή να κάνουν σπασμούς.</a:t>
            </a:r>
          </a:p>
          <a:p>
            <a:pPr>
              <a:buFont typeface="Wingdings" pitchFamily="2" charset="2"/>
              <a:buChar char="v"/>
            </a:pPr>
            <a:r>
              <a:rPr lang="el-GR" sz="2000" dirty="0" smtClean="0"/>
              <a:t>Έχεις πονοκέφαλο όταν διαβάζεις ή γράφεις</a:t>
            </a:r>
          </a:p>
          <a:p>
            <a:pPr>
              <a:buFont typeface="Wingdings" pitchFamily="2" charset="2"/>
              <a:buChar char="v"/>
            </a:pPr>
            <a:r>
              <a:rPr lang="el-GR" sz="2000" dirty="0" smtClean="0"/>
              <a:t>Είναι δύσκολο να ξεχωρίσεις κάποια χρώματα</a:t>
            </a:r>
          </a:p>
          <a:p>
            <a:pPr>
              <a:buFont typeface="Wingdings" pitchFamily="2" charset="2"/>
              <a:buChar char="v"/>
            </a:pPr>
            <a:r>
              <a:rPr lang="el-GR" sz="2000" dirty="0" smtClean="0"/>
              <a:t>Χάνεις εύκολα το σημείο που διάβαζες</a:t>
            </a:r>
          </a:p>
          <a:p>
            <a:pPr>
              <a:buFont typeface="Wingdings" pitchFamily="2" charset="2"/>
              <a:buChar char="v"/>
            </a:pPr>
            <a:r>
              <a:rPr lang="el-GR" sz="2000" dirty="0" smtClean="0"/>
              <a:t>Χρειάζεσαι το βιβλίο κοντά στα μάτια σου για να βλέπεις τα γράμματα άνετα</a:t>
            </a:r>
          </a:p>
          <a:p>
            <a:pPr>
              <a:buFont typeface="Wingdings" pitchFamily="2" charset="2"/>
              <a:buChar char="v"/>
            </a:pPr>
            <a:r>
              <a:rPr lang="el-GR" sz="2000" dirty="0" smtClean="0"/>
              <a:t>Όταν σηκώνεις τα μάτια πάνω από το βιβλίο τα αντικείμενα φαίνονται πιο θολά.</a:t>
            </a:r>
          </a:p>
          <a:p>
            <a:pPr>
              <a:buFont typeface="Wingdings" pitchFamily="2" charset="2"/>
              <a:buChar char="v"/>
            </a:pPr>
            <a:endParaRPr lang="el-GR" sz="2200" dirty="0"/>
          </a:p>
        </p:txBody>
      </p:sp>
      <p:pic>
        <p:nvPicPr>
          <p:cNvPr id="10243" name="Picture 3" descr="C:\Users\kmerakou\Desktop\teddy-bear-2855982_960_720.jpg"/>
          <p:cNvPicPr>
            <a:picLocks noChangeAspect="1" noChangeArrowheads="1"/>
          </p:cNvPicPr>
          <p:nvPr/>
        </p:nvPicPr>
        <p:blipFill>
          <a:blip r:embed="rId2" cstate="print"/>
          <a:srcRect/>
          <a:stretch>
            <a:fillRect/>
          </a:stretch>
        </p:blipFill>
        <p:spPr bwMode="auto">
          <a:xfrm>
            <a:off x="6012160" y="3573016"/>
            <a:ext cx="2710056" cy="1368152"/>
          </a:xfrm>
          <a:prstGeom prst="rect">
            <a:avLst/>
          </a:prstGeom>
          <a:noFill/>
        </p:spPr>
      </p:pic>
      <p:pic>
        <p:nvPicPr>
          <p:cNvPr id="10244" name="Picture 4" descr="C:\Users\kmerakou\Desktop\child-3326960_960_720.png"/>
          <p:cNvPicPr>
            <a:picLocks noChangeAspect="1" noChangeArrowheads="1"/>
          </p:cNvPicPr>
          <p:nvPr/>
        </p:nvPicPr>
        <p:blipFill>
          <a:blip r:embed="rId3" cstate="print"/>
          <a:srcRect/>
          <a:stretch>
            <a:fillRect/>
          </a:stretch>
        </p:blipFill>
        <p:spPr bwMode="auto">
          <a:xfrm>
            <a:off x="7092280" y="5561856"/>
            <a:ext cx="2051720" cy="1296144"/>
          </a:xfrm>
          <a:prstGeom prst="rect">
            <a:avLst/>
          </a:prstGeom>
          <a:noFill/>
        </p:spPr>
      </p:pic>
      <p:pic>
        <p:nvPicPr>
          <p:cNvPr id="10245" name="Picture 5" descr="C:\Users\kmerakou\Desktop\classroom-2093744_960_720 (1).jpg"/>
          <p:cNvPicPr>
            <a:picLocks noChangeAspect="1" noChangeArrowheads="1"/>
          </p:cNvPicPr>
          <p:nvPr/>
        </p:nvPicPr>
        <p:blipFill>
          <a:blip r:embed="rId4" cstate="print"/>
          <a:srcRect/>
          <a:stretch>
            <a:fillRect/>
          </a:stretch>
        </p:blipFill>
        <p:spPr bwMode="auto">
          <a:xfrm>
            <a:off x="6983760" y="2060848"/>
            <a:ext cx="2160240" cy="1224136"/>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274042"/>
          </a:xfrm>
        </p:spPr>
        <p:txBody>
          <a:bodyPr>
            <a:normAutofit fontScale="90000"/>
          </a:bodyPr>
          <a:lstStyle/>
          <a:p>
            <a:r>
              <a:rPr lang="el-GR" sz="3200" dirty="0" smtClean="0">
                <a:solidFill>
                  <a:srgbClr val="0070C0"/>
                </a:solidFill>
              </a:rPr>
              <a:t>ΣΤ) ΠΡΟΒΛΗΜΑΤΑ ΟΡΑΣΗΣ</a:t>
            </a:r>
            <a:endParaRPr lang="el-GR" sz="3200" dirty="0">
              <a:solidFill>
                <a:srgbClr val="0070C0"/>
              </a:solidFill>
            </a:endParaRPr>
          </a:p>
        </p:txBody>
      </p:sp>
      <p:sp>
        <p:nvSpPr>
          <p:cNvPr id="3" name="2 - Θέση περιεχομένου"/>
          <p:cNvSpPr>
            <a:spLocks noGrp="1"/>
          </p:cNvSpPr>
          <p:nvPr>
            <p:ph idx="1"/>
          </p:nvPr>
        </p:nvSpPr>
        <p:spPr>
          <a:xfrm>
            <a:off x="179512" y="836712"/>
            <a:ext cx="8712968" cy="5760640"/>
          </a:xfrm>
        </p:spPr>
        <p:txBody>
          <a:bodyPr>
            <a:normAutofit/>
          </a:bodyPr>
          <a:lstStyle/>
          <a:p>
            <a:pPr>
              <a:buNone/>
            </a:pPr>
            <a:r>
              <a:rPr lang="el-GR" sz="2200" dirty="0" smtClean="0"/>
              <a:t>Ο οφθαλμίατρος είναι πιθανόν να σου συστήσει:</a:t>
            </a:r>
          </a:p>
          <a:p>
            <a:pPr>
              <a:buFont typeface="Wingdings" pitchFamily="2" charset="2"/>
              <a:buChar char="q"/>
            </a:pPr>
            <a:r>
              <a:rPr lang="el-GR" sz="2000" dirty="0" smtClean="0"/>
              <a:t>Να κάνεις κάποιες ασκήσεις των ματιών</a:t>
            </a:r>
          </a:p>
          <a:p>
            <a:pPr>
              <a:buFont typeface="Wingdings" pitchFamily="2" charset="2"/>
              <a:buChar char="q"/>
            </a:pPr>
            <a:r>
              <a:rPr lang="el-GR" sz="2000" dirty="0" smtClean="0"/>
              <a:t>Να φοράς γυαλιά για μικρό χρονικό διάστημα</a:t>
            </a:r>
          </a:p>
          <a:p>
            <a:pPr>
              <a:buFont typeface="Wingdings" pitchFamily="2" charset="2"/>
              <a:buChar char="q"/>
            </a:pPr>
            <a:r>
              <a:rPr lang="el-GR" sz="2000" dirty="0" smtClean="0"/>
              <a:t>Να φοράς γυαλιά για μεγάλο χρονικό διάστημα</a:t>
            </a:r>
          </a:p>
          <a:p>
            <a:pPr>
              <a:buNone/>
            </a:pPr>
            <a:endParaRPr lang="el-GR" sz="2000" dirty="0" smtClean="0"/>
          </a:p>
          <a:p>
            <a:pPr>
              <a:buNone/>
            </a:pPr>
            <a:endParaRPr lang="el-GR" sz="2400" dirty="0"/>
          </a:p>
        </p:txBody>
      </p:sp>
      <p:pic>
        <p:nvPicPr>
          <p:cNvPr id="6" name="Picture 2" descr="C:\Users\kmerakou\Desktop\dog-734689_960_720.jpg"/>
          <p:cNvPicPr>
            <a:picLocks noChangeAspect="1" noChangeArrowheads="1"/>
          </p:cNvPicPr>
          <p:nvPr/>
        </p:nvPicPr>
        <p:blipFill>
          <a:blip r:embed="rId2" cstate="print"/>
          <a:srcRect/>
          <a:stretch>
            <a:fillRect/>
          </a:stretch>
        </p:blipFill>
        <p:spPr bwMode="auto">
          <a:xfrm>
            <a:off x="3635896" y="3284984"/>
            <a:ext cx="5040560" cy="3384376"/>
          </a:xfrm>
          <a:prstGeom prst="rect">
            <a:avLst/>
          </a:prstGeom>
          <a:noFill/>
        </p:spPr>
      </p:pic>
      <p:pic>
        <p:nvPicPr>
          <p:cNvPr id="11267" name="Picture 3" descr="C:\Users\kmerakou\Desktop\portrait-3037160_960_720.jpg"/>
          <p:cNvPicPr>
            <a:picLocks noChangeAspect="1" noChangeArrowheads="1"/>
          </p:cNvPicPr>
          <p:nvPr/>
        </p:nvPicPr>
        <p:blipFill>
          <a:blip r:embed="rId3" cstate="print"/>
          <a:srcRect/>
          <a:stretch>
            <a:fillRect/>
          </a:stretch>
        </p:blipFill>
        <p:spPr bwMode="auto">
          <a:xfrm>
            <a:off x="395536" y="2636912"/>
            <a:ext cx="3024336" cy="3744416"/>
          </a:xfrm>
          <a:prstGeom prst="rect">
            <a:avLst/>
          </a:prstGeom>
          <a:noFill/>
        </p:spPr>
      </p:pic>
      <p:pic>
        <p:nvPicPr>
          <p:cNvPr id="11268" name="Picture 4" descr="C:\Users\kmerakou\Desktop\smart-187696_960_720.jpg"/>
          <p:cNvPicPr>
            <a:picLocks noChangeAspect="1" noChangeArrowheads="1"/>
          </p:cNvPicPr>
          <p:nvPr/>
        </p:nvPicPr>
        <p:blipFill>
          <a:blip r:embed="rId4" cstate="print"/>
          <a:srcRect/>
          <a:stretch>
            <a:fillRect/>
          </a:stretch>
        </p:blipFill>
        <p:spPr bwMode="auto">
          <a:xfrm>
            <a:off x="5940152" y="764704"/>
            <a:ext cx="3203848" cy="288032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70C0"/>
                </a:solidFill>
              </a:rPr>
              <a:t>Ζ) ΠΡΟΒΛΗΜΑΤΑ</a:t>
            </a:r>
            <a:r>
              <a:rPr lang="en-US" sz="3200" dirty="0" smtClean="0">
                <a:solidFill>
                  <a:srgbClr val="0070C0"/>
                </a:solidFill>
              </a:rPr>
              <a:t> </a:t>
            </a:r>
            <a:r>
              <a:rPr lang="el-GR" sz="3200" dirty="0" smtClean="0">
                <a:solidFill>
                  <a:srgbClr val="0070C0"/>
                </a:solidFill>
              </a:rPr>
              <a:t>ΣΤΑ ΜΑΤΙΑ ΑΠΟ ΤΗΝ ΟΘΟΝΗ</a:t>
            </a:r>
            <a:endParaRPr lang="el-GR" sz="3200" dirty="0">
              <a:solidFill>
                <a:srgbClr val="0070C0"/>
              </a:solidFill>
            </a:endParaRPr>
          </a:p>
        </p:txBody>
      </p:sp>
      <p:sp>
        <p:nvSpPr>
          <p:cNvPr id="3" name="2 - Θέση περιεχομένου"/>
          <p:cNvSpPr>
            <a:spLocks noGrp="1"/>
          </p:cNvSpPr>
          <p:nvPr>
            <p:ph idx="1"/>
          </p:nvPr>
        </p:nvSpPr>
        <p:spPr>
          <a:xfrm>
            <a:off x="457200" y="908720"/>
            <a:ext cx="8435280" cy="5760640"/>
          </a:xfrm>
        </p:spPr>
        <p:txBody>
          <a:bodyPr>
            <a:normAutofit/>
          </a:bodyPr>
          <a:lstStyle/>
          <a:p>
            <a:r>
              <a:rPr lang="el-GR" sz="2400" dirty="0" smtClean="0"/>
              <a:t>Κάποια παιδιά που βρίσκονται πάνω από δύο ώρες την ημέρα μπροστά από μια οθόνη (τηλεόραση, υπολογιστής, κινητό, </a:t>
            </a:r>
            <a:r>
              <a:rPr lang="el-GR" sz="2400" dirty="0" err="1" smtClean="0"/>
              <a:t>τάμπλετ</a:t>
            </a:r>
            <a:r>
              <a:rPr lang="el-GR" sz="2400" dirty="0" smtClean="0"/>
              <a:t>, κλπ) εμφανίζουν συμπτώματα όπως:</a:t>
            </a:r>
          </a:p>
          <a:p>
            <a:r>
              <a:rPr lang="el-GR" sz="2400" dirty="0" smtClean="0"/>
              <a:t>Θολή ή διπλή όραση (διπλωπία)</a:t>
            </a:r>
          </a:p>
          <a:p>
            <a:r>
              <a:rPr lang="el-GR" sz="2400" dirty="0" smtClean="0"/>
              <a:t>Ερεθισμός των ματιών</a:t>
            </a:r>
          </a:p>
          <a:p>
            <a:r>
              <a:rPr lang="el-GR" sz="2400" dirty="0" smtClean="0"/>
              <a:t>Στεγνά ή κόκκινα μάτια</a:t>
            </a:r>
          </a:p>
          <a:p>
            <a:r>
              <a:rPr lang="el-GR" sz="2400" dirty="0" smtClean="0"/>
              <a:t>Πονοκέφαλοι</a:t>
            </a:r>
          </a:p>
          <a:p>
            <a:r>
              <a:rPr lang="el-GR" sz="2400" dirty="0" smtClean="0"/>
              <a:t>Πόνος στον αυχένα ή στην πλάτη</a:t>
            </a:r>
          </a:p>
          <a:p>
            <a:pPr>
              <a:buNone/>
            </a:pPr>
            <a:endParaRPr lang="el-GR" sz="2400" dirty="0" smtClean="0"/>
          </a:p>
          <a:p>
            <a:pPr>
              <a:buFont typeface="Wingdings" pitchFamily="2" charset="2"/>
              <a:buChar char="v"/>
            </a:pPr>
            <a:endParaRPr lang="el-GR" sz="2400" dirty="0" smtClean="0"/>
          </a:p>
          <a:p>
            <a:pPr>
              <a:buNone/>
            </a:pPr>
            <a:endParaRPr lang="el-GR" sz="2400" dirty="0" smtClean="0"/>
          </a:p>
          <a:p>
            <a:pPr>
              <a:buNone/>
            </a:pPr>
            <a:endParaRPr lang="el-GR" sz="2400" dirty="0" smtClean="0"/>
          </a:p>
          <a:p>
            <a:endParaRPr lang="el-GR" sz="2400" dirty="0"/>
          </a:p>
        </p:txBody>
      </p:sp>
      <p:pic>
        <p:nvPicPr>
          <p:cNvPr id="12290" name="Picture 2" descr="C:\Users\kmerakou\Desktop\children-403582_960_720.jpg"/>
          <p:cNvPicPr>
            <a:picLocks noChangeAspect="1" noChangeArrowheads="1"/>
          </p:cNvPicPr>
          <p:nvPr/>
        </p:nvPicPr>
        <p:blipFill>
          <a:blip r:embed="rId2" cstate="print"/>
          <a:srcRect/>
          <a:stretch>
            <a:fillRect/>
          </a:stretch>
        </p:blipFill>
        <p:spPr bwMode="auto">
          <a:xfrm>
            <a:off x="395536" y="4437112"/>
            <a:ext cx="4680520" cy="2420888"/>
          </a:xfrm>
          <a:prstGeom prst="rect">
            <a:avLst/>
          </a:prstGeom>
          <a:noFill/>
        </p:spPr>
      </p:pic>
      <p:pic>
        <p:nvPicPr>
          <p:cNvPr id="12291" name="Picture 3" descr="C:\Users\kmerakou\Desktop\girl-1064659_960_720.jpg"/>
          <p:cNvPicPr>
            <a:picLocks noChangeAspect="1" noChangeArrowheads="1"/>
          </p:cNvPicPr>
          <p:nvPr/>
        </p:nvPicPr>
        <p:blipFill>
          <a:blip r:embed="rId3" cstate="print"/>
          <a:srcRect/>
          <a:stretch>
            <a:fillRect/>
          </a:stretch>
        </p:blipFill>
        <p:spPr bwMode="auto">
          <a:xfrm>
            <a:off x="5508104" y="2348880"/>
            <a:ext cx="3456384" cy="4176464"/>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a:bodyPr>
          <a:lstStyle/>
          <a:p>
            <a:r>
              <a:rPr lang="el-GR" sz="2800" dirty="0" smtClean="0">
                <a:solidFill>
                  <a:srgbClr val="0070C0"/>
                </a:solidFill>
              </a:rPr>
              <a:t>ΣΤ) ΠΡΟΒΛΗΜΑΤΑ ΣΤΑ ΜΑΤΙΑ ΑΠΟ ΤΗΝ ΟΘΟΝΗ</a:t>
            </a:r>
            <a:endParaRPr lang="el-GR" sz="2800" dirty="0">
              <a:solidFill>
                <a:srgbClr val="0070C0"/>
              </a:solidFill>
            </a:endParaRPr>
          </a:p>
        </p:txBody>
      </p:sp>
      <p:sp>
        <p:nvSpPr>
          <p:cNvPr id="3" name="2 - Θέση περιεχομένου"/>
          <p:cNvSpPr>
            <a:spLocks noGrp="1"/>
          </p:cNvSpPr>
          <p:nvPr>
            <p:ph idx="1"/>
          </p:nvPr>
        </p:nvSpPr>
        <p:spPr>
          <a:xfrm>
            <a:off x="457200" y="1052736"/>
            <a:ext cx="8229600" cy="5544616"/>
          </a:xfrm>
        </p:spPr>
        <p:txBody>
          <a:bodyPr>
            <a:normAutofit/>
          </a:bodyPr>
          <a:lstStyle/>
          <a:p>
            <a:pPr algn="just">
              <a:buFont typeface="Wingdings" pitchFamily="2" charset="2"/>
              <a:buChar char="v"/>
            </a:pPr>
            <a:r>
              <a:rPr lang="el-GR" sz="2400" dirty="0" smtClean="0"/>
              <a:t>Τα παιδιά του δημοτικού θα πρέπει να στέκονται σε απόσταση 50 -70 εκατοστών από τον υπολογιστή(όσο το μήκος του τεντωμένου χεριού τους). Η οθόνη θα πρέπει να βρίσκεται ελαφρά παρακάτω από το επίπεδο του ματιού. Είναι απαραίτητο να κάνουν συχνά διαλλείματα και να κινούνται ή να αλλάζουν τη θέση τους όταν δουλεύουν σε οθόνη.</a:t>
            </a:r>
          </a:p>
          <a:p>
            <a:pPr algn="just">
              <a:buNone/>
            </a:pPr>
            <a:endParaRPr lang="el-GR" sz="2400" dirty="0" smtClean="0"/>
          </a:p>
          <a:p>
            <a:pPr>
              <a:buNone/>
            </a:pPr>
            <a:endParaRPr lang="el-GR" sz="2400" dirty="0"/>
          </a:p>
        </p:txBody>
      </p:sp>
      <p:pic>
        <p:nvPicPr>
          <p:cNvPr id="13314" name="Picture 2" descr="C:\Users\kmerakou\Desktop\Η+Σωστή+Στάση+Εργασίας+στον+Υπολογιστή.jpg"/>
          <p:cNvPicPr>
            <a:picLocks noChangeAspect="1" noChangeArrowheads="1"/>
          </p:cNvPicPr>
          <p:nvPr/>
        </p:nvPicPr>
        <p:blipFill>
          <a:blip r:embed="rId2" cstate="print"/>
          <a:srcRect/>
          <a:stretch>
            <a:fillRect/>
          </a:stretch>
        </p:blipFill>
        <p:spPr bwMode="auto">
          <a:xfrm>
            <a:off x="2411760" y="3573016"/>
            <a:ext cx="4680520" cy="3284984"/>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634082"/>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66"/>
              </a:solidFill>
            </a:endParaRPr>
          </a:p>
        </p:txBody>
      </p:sp>
      <p:sp>
        <p:nvSpPr>
          <p:cNvPr id="3" name="2 - Θέση περιεχομένου"/>
          <p:cNvSpPr>
            <a:spLocks noGrp="1"/>
          </p:cNvSpPr>
          <p:nvPr>
            <p:ph idx="1"/>
          </p:nvPr>
        </p:nvSpPr>
        <p:spPr>
          <a:xfrm>
            <a:off x="323528" y="1484784"/>
            <a:ext cx="8589640" cy="5373216"/>
          </a:xfrm>
        </p:spPr>
        <p:txBody>
          <a:bodyPr>
            <a:normAutofit/>
          </a:bodyPr>
          <a:lstStyle/>
          <a:p>
            <a:pPr marL="457200" indent="-457200">
              <a:buFont typeface="Wingdings" pitchFamily="2" charset="2"/>
              <a:buChar char="v"/>
            </a:pPr>
            <a:r>
              <a:rPr lang="el-GR" sz="2200" dirty="0" smtClean="0"/>
              <a:t>Τρώγε πολύχρωμα τρόφιμα, με πορτοκαλί, κίτρινο, κόκκινο  χρώμα και με πράσινα φύλα γιατί έχει βρεθεί ότι βοηθούν  τα μάτια να παραμείνουν υγιή.</a:t>
            </a:r>
          </a:p>
          <a:p>
            <a:pPr marL="457200" indent="-457200">
              <a:buNone/>
            </a:pPr>
            <a:endParaRPr lang="el-GR" sz="2200" dirty="0" smtClean="0"/>
          </a:p>
          <a:p>
            <a:pPr marL="457200" indent="-457200">
              <a:buFont typeface="Wingdings" pitchFamily="2" charset="2"/>
              <a:buChar char="v"/>
            </a:pPr>
            <a:r>
              <a:rPr lang="el-GR" sz="2200" dirty="0" smtClean="0"/>
              <a:t>Παιχνίδι ή δραστηριότητες σε εξωτερικό χώρο περίπου 90 λεπτά την ημέρα. Αυτό είναι ουσιαστικό για την ομαλή ανάπτυξη και την πρόληψη της κόπωσης των ματιών.</a:t>
            </a:r>
            <a:endParaRPr lang="en-US" sz="2200" dirty="0" smtClean="0"/>
          </a:p>
          <a:p>
            <a:pPr>
              <a:buNone/>
            </a:pPr>
            <a:endParaRPr lang="el-GR" sz="2400" dirty="0" smtClean="0"/>
          </a:p>
          <a:p>
            <a:pPr>
              <a:buNone/>
            </a:pPr>
            <a:endParaRPr lang="el-GR" sz="2400" dirty="0" smtClean="0"/>
          </a:p>
          <a:p>
            <a:pPr>
              <a:buNone/>
            </a:pPr>
            <a:endParaRPr lang="el-GR" sz="2400" dirty="0"/>
          </a:p>
        </p:txBody>
      </p:sp>
      <p:pic>
        <p:nvPicPr>
          <p:cNvPr id="2051" name="Picture 3" descr="C:\Users\kmerakou\Desktop\ado_foot.png"/>
          <p:cNvPicPr>
            <a:picLocks noChangeAspect="1" noChangeArrowheads="1"/>
          </p:cNvPicPr>
          <p:nvPr/>
        </p:nvPicPr>
        <p:blipFill>
          <a:blip r:embed="rId2" cstate="print"/>
          <a:srcRect/>
          <a:stretch>
            <a:fillRect/>
          </a:stretch>
        </p:blipFill>
        <p:spPr bwMode="auto">
          <a:xfrm>
            <a:off x="5724128" y="3861048"/>
            <a:ext cx="3240360" cy="2515691"/>
          </a:xfrm>
          <a:prstGeom prst="rect">
            <a:avLst/>
          </a:prstGeom>
          <a:noFill/>
        </p:spPr>
      </p:pic>
      <p:pic>
        <p:nvPicPr>
          <p:cNvPr id="2052" name="Picture 4" descr="C:\Users\kmerakou\Desktop\health-benefits-of-eating-multi-colored-fruits-vegetables-6-638.jpg"/>
          <p:cNvPicPr>
            <a:picLocks noChangeAspect="1" noChangeArrowheads="1"/>
          </p:cNvPicPr>
          <p:nvPr/>
        </p:nvPicPr>
        <p:blipFill>
          <a:blip r:embed="rId3" cstate="print"/>
          <a:srcRect/>
          <a:stretch>
            <a:fillRect/>
          </a:stretch>
        </p:blipFill>
        <p:spPr bwMode="auto">
          <a:xfrm>
            <a:off x="539552" y="4149079"/>
            <a:ext cx="3960440" cy="2708921"/>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490066"/>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196752"/>
            <a:ext cx="8229600" cy="5472608"/>
          </a:xfrm>
        </p:spPr>
        <p:txBody>
          <a:bodyPr>
            <a:normAutofit/>
          </a:bodyPr>
          <a:lstStyle/>
          <a:p>
            <a:pPr>
              <a:buFont typeface="Wingdings" pitchFamily="2" charset="2"/>
              <a:buChar char="v"/>
            </a:pPr>
            <a:r>
              <a:rPr lang="el-GR" sz="2200" dirty="0" smtClean="0"/>
              <a:t>Άναβε το φως όταν βραδιάζει</a:t>
            </a:r>
          </a:p>
          <a:p>
            <a:pPr>
              <a:buNone/>
            </a:pPr>
            <a:r>
              <a:rPr lang="el-GR" sz="2200" dirty="0" smtClean="0"/>
              <a:t>     </a:t>
            </a:r>
          </a:p>
          <a:p>
            <a:pPr>
              <a:buFont typeface="Wingdings" pitchFamily="2" charset="2"/>
              <a:buChar char="v"/>
            </a:pPr>
            <a:r>
              <a:rPr lang="el-GR" sz="2200" dirty="0" smtClean="0"/>
              <a:t>Χρησιμοποίησε καλό φωτισμό για να μην κουράζεις τα μάτια σου όταν διαβάζεις, γράφεις ή παίζεις στον υπολογιστή.</a:t>
            </a:r>
          </a:p>
          <a:p>
            <a:pPr>
              <a:buNone/>
            </a:pPr>
            <a:endParaRPr lang="el-GR" sz="2200" dirty="0" smtClean="0"/>
          </a:p>
          <a:p>
            <a:pPr marL="457200" indent="-457200">
              <a:buFont typeface="Wingdings" pitchFamily="2" charset="2"/>
              <a:buChar char="v"/>
            </a:pPr>
            <a:r>
              <a:rPr lang="el-GR" sz="2200" dirty="0" smtClean="0"/>
              <a:t>Τα παιδιά 5-18 ετών δεν πρέπει να βρίσκονται μπροστά από μια οθόνη για περισσότερο από δύο ώρες την ημέρα. Κάθε 20 λεπτά κάνουμε ένα διάλλειμα για να ξεκουράσουμε τα μάτια μας.</a:t>
            </a:r>
          </a:p>
          <a:p>
            <a:pPr>
              <a:buNone/>
            </a:pPr>
            <a:endParaRPr lang="el-GR" sz="2200" dirty="0" smtClean="0"/>
          </a:p>
          <a:p>
            <a:pPr>
              <a:buFont typeface="Wingdings" pitchFamily="2" charset="2"/>
              <a:buChar char="v"/>
            </a:pPr>
            <a:endParaRPr lang="el-GR" sz="2200" dirty="0" smtClean="0"/>
          </a:p>
          <a:p>
            <a:pPr>
              <a:buNone/>
            </a:pPr>
            <a:endParaRPr lang="el-GR" sz="2200" dirty="0" smtClean="0"/>
          </a:p>
          <a:p>
            <a:pPr>
              <a:buFont typeface="Wingdings" pitchFamily="2" charset="2"/>
              <a:buChar char="v"/>
            </a:pPr>
            <a:endParaRPr lang="el-GR" sz="2200" dirty="0" smtClean="0"/>
          </a:p>
          <a:p>
            <a:endParaRPr lang="el-GR" sz="2400" dirty="0"/>
          </a:p>
        </p:txBody>
      </p:sp>
      <p:pic>
        <p:nvPicPr>
          <p:cNvPr id="33795" name="Picture 3" descr="C:\Users\kmerakou\Desktop\cat-book-700x340.jpg"/>
          <p:cNvPicPr>
            <a:picLocks noChangeAspect="1" noChangeArrowheads="1"/>
          </p:cNvPicPr>
          <p:nvPr/>
        </p:nvPicPr>
        <p:blipFill>
          <a:blip r:embed="rId2" cstate="print"/>
          <a:srcRect/>
          <a:stretch>
            <a:fillRect/>
          </a:stretch>
        </p:blipFill>
        <p:spPr bwMode="auto">
          <a:xfrm>
            <a:off x="4499992" y="4293096"/>
            <a:ext cx="4104456" cy="2564904"/>
          </a:xfrm>
          <a:prstGeom prst="rect">
            <a:avLst/>
          </a:prstGeom>
          <a:noFill/>
        </p:spPr>
      </p:pic>
      <p:pic>
        <p:nvPicPr>
          <p:cNvPr id="33796" name="Picture 4" descr="C:\Users\kmerakou\Desktop\LED-Reading-Lamp-Eye-Learning-Long-ARM-Folding-Lamp-Students-Children-Desk-Table-Light-Cafe-Bar.jpg_640x640.jpg"/>
          <p:cNvPicPr>
            <a:picLocks noChangeAspect="1" noChangeArrowheads="1"/>
          </p:cNvPicPr>
          <p:nvPr/>
        </p:nvPicPr>
        <p:blipFill>
          <a:blip r:embed="rId3" cstate="print"/>
          <a:srcRect/>
          <a:stretch>
            <a:fillRect/>
          </a:stretch>
        </p:blipFill>
        <p:spPr bwMode="auto">
          <a:xfrm>
            <a:off x="827584" y="4481736"/>
            <a:ext cx="3096344" cy="2376264"/>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340768"/>
            <a:ext cx="8229600" cy="5112568"/>
          </a:xfrm>
        </p:spPr>
        <p:txBody>
          <a:bodyPr>
            <a:normAutofit/>
          </a:bodyPr>
          <a:lstStyle/>
          <a:p>
            <a:pPr>
              <a:buFont typeface="Wingdings" pitchFamily="2" charset="2"/>
              <a:buChar char="v"/>
            </a:pPr>
            <a:r>
              <a:rPr lang="el-GR" sz="2200" dirty="0" smtClean="0"/>
              <a:t>Ενημέρωσε τους γονείς σου ή τους δασκάλους σου εάν τα μάτια σου σε ενοχλούν ή πονάνε ή δεν μπορείς να δεις καθαρά στον πίνακα ή να διαβάσεις το βιβλίο σου.</a:t>
            </a:r>
          </a:p>
          <a:p>
            <a:pPr>
              <a:buNone/>
            </a:pPr>
            <a:endParaRPr lang="en-US" sz="2200" dirty="0" smtClean="0"/>
          </a:p>
          <a:p>
            <a:pPr marL="457200" indent="-457200">
              <a:buFont typeface="Wingdings" pitchFamily="2" charset="2"/>
              <a:buChar char="v"/>
            </a:pPr>
            <a:r>
              <a:rPr lang="el-GR" sz="2200" dirty="0" smtClean="0"/>
              <a:t>Πήγαινε στον οφθαλμίατρο </a:t>
            </a:r>
            <a:endParaRPr lang="en-US" sz="2200" dirty="0" smtClean="0"/>
          </a:p>
          <a:p>
            <a:pPr marL="457200" indent="-457200">
              <a:buNone/>
            </a:pPr>
            <a:r>
              <a:rPr lang="en-US" sz="2200" dirty="0" smtClean="0"/>
              <a:t>       </a:t>
            </a:r>
            <a:r>
              <a:rPr lang="el-GR" sz="2200" dirty="0" smtClean="0"/>
              <a:t>τουλάχιστον κάθε 2 χρόνια</a:t>
            </a:r>
            <a:r>
              <a:rPr lang="en-US" sz="2200" dirty="0" smtClean="0"/>
              <a:t>.</a:t>
            </a:r>
            <a:endParaRPr lang="el-GR" sz="2200" dirty="0" smtClean="0"/>
          </a:p>
          <a:p>
            <a:pPr marL="457200" indent="-457200">
              <a:buNone/>
            </a:pPr>
            <a:endParaRPr lang="el-GR" sz="2200" dirty="0" smtClean="0"/>
          </a:p>
          <a:p>
            <a:pPr>
              <a:buFont typeface="Wingdings" pitchFamily="2" charset="2"/>
              <a:buChar char="v"/>
            </a:pPr>
            <a:r>
              <a:rPr lang="el-GR" sz="2200" dirty="0" smtClean="0"/>
              <a:t>Φόρα τα γυαλιά που θα σου </a:t>
            </a:r>
            <a:endParaRPr lang="en-US" sz="2200" dirty="0" smtClean="0"/>
          </a:p>
          <a:p>
            <a:pPr>
              <a:buNone/>
            </a:pPr>
            <a:r>
              <a:rPr lang="en-US" sz="2200" dirty="0" smtClean="0"/>
              <a:t>      </a:t>
            </a:r>
            <a:r>
              <a:rPr lang="el-GR" sz="2200" dirty="0" smtClean="0"/>
              <a:t>συστήσει ο οφθαλμίατρος, </a:t>
            </a:r>
            <a:endParaRPr lang="en-US" sz="2200" dirty="0" smtClean="0"/>
          </a:p>
          <a:p>
            <a:pPr>
              <a:buNone/>
            </a:pPr>
            <a:r>
              <a:rPr lang="en-US" sz="2200" dirty="0" smtClean="0"/>
              <a:t>     </a:t>
            </a:r>
            <a:r>
              <a:rPr lang="el-GR" sz="2200" dirty="0" smtClean="0"/>
              <a:t> εάν χρειάζεται.</a:t>
            </a:r>
          </a:p>
          <a:p>
            <a:pPr>
              <a:buNone/>
            </a:pPr>
            <a:endParaRPr lang="el-GR" sz="2200" dirty="0" smtClean="0"/>
          </a:p>
          <a:p>
            <a:pPr>
              <a:buFont typeface="Wingdings" pitchFamily="2" charset="2"/>
              <a:buChar char="v"/>
            </a:pPr>
            <a:r>
              <a:rPr lang="el-GR" sz="2200" dirty="0" smtClean="0"/>
              <a:t>Μην φοράς γυαλιά  άλλων ατόμων.</a:t>
            </a:r>
            <a:endParaRPr lang="el-GR" sz="2200" dirty="0"/>
          </a:p>
        </p:txBody>
      </p:sp>
      <p:pic>
        <p:nvPicPr>
          <p:cNvPr id="4" name="Picture 2" descr="C:\Users\kmerakou\Desktop\2257923469687bb.jpg"/>
          <p:cNvPicPr>
            <a:picLocks noChangeAspect="1" noChangeArrowheads="1"/>
          </p:cNvPicPr>
          <p:nvPr/>
        </p:nvPicPr>
        <p:blipFill>
          <a:blip r:embed="rId2" cstate="print"/>
          <a:srcRect/>
          <a:stretch>
            <a:fillRect/>
          </a:stretch>
        </p:blipFill>
        <p:spPr bwMode="auto">
          <a:xfrm>
            <a:off x="5580112" y="2204864"/>
            <a:ext cx="3563888" cy="465313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70609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196752"/>
            <a:ext cx="8229600" cy="5661248"/>
          </a:xfrm>
        </p:spPr>
        <p:txBody>
          <a:bodyPr>
            <a:normAutofit/>
          </a:bodyPr>
          <a:lstStyle/>
          <a:p>
            <a:pPr>
              <a:buFont typeface="Wingdings" pitchFamily="2" charset="2"/>
              <a:buChar char="v"/>
            </a:pPr>
            <a:r>
              <a:rPr lang="el-GR" sz="2200" dirty="0" smtClean="0"/>
              <a:t>Φόρα γυαλιά ηλίου τις ημέρες με ηλιοφάνεια</a:t>
            </a:r>
          </a:p>
          <a:p>
            <a:pPr>
              <a:buFont typeface="Wingdings" pitchFamily="2" charset="2"/>
              <a:buChar char="v"/>
            </a:pPr>
            <a:r>
              <a:rPr lang="el-GR" sz="2200" dirty="0" smtClean="0"/>
              <a:t>Φόρα καπέλο τις ημέρες με ηλιοφάνεια. </a:t>
            </a:r>
          </a:p>
          <a:p>
            <a:pPr>
              <a:buFont typeface="Wingdings" pitchFamily="2" charset="2"/>
              <a:buChar char="v"/>
            </a:pPr>
            <a:r>
              <a:rPr lang="el-GR" sz="2200" dirty="0" smtClean="0"/>
              <a:t>Μην κοιτάς απευθείας τον ήλιο ή άλλο έντονο φως, ούτε ακόμα και με</a:t>
            </a:r>
            <a:r>
              <a:rPr lang="en-US" sz="2200" dirty="0" smtClean="0"/>
              <a:t> </a:t>
            </a:r>
            <a:r>
              <a:rPr lang="el-GR" sz="2200" dirty="0" smtClean="0"/>
              <a:t>γυαλιά ηλίου, </a:t>
            </a:r>
          </a:p>
          <a:p>
            <a:pPr>
              <a:buFont typeface="Wingdings" pitchFamily="2" charset="2"/>
              <a:buChar char="v"/>
            </a:pPr>
            <a:r>
              <a:rPr lang="el-GR" sz="2200" dirty="0" smtClean="0"/>
              <a:t>Ποτέ μην κοιτάς τον ήλιο σε περιόδους έκλειψης, γιατί μπορεί να καταστραφεί η όραση σου.</a:t>
            </a:r>
            <a:endParaRPr lang="el-GR" sz="2400" dirty="0"/>
          </a:p>
        </p:txBody>
      </p:sp>
      <p:pic>
        <p:nvPicPr>
          <p:cNvPr id="32771" name="Picture 3" descr="C:\Users\kmerakou\Desktop\stock-photo-cat-and-dog-in-sunglasses-and-hats-peeking-from-behind-empty-board-isolated-on-white-background-415734526.jpg"/>
          <p:cNvPicPr>
            <a:picLocks noChangeAspect="1" noChangeArrowheads="1"/>
          </p:cNvPicPr>
          <p:nvPr/>
        </p:nvPicPr>
        <p:blipFill>
          <a:blip r:embed="rId2" cstate="print"/>
          <a:srcRect/>
          <a:stretch>
            <a:fillRect/>
          </a:stretch>
        </p:blipFill>
        <p:spPr bwMode="auto">
          <a:xfrm>
            <a:off x="539552" y="3573016"/>
            <a:ext cx="4032448" cy="3284984"/>
          </a:xfrm>
          <a:prstGeom prst="rect">
            <a:avLst/>
          </a:prstGeom>
          <a:noFill/>
        </p:spPr>
      </p:pic>
      <p:pic>
        <p:nvPicPr>
          <p:cNvPr id="32773" name="Picture 5" descr="C:\Users\kmerakou\Desktop\b71ae7_1111.jpg"/>
          <p:cNvPicPr>
            <a:picLocks noChangeAspect="1" noChangeArrowheads="1"/>
          </p:cNvPicPr>
          <p:nvPr/>
        </p:nvPicPr>
        <p:blipFill>
          <a:blip r:embed="rId3" cstate="print"/>
          <a:srcRect/>
          <a:stretch>
            <a:fillRect/>
          </a:stretch>
        </p:blipFill>
        <p:spPr bwMode="auto">
          <a:xfrm>
            <a:off x="5436096" y="3429000"/>
            <a:ext cx="3312368" cy="3168352"/>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4638"/>
            <a:ext cx="8229600" cy="346050"/>
          </a:xfrm>
        </p:spPr>
        <p:txBody>
          <a:bodyPr>
            <a:normAutofit fontScale="90000"/>
          </a:bodyPr>
          <a:lstStyle/>
          <a:p>
            <a:r>
              <a:rPr lang="el-GR" sz="3200" dirty="0" smtClean="0">
                <a:solidFill>
                  <a:srgbClr val="00B050"/>
                </a:solidFill>
              </a:rPr>
              <a:t>Τρόποι για να προστατεύουμε τα μάτια μας</a:t>
            </a:r>
            <a:r>
              <a:rPr lang="el-GR" sz="3200" dirty="0" smtClean="0">
                <a:solidFill>
                  <a:srgbClr val="FF0000"/>
                </a:solidFill>
              </a:rPr>
              <a:t/>
            </a:r>
            <a:br>
              <a:rPr lang="el-GR" sz="3200" dirty="0" smtClean="0">
                <a:solidFill>
                  <a:srgbClr val="FF0000"/>
                </a:solidFill>
              </a:rPr>
            </a:br>
            <a:r>
              <a:rPr lang="el-GR" sz="3200" dirty="0" smtClean="0">
                <a:solidFill>
                  <a:srgbClr val="FF0066"/>
                </a:solidFill>
              </a:rPr>
              <a:t>ΣΥΜΠΕΡΑΣΜΑΤΑ</a:t>
            </a:r>
            <a:endParaRPr lang="el-GR" sz="3200" dirty="0">
              <a:solidFill>
                <a:srgbClr val="FF0000"/>
              </a:solidFill>
            </a:endParaRPr>
          </a:p>
        </p:txBody>
      </p:sp>
      <p:sp>
        <p:nvSpPr>
          <p:cNvPr id="3" name="2 - Θέση περιεχομένου"/>
          <p:cNvSpPr>
            <a:spLocks noGrp="1"/>
          </p:cNvSpPr>
          <p:nvPr>
            <p:ph idx="1"/>
          </p:nvPr>
        </p:nvSpPr>
        <p:spPr>
          <a:xfrm>
            <a:off x="457200" y="1052736"/>
            <a:ext cx="8229600" cy="5472608"/>
          </a:xfrm>
        </p:spPr>
        <p:txBody>
          <a:bodyPr>
            <a:normAutofit/>
          </a:bodyPr>
          <a:lstStyle/>
          <a:p>
            <a:pPr>
              <a:buFont typeface="Wingdings" pitchFamily="2" charset="2"/>
              <a:buChar char="v"/>
            </a:pPr>
            <a:r>
              <a:rPr lang="el-GR" sz="2200" dirty="0" smtClean="0"/>
              <a:t>Φόρα τα κατάλληλα προστατευτικά γυαλιά όταν παίζεις αθλήματα ή όταν ασχολείσαι με επικίνδυνα χόμπι, καθήκοντα (κηπουρική, παιχνίδι με το χώμα, σκόνη) ή μίξη χημικών.</a:t>
            </a:r>
          </a:p>
          <a:p>
            <a:pPr>
              <a:buFont typeface="Wingdings" pitchFamily="2" charset="2"/>
              <a:buChar char="v"/>
            </a:pPr>
            <a:r>
              <a:rPr lang="el-GR" sz="2200" dirty="0" smtClean="0"/>
              <a:t>Μην τρέχεις όταν κρατάς αιχμηρά αντικείμενα όπως ψαλίδι, στυλό, μολύβια, χάρακες, κλπ </a:t>
            </a:r>
          </a:p>
          <a:p>
            <a:pPr>
              <a:buFont typeface="Wingdings" pitchFamily="2" charset="2"/>
              <a:buChar char="v"/>
            </a:pPr>
            <a:r>
              <a:rPr lang="el-GR" sz="2200" dirty="0" smtClean="0"/>
              <a:t>Να φοράς πάντα ζώνη ασφαλείας στο αυτοκίνητο</a:t>
            </a:r>
            <a:endParaRPr lang="en-US" sz="2200" dirty="0" smtClean="0"/>
          </a:p>
          <a:p>
            <a:pPr>
              <a:buFont typeface="Wingdings" pitchFamily="2" charset="2"/>
              <a:buChar char="v"/>
            </a:pPr>
            <a:r>
              <a:rPr lang="el-GR" sz="2200" dirty="0" smtClean="0"/>
              <a:t>Να προστατεύεις τα μάτια σου αλλά και των άλλων όταν χειρίζεσαι χημικά σπρέι (λακ μαλλιών, αποσμητικό, κλπ).</a:t>
            </a:r>
          </a:p>
          <a:p>
            <a:pPr>
              <a:buNone/>
            </a:pPr>
            <a:endParaRPr lang="el-GR" sz="2200" dirty="0" smtClean="0"/>
          </a:p>
          <a:p>
            <a:pPr>
              <a:buFont typeface="Wingdings" pitchFamily="2" charset="2"/>
              <a:buChar char="v"/>
            </a:pPr>
            <a:endParaRPr lang="el-GR" sz="2400" dirty="0" smtClean="0"/>
          </a:p>
          <a:p>
            <a:pPr>
              <a:buNone/>
            </a:pPr>
            <a:endParaRPr lang="el-GR" sz="2400" dirty="0"/>
          </a:p>
        </p:txBody>
      </p:sp>
      <p:pic>
        <p:nvPicPr>
          <p:cNvPr id="5122" name="Picture 2" descr="C:\Users\kmerakou\Desktop\images.jpg"/>
          <p:cNvPicPr>
            <a:picLocks noChangeAspect="1" noChangeArrowheads="1"/>
          </p:cNvPicPr>
          <p:nvPr/>
        </p:nvPicPr>
        <p:blipFill>
          <a:blip r:embed="rId2" cstate="print"/>
          <a:srcRect/>
          <a:stretch>
            <a:fillRect/>
          </a:stretch>
        </p:blipFill>
        <p:spPr bwMode="auto">
          <a:xfrm>
            <a:off x="5220072" y="4365105"/>
            <a:ext cx="3312368" cy="2492896"/>
          </a:xfrm>
          <a:prstGeom prst="rect">
            <a:avLst/>
          </a:prstGeom>
          <a:noFill/>
        </p:spPr>
      </p:pic>
      <p:pic>
        <p:nvPicPr>
          <p:cNvPr id="5123" name="Picture 3" descr="C:\Users\kmerakou\Desktop\lackofmornin.jpg"/>
          <p:cNvPicPr>
            <a:picLocks noChangeAspect="1" noChangeArrowheads="1"/>
          </p:cNvPicPr>
          <p:nvPr/>
        </p:nvPicPr>
        <p:blipFill>
          <a:blip r:embed="rId3" cstate="print"/>
          <a:srcRect/>
          <a:stretch>
            <a:fillRect/>
          </a:stretch>
        </p:blipFill>
        <p:spPr bwMode="auto">
          <a:xfrm>
            <a:off x="755576" y="4293096"/>
            <a:ext cx="3954016" cy="2564904"/>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dirty="0" smtClean="0"/>
              <a:t>Διατηρείτε τα μάτια σας υγιή, γελαστά και όμορφα!!!</a:t>
            </a:r>
            <a:endParaRPr lang="el-GR" sz="2800" dirty="0"/>
          </a:p>
        </p:txBody>
      </p:sp>
      <p:sp>
        <p:nvSpPr>
          <p:cNvPr id="3" name="2 - Θέση περιεχομένου"/>
          <p:cNvSpPr>
            <a:spLocks noGrp="1"/>
          </p:cNvSpPr>
          <p:nvPr>
            <p:ph idx="1"/>
          </p:nvPr>
        </p:nvSpPr>
        <p:spPr/>
        <p:txBody>
          <a:bodyPr>
            <a:normAutofit lnSpcReduction="10000"/>
          </a:bodyPr>
          <a:lstStyle/>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endParaRPr lang="el-GR" sz="2400" dirty="0" smtClean="0"/>
          </a:p>
          <a:p>
            <a:pPr algn="ctr">
              <a:buNone/>
            </a:pPr>
            <a:r>
              <a:rPr lang="el-GR" sz="2400" dirty="0" smtClean="0"/>
              <a:t>    Η υγεία των ματιών και της όρασης είναι καταρχήν προσωπική ευθύνη.</a:t>
            </a:r>
            <a:endParaRPr lang="el-GR" sz="2400" dirty="0"/>
          </a:p>
        </p:txBody>
      </p:sp>
      <p:pic>
        <p:nvPicPr>
          <p:cNvPr id="2050" name="Picture 2" descr="C:\Users\kmerakou\Desktop\το-aqua-emoticons-κλείνει-το-μάτι-5770413.jpg"/>
          <p:cNvPicPr>
            <a:picLocks noChangeAspect="1" noChangeArrowheads="1"/>
          </p:cNvPicPr>
          <p:nvPr/>
        </p:nvPicPr>
        <p:blipFill>
          <a:blip r:embed="rId2" cstate="print"/>
          <a:srcRect/>
          <a:stretch>
            <a:fillRect/>
          </a:stretch>
        </p:blipFill>
        <p:spPr bwMode="auto">
          <a:xfrm>
            <a:off x="323528" y="1484784"/>
            <a:ext cx="3960440" cy="3456384"/>
          </a:xfrm>
          <a:prstGeom prst="rect">
            <a:avLst/>
          </a:prstGeom>
          <a:noFill/>
        </p:spPr>
      </p:pic>
      <p:pic>
        <p:nvPicPr>
          <p:cNvPr id="7169" name="Picture 1" descr="C:\Users\kmerakou\Desktop\monkey.jpg"/>
          <p:cNvPicPr>
            <a:picLocks noChangeAspect="1" noChangeArrowheads="1"/>
          </p:cNvPicPr>
          <p:nvPr/>
        </p:nvPicPr>
        <p:blipFill>
          <a:blip r:embed="rId3" cstate="print"/>
          <a:srcRect/>
          <a:stretch>
            <a:fillRect/>
          </a:stretch>
        </p:blipFill>
        <p:spPr bwMode="auto">
          <a:xfrm>
            <a:off x="4572000" y="1412776"/>
            <a:ext cx="4320480" cy="3456384"/>
          </a:xfrm>
          <a:prstGeom prst="rect">
            <a:avLst/>
          </a:prstGeom>
          <a:noFill/>
        </p:spPr>
      </p:pic>
    </p:spTree>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1010</TotalTime>
  <Words>1624</Words>
  <Application>Microsoft Office PowerPoint</Application>
  <PresentationFormat>Προβολή στην οθόνη (4:3)</PresentationFormat>
  <Paragraphs>194</Paragraphs>
  <Slides>22</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22</vt:i4>
      </vt:variant>
    </vt:vector>
  </HeadingPairs>
  <TitlesOfParts>
    <vt:vector size="23" baseType="lpstr">
      <vt:lpstr>Θέμα του Office</vt:lpstr>
      <vt:lpstr>ΕΘΝΙΚΗ ΣΧΟΛΗ ΔΗΜΟΣΙΑΣ ΥΓΕΙΑΣ                                                ΥΠΟΥΡΓΕΙΟ ΥΓΕΙΑΣ ΤΟΜΕΑΣ ΔΗΜΟΣΙΑΣ &amp; ΔΙΟΙΚΗΤΙΚΗΣ ΥΓΙΕΙΝΗΣ                      «Σ΄ΑΓΑΠΩ … ΣΑΝ ΤΑ ΜΑΤΙΑ ΜΟΥ»</vt:lpstr>
      <vt:lpstr>Η όραση</vt:lpstr>
      <vt:lpstr>Α) Η φυσική προστασία των ματιών μας</vt:lpstr>
      <vt:lpstr>Α) Η φυσική προστασία των ματιών μας</vt:lpstr>
      <vt:lpstr>Β) Τραυματισμοί των ματιών</vt:lpstr>
      <vt:lpstr>Β) ΠΡΟΣΤΑΣΙΑ ΑΠΟ ΤΡΑΥΜΑΤΙΣΜΟΥΣ</vt:lpstr>
      <vt:lpstr>Β) Προστασία από τραυματισμούς</vt:lpstr>
      <vt:lpstr>Γ) Ο ΗΛΙΟΣ ΚΑΙ ΤΑ ΜΑΤΙΑ ΜΑΣ</vt:lpstr>
      <vt:lpstr>Δ) ΑΣΘΕΝΕΙΕΣ ΤΩΝ ΜΑΤΙΩΝ</vt:lpstr>
      <vt:lpstr>Δ) ΑΣΘΕΝΕΙΕΣ ΤΩΝ ΜΑΤΙΩΝ</vt:lpstr>
      <vt:lpstr>Ε) ΣΥΝΗΘΕΙΣ ΕΞΩΤΕΡΙΚΕΣ ΠΑΘΗΣΕΙΣ ΤΩΝ ΜΑΤΙΩΝ</vt:lpstr>
      <vt:lpstr>Υγιεινή και φροντίδα των ματιών  </vt:lpstr>
      <vt:lpstr>ΣΤ) ΠΡΟΒΛΗΜΑΤΑ ΟΡΑΣΗΣ</vt:lpstr>
      <vt:lpstr>ΣΤ) ΠΡΟΒΛΗΜΑΤΑ ΟΡΑΣΗΣ</vt:lpstr>
      <vt:lpstr>Ζ) ΠΡΟΒΛΗΜΑΤΑ ΣΤΑ ΜΑΤΙΑ ΑΠΟ ΤΗΝ ΟΘΟΝΗ</vt:lpstr>
      <vt:lpstr>ΣΤ) ΠΡΟΒΛΗΜΑΤΑ ΣΤΑ ΜΑΤΙΑ ΑΠΟ ΤΗΝ ΟΘΟΝΗ</vt:lpstr>
      <vt:lpstr>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Τρόποι για να προστατεύουμε τα μάτια μας ΣΥΜΠΕΡΑΣΜΑΤΑ</vt:lpstr>
      <vt:lpstr>Διατηρείτε τα μάτια σας υγιή, γελαστά και όμορφα!!!</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Κούλα Μεράκου</dc:creator>
  <cp:lastModifiedBy>kmerakou</cp:lastModifiedBy>
  <cp:revision>261</cp:revision>
  <dcterms:created xsi:type="dcterms:W3CDTF">2018-04-12T07:12:12Z</dcterms:created>
  <dcterms:modified xsi:type="dcterms:W3CDTF">2018-05-04T08:36:32Z</dcterms:modified>
</cp:coreProperties>
</file>