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1"/>
  </p:handoutMasterIdLst>
  <p:sldIdLst>
    <p:sldId id="256" r:id="rId2"/>
    <p:sldId id="291" r:id="rId3"/>
    <p:sldId id="261" r:id="rId4"/>
    <p:sldId id="290" r:id="rId5"/>
    <p:sldId id="281" r:id="rId6"/>
    <p:sldId id="289" r:id="rId7"/>
    <p:sldId id="260" r:id="rId8"/>
    <p:sldId id="265" r:id="rId9"/>
    <p:sldId id="263" r:id="rId10"/>
    <p:sldId id="264" r:id="rId11"/>
    <p:sldId id="266" r:id="rId12"/>
    <p:sldId id="286" r:id="rId13"/>
    <p:sldId id="279" r:id="rId14"/>
    <p:sldId id="282" r:id="rId15"/>
    <p:sldId id="284" r:id="rId16"/>
    <p:sldId id="283" r:id="rId17"/>
    <p:sldId id="288" r:id="rId18"/>
    <p:sldId id="267" r:id="rId19"/>
    <p:sldId id="269" r:id="rId20"/>
    <p:sldId id="270" r:id="rId21"/>
    <p:sldId id="278" r:id="rId22"/>
    <p:sldId id="262" r:id="rId23"/>
    <p:sldId id="277" r:id="rId24"/>
    <p:sldId id="257" r:id="rId25"/>
    <p:sldId id="276" r:id="rId26"/>
    <p:sldId id="258" r:id="rId27"/>
    <p:sldId id="275" r:id="rId28"/>
    <p:sldId id="259" r:id="rId29"/>
    <p:sldId id="272" r:id="rId30"/>
  </p:sldIdLst>
  <p:sldSz cx="9144000" cy="6858000" type="screen4x3"/>
  <p:notesSz cx="6797675" cy="9926638"/>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0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κεφαλίδας"/>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l-GR"/>
          </a:p>
        </p:txBody>
      </p:sp>
      <p:sp>
        <p:nvSpPr>
          <p:cNvPr id="3" name="2 - Θέση ημερομηνίας"/>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A7AFD95A-46C7-499D-B816-6693FF445E9B}" type="datetimeFigureOut">
              <a:rPr lang="el-GR" smtClean="0"/>
              <a:pPr/>
              <a:t>4/5/2018</a:t>
            </a:fld>
            <a:endParaRPr lang="el-GR"/>
          </a:p>
        </p:txBody>
      </p:sp>
      <p:sp>
        <p:nvSpPr>
          <p:cNvPr id="4" name="3 - Θέση υποσέλιδου"/>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l-GR"/>
          </a:p>
        </p:txBody>
      </p:sp>
      <p:sp>
        <p:nvSpPr>
          <p:cNvPr id="5" name="4 - Θέση αριθμού διαφάνειας"/>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0F9B27F0-978C-4862-A617-9B61771926B9}" type="slidenum">
              <a:rPr lang="el-GR" smtClean="0"/>
              <a:pPr/>
              <a:t>‹#›</a:t>
            </a:fld>
            <a:endParaRPr lang="el-GR"/>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1 - Τίτλος"/>
          <p:cNvSpPr>
            <a:spLocks noGrp="1"/>
          </p:cNvSpPr>
          <p:nvPr>
            <p:ph type="ctrTitle"/>
          </p:nvPr>
        </p:nvSpPr>
        <p:spPr>
          <a:xfrm>
            <a:off x="685800" y="2130425"/>
            <a:ext cx="7772400" cy="1470025"/>
          </a:xfrm>
        </p:spPr>
        <p:txBody>
          <a:bodyPr/>
          <a:lstStyle/>
          <a:p>
            <a:r>
              <a:rPr lang="el-GR" smtClean="0"/>
              <a:t>Κάντε κλικ για επεξεργασία του τίτλου</a:t>
            </a:r>
            <a:endParaRPr lang="el-GR"/>
          </a:p>
        </p:txBody>
      </p:sp>
      <p:sp>
        <p:nvSpPr>
          <p:cNvPr id="3" name="2 - Υπότιτλος"/>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smtClean="0"/>
              <a:t>Κάντε κλικ για να επεξεργαστείτε τον υπότιτλο του υποδείγματος</a:t>
            </a:r>
            <a:endParaRPr lang="el-G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Κάντε κλικ για επεξεργασία του τίτλου</a:t>
            </a:r>
            <a:endParaRPr lang="el-GR"/>
          </a:p>
        </p:txBody>
      </p:sp>
      <p:sp>
        <p:nvSpPr>
          <p:cNvPr id="3" name="2 - Θέση περιεχομένου"/>
          <p:cNvSpPr>
            <a:spLocks noGrp="1"/>
          </p:cNvSpPr>
          <p:nvPr>
            <p:ph idx="1"/>
          </p:nvPr>
        </p:nvSpPr>
        <p:spPr/>
        <p:txBody>
          <a:body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1 - Τίτλος"/>
          <p:cNvSpPr>
            <a:spLocks noGrp="1"/>
          </p:cNvSpPr>
          <p:nvPr>
            <p:ph type="title"/>
          </p:nvPr>
        </p:nvSpPr>
        <p:spPr>
          <a:xfrm>
            <a:off x="722313" y="4406900"/>
            <a:ext cx="7772400" cy="1362075"/>
          </a:xfrm>
        </p:spPr>
        <p:txBody>
          <a:bodyPr anchor="t"/>
          <a:lstStyle>
            <a:lvl1pPr algn="l">
              <a:defRPr sz="4000" b="1" cap="all"/>
            </a:lvl1pPr>
          </a:lstStyle>
          <a:p>
            <a:r>
              <a:rPr lang="el-GR" smtClean="0"/>
              <a:t>Κάντε κλικ για επεξεργασία του τίτλου</a:t>
            </a:r>
            <a:endParaRPr lang="el-GR"/>
          </a:p>
        </p:txBody>
      </p:sp>
      <p:sp>
        <p:nvSpPr>
          <p:cNvPr id="3" name="2 - Θέση κειμένου"/>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Κάντε κλικ για να επεξεργαστείτε τα στυλ κειμένου του υποδείγματος</a:t>
            </a: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Κάντε κλικ για επεξεργασία του τίτλου</a:t>
            </a:r>
            <a:endParaRPr lang="el-GR"/>
          </a:p>
        </p:txBody>
      </p:sp>
      <p:sp>
        <p:nvSpPr>
          <p:cNvPr id="3" name="2 - Θέση περιεχομένου"/>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περιεχομένου"/>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4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lvl1pPr>
              <a:defRPr/>
            </a:lvl1pPr>
          </a:lstStyle>
          <a:p>
            <a:r>
              <a:rPr lang="el-GR" smtClean="0"/>
              <a:t>Κάντε κλικ για επεξεργασία του τίτλου</a:t>
            </a:r>
            <a:endParaRPr lang="el-GR"/>
          </a:p>
        </p:txBody>
      </p:sp>
      <p:sp>
        <p:nvSpPr>
          <p:cNvPr id="3" name="2 - Θέση κειμένου"/>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Κάντε κλικ για να επεξεργαστείτε τα στυλ κειμένου του υποδείγματος</a:t>
            </a:r>
          </a:p>
        </p:txBody>
      </p:sp>
      <p:sp>
        <p:nvSpPr>
          <p:cNvPr id="4" name="3 - Θέση περιεχομένου"/>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4 - Θέση κειμένου"/>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Κάντε κλικ για να επεξεργαστείτε τα στυλ κειμένου του υποδείγματος</a:t>
            </a:r>
          </a:p>
        </p:txBody>
      </p:sp>
      <p:sp>
        <p:nvSpPr>
          <p:cNvPr id="6" name="5 - Θέση περιεχομένου"/>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7" name="6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8" name="7 - Θέση υποσέλιδου"/>
          <p:cNvSpPr>
            <a:spLocks noGrp="1"/>
          </p:cNvSpPr>
          <p:nvPr>
            <p:ph type="ftr" sz="quarter" idx="11"/>
          </p:nvPr>
        </p:nvSpPr>
        <p:spPr/>
        <p:txBody>
          <a:bodyPr/>
          <a:lstStyle/>
          <a:p>
            <a:endParaRPr lang="el-GR"/>
          </a:p>
        </p:txBody>
      </p:sp>
      <p:sp>
        <p:nvSpPr>
          <p:cNvPr id="9" name="8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Κάντε κλικ για επεξεργασία του τίτλου</a:t>
            </a:r>
            <a:endParaRPr lang="el-GR"/>
          </a:p>
        </p:txBody>
      </p:sp>
      <p:sp>
        <p:nvSpPr>
          <p:cNvPr id="3" name="2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4" name="3 - Θέση υποσέλιδου"/>
          <p:cNvSpPr>
            <a:spLocks noGrp="1"/>
          </p:cNvSpPr>
          <p:nvPr>
            <p:ph type="ftr" sz="quarter" idx="11"/>
          </p:nvPr>
        </p:nvSpPr>
        <p:spPr/>
        <p:txBody>
          <a:bodyPr/>
          <a:lstStyle/>
          <a:p>
            <a:endParaRPr lang="el-GR"/>
          </a:p>
        </p:txBody>
      </p:sp>
      <p:sp>
        <p:nvSpPr>
          <p:cNvPr id="5" name="4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1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3" name="2 - Θέση υποσέλιδου"/>
          <p:cNvSpPr>
            <a:spLocks noGrp="1"/>
          </p:cNvSpPr>
          <p:nvPr>
            <p:ph type="ftr" sz="quarter" idx="11"/>
          </p:nvPr>
        </p:nvSpPr>
        <p:spPr/>
        <p:txBody>
          <a:bodyPr/>
          <a:lstStyle/>
          <a:p>
            <a:endParaRPr lang="el-GR"/>
          </a:p>
        </p:txBody>
      </p:sp>
      <p:sp>
        <p:nvSpPr>
          <p:cNvPr id="4" name="3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3050"/>
            <a:ext cx="3008313" cy="1162050"/>
          </a:xfrm>
        </p:spPr>
        <p:txBody>
          <a:bodyPr anchor="b"/>
          <a:lstStyle>
            <a:lvl1pPr algn="l">
              <a:defRPr sz="2000" b="1"/>
            </a:lvl1pPr>
          </a:lstStyle>
          <a:p>
            <a:r>
              <a:rPr lang="el-GR" smtClean="0"/>
              <a:t>Κάντε κλικ για επεξεργασία του τίτλου</a:t>
            </a:r>
            <a:endParaRPr lang="el-GR"/>
          </a:p>
        </p:txBody>
      </p:sp>
      <p:sp>
        <p:nvSpPr>
          <p:cNvPr id="3" name="2 - Θέση περιεχομένου"/>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κειμένου"/>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Κάντε κλικ για να επεξεργαστείτε τα στυλ κειμένου του υποδείγματος</a:t>
            </a:r>
          </a:p>
        </p:txBody>
      </p:sp>
      <p:sp>
        <p:nvSpPr>
          <p:cNvPr id="5" name="4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1792288" y="4800600"/>
            <a:ext cx="5486400" cy="566738"/>
          </a:xfrm>
        </p:spPr>
        <p:txBody>
          <a:bodyPr anchor="b"/>
          <a:lstStyle>
            <a:lvl1pPr algn="l">
              <a:defRPr sz="2000" b="1"/>
            </a:lvl1pPr>
          </a:lstStyle>
          <a:p>
            <a:r>
              <a:rPr lang="el-GR" smtClean="0"/>
              <a:t>Κάντε κλικ για επεξεργασία του τίτλου</a:t>
            </a:r>
            <a:endParaRPr lang="el-GR"/>
          </a:p>
        </p:txBody>
      </p:sp>
      <p:sp>
        <p:nvSpPr>
          <p:cNvPr id="3" name="2 - Θέση εικόνας"/>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3 - Θέση κειμένου"/>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Κάντε κλικ για να επεξεργαστείτε τα στυλ κειμένου του υποδείγματος</a:t>
            </a:r>
          </a:p>
        </p:txBody>
      </p:sp>
      <p:sp>
        <p:nvSpPr>
          <p:cNvPr id="5" name="4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Κάντε κλικ για επεξεργασία του τίτλου</a:t>
            </a:r>
            <a:endParaRPr lang="el-GR"/>
          </a:p>
        </p:txBody>
      </p:sp>
      <p:sp>
        <p:nvSpPr>
          <p:cNvPr id="3" name="2 - Θέση κατακόρυφου κειμένου"/>
          <p:cNvSpPr>
            <a:spLocks noGrp="1"/>
          </p:cNvSpPr>
          <p:nvPr>
            <p:ph type="body" orient="vert" idx="1"/>
          </p:nvPr>
        </p:nvSpPr>
        <p:spPr/>
        <p:txBody>
          <a:bodyPr vert="eaVert"/>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1 - Κατακόρυφος τίτλος"/>
          <p:cNvSpPr>
            <a:spLocks noGrp="1"/>
          </p:cNvSpPr>
          <p:nvPr>
            <p:ph type="title" orient="vert"/>
          </p:nvPr>
        </p:nvSpPr>
        <p:spPr>
          <a:xfrm>
            <a:off x="6629400" y="274638"/>
            <a:ext cx="2057400" cy="5851525"/>
          </a:xfrm>
        </p:spPr>
        <p:txBody>
          <a:bodyPr vert="eaVert"/>
          <a:lstStyle/>
          <a:p>
            <a:r>
              <a:rPr lang="el-GR" smtClean="0"/>
              <a:t>Κάντε κλικ για επεξεργασία του τίτλου</a:t>
            </a:r>
            <a:endParaRPr lang="el-GR"/>
          </a:p>
        </p:txBody>
      </p:sp>
      <p:sp>
        <p:nvSpPr>
          <p:cNvPr id="3" name="2 - Θέση κατακόρυφου κειμένου"/>
          <p:cNvSpPr>
            <a:spLocks noGrp="1"/>
          </p:cNvSpPr>
          <p:nvPr>
            <p:ph type="body" orient="vert" idx="1"/>
          </p:nvPr>
        </p:nvSpPr>
        <p:spPr>
          <a:xfrm>
            <a:off x="457200" y="274638"/>
            <a:ext cx="6019800" cy="5851525"/>
          </a:xfrm>
        </p:spPr>
        <p:txBody>
          <a:bodyPr vert="eaVert"/>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τίτλου"/>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l-GR" smtClean="0"/>
              <a:t>Κάντε κλικ για επεξεργασία του τίτλου</a:t>
            </a:r>
            <a:endParaRPr lang="el-GR"/>
          </a:p>
        </p:txBody>
      </p:sp>
      <p:sp>
        <p:nvSpPr>
          <p:cNvPr id="3" name="2 - Θέση κειμένου"/>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42CEA3-3058-4D43-AE35-B3DA76CB4003}" type="datetimeFigureOut">
              <a:rPr lang="el-GR" smtClean="0"/>
              <a:pPr/>
              <a:t>4/5/2018</a:t>
            </a:fld>
            <a:endParaRPr lang="el-GR"/>
          </a:p>
        </p:txBody>
      </p:sp>
      <p:sp>
        <p:nvSpPr>
          <p:cNvPr id="5" name="4 - Θέση υποσέλιδου"/>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l-GR"/>
          </a:p>
        </p:txBody>
      </p:sp>
      <p:sp>
        <p:nvSpPr>
          <p:cNvPr id="6" name="5 - Θέση αριθμού διαφάνειας"/>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F1D1C4-C2D9-4231-9FB2-B2D9D97AA41D}" type="slidenum">
              <a:rPr lang="el-GR" smtClean="0"/>
              <a:pPr/>
              <a:t>‹#›</a:t>
            </a:fld>
            <a:endParaRPr lang="el-G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ctrTitle"/>
          </p:nvPr>
        </p:nvSpPr>
        <p:spPr>
          <a:xfrm>
            <a:off x="251520" y="476672"/>
            <a:ext cx="8568952" cy="4104455"/>
          </a:xfrm>
        </p:spPr>
        <p:txBody>
          <a:bodyPr>
            <a:normAutofit/>
          </a:bodyPr>
          <a:lstStyle/>
          <a:p>
            <a:pPr algn="l"/>
            <a:r>
              <a:rPr lang="el-GR" sz="1800" dirty="0" smtClean="0"/>
              <a:t>ΕΘΝΙΚΗ ΣΧΟΛΗ ΔΗΜΟΣΙΑΣ ΥΓΕΙΑΣ                                                        ΥΠΟΥΡΓΕΙΟ ΥΓΕΙΑΣ</a:t>
            </a:r>
            <a:br>
              <a:rPr lang="el-GR" sz="1800" dirty="0" smtClean="0"/>
            </a:br>
            <a:r>
              <a:rPr lang="el-GR" sz="1800" dirty="0" smtClean="0"/>
              <a:t>ΤΟΜΕΑΣ ΔΗΜΟΣΙΑΣ &amp; ΔΙΟΙΚΗΤΙΚΗΣ ΥΓΙΕΙΝΗΣ</a:t>
            </a:r>
            <a:br>
              <a:rPr lang="el-GR" sz="1800" dirty="0" smtClean="0"/>
            </a:br>
            <a:r>
              <a:rPr lang="el-GR" sz="3200" dirty="0" smtClean="0"/>
              <a:t/>
            </a:r>
            <a:br>
              <a:rPr lang="el-GR" sz="3200" dirty="0" smtClean="0"/>
            </a:br>
            <a:r>
              <a:rPr lang="el-GR" sz="3200" dirty="0" smtClean="0"/>
              <a:t/>
            </a:r>
            <a:br>
              <a:rPr lang="el-GR" sz="3200" dirty="0" smtClean="0"/>
            </a:br>
            <a:r>
              <a:rPr lang="el-GR" sz="3200" dirty="0" smtClean="0"/>
              <a:t/>
            </a:r>
            <a:br>
              <a:rPr lang="el-GR" sz="3200" dirty="0" smtClean="0"/>
            </a:br>
            <a:r>
              <a:rPr lang="el-GR" sz="3200" dirty="0" smtClean="0"/>
              <a:t/>
            </a:r>
            <a:br>
              <a:rPr lang="el-GR" sz="3200" dirty="0" smtClean="0"/>
            </a:br>
            <a:r>
              <a:rPr lang="el-GR" sz="3200" dirty="0" smtClean="0"/>
              <a:t/>
            </a:r>
            <a:br>
              <a:rPr lang="el-GR" sz="3200" dirty="0" smtClean="0"/>
            </a:br>
            <a:r>
              <a:rPr lang="el-GR" sz="3200" dirty="0" smtClean="0"/>
              <a:t>              </a:t>
            </a:r>
            <a:r>
              <a:rPr lang="el-GR" sz="3200" dirty="0" smtClean="0">
                <a:solidFill>
                  <a:srgbClr val="FF0000"/>
                </a:solidFill>
              </a:rPr>
              <a:t>«Σ΄ΑΓΑΠΩ … ΣΑΝ ΤΑ ΜΑΤΙΑ ΜΟΥ»</a:t>
            </a:r>
            <a:endParaRPr lang="el-GR" sz="3200" dirty="0">
              <a:solidFill>
                <a:srgbClr val="FF0000"/>
              </a:solidFill>
            </a:endParaRPr>
          </a:p>
        </p:txBody>
      </p:sp>
      <p:sp>
        <p:nvSpPr>
          <p:cNvPr id="3" name="2 - Υπότιτλος"/>
          <p:cNvSpPr>
            <a:spLocks noGrp="1"/>
          </p:cNvSpPr>
          <p:nvPr>
            <p:ph type="subTitle" idx="1"/>
          </p:nvPr>
        </p:nvSpPr>
        <p:spPr>
          <a:xfrm>
            <a:off x="179512" y="4437112"/>
            <a:ext cx="8640960" cy="2160240"/>
          </a:xfrm>
        </p:spPr>
        <p:txBody>
          <a:bodyPr>
            <a:normAutofit fontScale="92500" lnSpcReduction="10000"/>
          </a:bodyPr>
          <a:lstStyle/>
          <a:p>
            <a:endParaRPr lang="el-GR" sz="2400" dirty="0" smtClean="0"/>
          </a:p>
          <a:p>
            <a:r>
              <a:rPr lang="el-GR" sz="2600" dirty="0" smtClean="0">
                <a:solidFill>
                  <a:schemeClr val="tx1"/>
                </a:solidFill>
              </a:rPr>
              <a:t>Υλικό για την Υγιεινή και Προστασία των Ματιών και της Όρασης</a:t>
            </a:r>
          </a:p>
          <a:p>
            <a:r>
              <a:rPr lang="el-GR" sz="2200" dirty="0" smtClean="0">
                <a:solidFill>
                  <a:schemeClr val="tx1"/>
                </a:solidFill>
              </a:rPr>
              <a:t>Για μαθητές/</a:t>
            </a:r>
            <a:r>
              <a:rPr lang="el-GR" sz="2200" dirty="0" err="1" smtClean="0">
                <a:solidFill>
                  <a:schemeClr val="tx1"/>
                </a:solidFill>
              </a:rPr>
              <a:t>τριες</a:t>
            </a:r>
            <a:r>
              <a:rPr lang="el-GR" sz="2200" dirty="0" smtClean="0">
                <a:solidFill>
                  <a:schemeClr val="tx1"/>
                </a:solidFill>
              </a:rPr>
              <a:t> Γυμνασίου</a:t>
            </a:r>
          </a:p>
          <a:p>
            <a:r>
              <a:rPr lang="el-GR" sz="2200" dirty="0" smtClean="0">
                <a:solidFill>
                  <a:schemeClr val="tx1"/>
                </a:solidFill>
              </a:rPr>
              <a:t>ΑΓΩΓΗ ΥΓΕΙΑΣ </a:t>
            </a:r>
          </a:p>
          <a:p>
            <a:r>
              <a:rPr lang="el-GR" sz="2200" dirty="0" smtClean="0">
                <a:solidFill>
                  <a:schemeClr val="tx1"/>
                </a:solidFill>
              </a:rPr>
              <a:t>ΥΠΟΥΡΓΕΙΟ ΥΓΕΙΑΣ</a:t>
            </a:r>
          </a:p>
          <a:p>
            <a:r>
              <a:rPr lang="el-GR" sz="2200" dirty="0" smtClean="0">
                <a:solidFill>
                  <a:schemeClr val="tx1"/>
                </a:solidFill>
              </a:rPr>
              <a:t>ΑΘΗΝΑ 2018</a:t>
            </a:r>
            <a:endParaRPr lang="el-GR" sz="2200" dirty="0">
              <a:solidFill>
                <a:schemeClr val="tx1"/>
              </a:solidFill>
            </a:endParaRPr>
          </a:p>
        </p:txBody>
      </p:sp>
      <p:pic>
        <p:nvPicPr>
          <p:cNvPr id="1026" name="Picture 2" descr="C:\Users\kmerakou\Desktop\Μάτια εξώφυλο.jpg"/>
          <p:cNvPicPr>
            <a:picLocks noChangeAspect="1" noChangeArrowheads="1"/>
          </p:cNvPicPr>
          <p:nvPr/>
        </p:nvPicPr>
        <p:blipFill>
          <a:blip r:embed="rId2" cstate="print"/>
          <a:srcRect/>
          <a:stretch>
            <a:fillRect/>
          </a:stretch>
        </p:blipFill>
        <p:spPr bwMode="auto">
          <a:xfrm>
            <a:off x="2987824" y="1916832"/>
            <a:ext cx="2880320" cy="1800225"/>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a:bodyPr>
          <a:lstStyle/>
          <a:p>
            <a:r>
              <a:rPr lang="el-GR" sz="3200" dirty="0" smtClean="0"/>
              <a:t>ΕΝΟΤΗΤΕΣ</a:t>
            </a:r>
            <a:endParaRPr lang="el-GR" sz="3200" dirty="0"/>
          </a:p>
        </p:txBody>
      </p:sp>
      <p:sp>
        <p:nvSpPr>
          <p:cNvPr id="3" name="2 - Θέση περιεχομένου"/>
          <p:cNvSpPr>
            <a:spLocks noGrp="1"/>
          </p:cNvSpPr>
          <p:nvPr>
            <p:ph idx="1"/>
          </p:nvPr>
        </p:nvSpPr>
        <p:spPr>
          <a:xfrm>
            <a:off x="457200" y="1412776"/>
            <a:ext cx="8229600" cy="4713387"/>
          </a:xfrm>
        </p:spPr>
        <p:txBody>
          <a:bodyPr>
            <a:normAutofit/>
          </a:bodyPr>
          <a:lstStyle/>
          <a:p>
            <a:r>
              <a:rPr lang="el-GR" sz="2200" dirty="0" smtClean="0"/>
              <a:t>Η όραση</a:t>
            </a:r>
          </a:p>
          <a:p>
            <a:r>
              <a:rPr lang="el-GR" sz="2200" dirty="0" smtClean="0"/>
              <a:t>Η φυσική προστασία των ματιών</a:t>
            </a:r>
          </a:p>
          <a:p>
            <a:r>
              <a:rPr lang="el-GR" sz="2200" dirty="0" smtClean="0"/>
              <a:t>Τραυματισμοί των ματιών-προστασία από τραυματισμούς</a:t>
            </a:r>
          </a:p>
          <a:p>
            <a:r>
              <a:rPr lang="el-GR" sz="2200" dirty="0" smtClean="0"/>
              <a:t>Ο ήλιος και τα μάτια μας</a:t>
            </a:r>
          </a:p>
          <a:p>
            <a:r>
              <a:rPr lang="el-GR" sz="2200" dirty="0" smtClean="0"/>
              <a:t>Παθήσεις του εσωτερικού των ματιών</a:t>
            </a:r>
          </a:p>
          <a:p>
            <a:r>
              <a:rPr lang="el-GR" sz="2200" dirty="0" smtClean="0"/>
              <a:t>Συνήθεις εξωτερικές παθήσεις των ματιών</a:t>
            </a:r>
          </a:p>
          <a:p>
            <a:r>
              <a:rPr lang="el-GR" sz="2200" dirty="0" smtClean="0"/>
              <a:t>Υγιεινή και φροντίδα των ματιών</a:t>
            </a:r>
          </a:p>
          <a:p>
            <a:r>
              <a:rPr lang="el-GR" sz="2200" dirty="0" smtClean="0"/>
              <a:t>Προβλήματα όρασης</a:t>
            </a:r>
          </a:p>
          <a:p>
            <a:r>
              <a:rPr lang="el-GR" sz="2200" dirty="0" smtClean="0"/>
              <a:t>Προβλήματα ματιών από την οθόνη</a:t>
            </a:r>
          </a:p>
          <a:p>
            <a:r>
              <a:rPr lang="el-GR" sz="2200" dirty="0" smtClean="0"/>
              <a:t>Ασκήσεις για τα μάτια</a:t>
            </a:r>
          </a:p>
          <a:p>
            <a:r>
              <a:rPr lang="el-GR" sz="2200" dirty="0" smtClean="0"/>
              <a:t>Τρόποι για να προστατεύουμε τα μάτια μας-Συμπεράσματα </a:t>
            </a:r>
          </a:p>
        </p:txBody>
      </p:sp>
      <p:pic>
        <p:nvPicPr>
          <p:cNvPr id="1026" name="Picture 2" descr="C:\Users\kmerakou\Documents\ΣΧΟΛΙΚΗ ΥΓΙΕΙΝΗ\ΒΙΒΛΙΟΓΡΑΦΙΑ\γυναίκες-που-έχουν-τη-ιασκέ-αση-που-κρύβει-τα-όμορφα-μάτια-της-από-ύο-41425492.jpg"/>
          <p:cNvPicPr>
            <a:picLocks noChangeAspect="1" noChangeArrowheads="1"/>
          </p:cNvPicPr>
          <p:nvPr/>
        </p:nvPicPr>
        <p:blipFill>
          <a:blip r:embed="rId2" cstate="print"/>
          <a:srcRect/>
          <a:stretch>
            <a:fillRect/>
          </a:stretch>
        </p:blipFill>
        <p:spPr bwMode="auto">
          <a:xfrm>
            <a:off x="5975648" y="2636912"/>
            <a:ext cx="3168352" cy="2736304"/>
          </a:xfrm>
          <a:prstGeom prst="rect">
            <a:avLst/>
          </a:prstGeom>
          <a:noFill/>
        </p:spPr>
      </p:pic>
      <p:pic>
        <p:nvPicPr>
          <p:cNvPr id="1027" name="Picture 3" descr="C:\Users\kmerakou\Desktop\eyes-clip-art-16924-anime-eyes-clipart.png"/>
          <p:cNvPicPr>
            <a:picLocks noChangeAspect="1" noChangeArrowheads="1"/>
          </p:cNvPicPr>
          <p:nvPr/>
        </p:nvPicPr>
        <p:blipFill>
          <a:blip r:embed="rId3" cstate="print"/>
          <a:srcRect/>
          <a:stretch>
            <a:fillRect/>
          </a:stretch>
        </p:blipFill>
        <p:spPr bwMode="auto">
          <a:xfrm>
            <a:off x="5724128" y="260648"/>
            <a:ext cx="2857500" cy="14097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1210146"/>
          </a:xfrm>
        </p:spPr>
        <p:txBody>
          <a:bodyPr>
            <a:normAutofit/>
          </a:bodyPr>
          <a:lstStyle/>
          <a:p>
            <a:r>
              <a:rPr lang="el-GR" sz="3600" dirty="0" smtClean="0"/>
              <a:t>Η όραση</a:t>
            </a:r>
            <a:endParaRPr lang="el-GR" sz="3600" dirty="0"/>
          </a:p>
        </p:txBody>
      </p:sp>
      <p:sp>
        <p:nvSpPr>
          <p:cNvPr id="3" name="2 - Θέση περιεχομένου"/>
          <p:cNvSpPr>
            <a:spLocks noGrp="1"/>
          </p:cNvSpPr>
          <p:nvPr>
            <p:ph idx="1"/>
          </p:nvPr>
        </p:nvSpPr>
        <p:spPr>
          <a:xfrm>
            <a:off x="457200" y="1988840"/>
            <a:ext cx="8229600" cy="4137323"/>
          </a:xfrm>
        </p:spPr>
        <p:txBody>
          <a:bodyPr>
            <a:normAutofit/>
          </a:bodyPr>
          <a:lstStyle/>
          <a:p>
            <a:pPr>
              <a:lnSpc>
                <a:spcPct val="150000"/>
              </a:lnSpc>
            </a:pPr>
            <a:r>
              <a:rPr lang="el-GR" sz="2400" dirty="0" smtClean="0"/>
              <a:t>Η κύρια λειτουργία των ματιών είναι η όραση.</a:t>
            </a:r>
          </a:p>
          <a:p>
            <a:pPr>
              <a:lnSpc>
                <a:spcPct val="150000"/>
              </a:lnSpc>
            </a:pPr>
            <a:r>
              <a:rPr lang="el-GR" sz="2400" dirty="0" smtClean="0"/>
              <a:t>Η όραση είναι η ικανότητα να βλέπουμε.</a:t>
            </a:r>
          </a:p>
          <a:p>
            <a:pPr>
              <a:lnSpc>
                <a:spcPct val="150000"/>
              </a:lnSpc>
            </a:pPr>
            <a:r>
              <a:rPr lang="el-GR" sz="2400" dirty="0" smtClean="0"/>
              <a:t>Επειδή τα μάτια είναι τόσο πολύτιμα, χρειάζεται να ξέρουμε πώς να τα φροντίζουμε και αυτός είναι ο σκοπός αυτής της παρουσίασης.</a:t>
            </a:r>
          </a:p>
          <a:p>
            <a:pPr>
              <a:buNone/>
            </a:pPr>
            <a:r>
              <a:rPr lang="el-GR" sz="2400" dirty="0" smtClean="0"/>
              <a:t> </a:t>
            </a:r>
            <a:endParaRPr lang="el-GR" sz="2400" dirty="0"/>
          </a:p>
        </p:txBody>
      </p:sp>
      <p:pic>
        <p:nvPicPr>
          <p:cNvPr id="1026" name="Picture 2" descr="C:\Users\kmerakou\Desktop\images.jpg"/>
          <p:cNvPicPr>
            <a:picLocks noChangeAspect="1" noChangeArrowheads="1"/>
          </p:cNvPicPr>
          <p:nvPr/>
        </p:nvPicPr>
        <p:blipFill>
          <a:blip r:embed="rId2" cstate="print"/>
          <a:srcRect/>
          <a:stretch>
            <a:fillRect/>
          </a:stretch>
        </p:blipFill>
        <p:spPr bwMode="auto">
          <a:xfrm>
            <a:off x="179512" y="5343525"/>
            <a:ext cx="3019425" cy="1514475"/>
          </a:xfrm>
          <a:prstGeom prst="rect">
            <a:avLst/>
          </a:prstGeom>
          <a:noFill/>
        </p:spPr>
      </p:pic>
      <p:pic>
        <p:nvPicPr>
          <p:cNvPr id="1027" name="Picture 3" descr="C:\Users\kmerakou\Desktop\images (1).jpg"/>
          <p:cNvPicPr>
            <a:picLocks noChangeAspect="1" noChangeArrowheads="1"/>
          </p:cNvPicPr>
          <p:nvPr/>
        </p:nvPicPr>
        <p:blipFill>
          <a:blip r:embed="rId3" cstate="print"/>
          <a:srcRect/>
          <a:stretch>
            <a:fillRect/>
          </a:stretch>
        </p:blipFill>
        <p:spPr bwMode="auto">
          <a:xfrm>
            <a:off x="3275856" y="5305425"/>
            <a:ext cx="2952750" cy="1552575"/>
          </a:xfrm>
          <a:prstGeom prst="rect">
            <a:avLst/>
          </a:prstGeom>
          <a:noFill/>
        </p:spPr>
      </p:pic>
      <p:pic>
        <p:nvPicPr>
          <p:cNvPr id="1028" name="Picture 4" descr="C:\Users\kmerakou\Desktop\eyes-t.jpg"/>
          <p:cNvPicPr>
            <a:picLocks noChangeAspect="1" noChangeArrowheads="1"/>
          </p:cNvPicPr>
          <p:nvPr/>
        </p:nvPicPr>
        <p:blipFill>
          <a:blip r:embed="rId4" cstate="print"/>
          <a:srcRect/>
          <a:stretch>
            <a:fillRect/>
          </a:stretch>
        </p:blipFill>
        <p:spPr bwMode="auto">
          <a:xfrm>
            <a:off x="6479704" y="5301208"/>
            <a:ext cx="2664296" cy="1556792"/>
          </a:xfrm>
          <a:prstGeom prst="rect">
            <a:avLst/>
          </a:prstGeom>
          <a:noFill/>
        </p:spPr>
      </p:pic>
      <p:pic>
        <p:nvPicPr>
          <p:cNvPr id="1030" name="Picture 6" descr="C:\Users\kmerakou\Desktop\3dd3a5cd399ba2107486418940b4e09d.jpg"/>
          <p:cNvPicPr>
            <a:picLocks noChangeAspect="1" noChangeArrowheads="1"/>
          </p:cNvPicPr>
          <p:nvPr/>
        </p:nvPicPr>
        <p:blipFill>
          <a:blip r:embed="rId5" cstate="print"/>
          <a:srcRect/>
          <a:stretch>
            <a:fillRect/>
          </a:stretch>
        </p:blipFill>
        <p:spPr bwMode="auto">
          <a:xfrm>
            <a:off x="5868144" y="188640"/>
            <a:ext cx="3275856" cy="1556792"/>
          </a:xfrm>
          <a:prstGeom prst="rect">
            <a:avLst/>
          </a:prstGeom>
          <a:noFill/>
        </p:spPr>
      </p:pic>
      <p:sp>
        <p:nvSpPr>
          <p:cNvPr id="1032" name="AutoShape 8" descr="C:\Users\kmerakou\Desktop\kpyk5zecgps8iapfpsmh.webp"/>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l-GR"/>
          </a:p>
        </p:txBody>
      </p:sp>
      <p:sp>
        <p:nvSpPr>
          <p:cNvPr id="1034" name="AutoShape 10" descr="C:\Users\kmerakou\Desktop\kpyk5zecgps8iapfpsmh.webp"/>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l-GR"/>
          </a:p>
        </p:txBody>
      </p:sp>
      <p:sp>
        <p:nvSpPr>
          <p:cNvPr id="1036" name="AutoShape 12" descr="C:\Users\kmerakou\Desktop\kpyk5zecgps8iapfpsmh.webp"/>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l-GR"/>
          </a:p>
        </p:txBody>
      </p:sp>
      <p:pic>
        <p:nvPicPr>
          <p:cNvPr id="1037" name="Picture 13" descr="C:\Users\kmerakou\Desktop\images (3).jpg"/>
          <p:cNvPicPr>
            <a:picLocks noChangeAspect="1" noChangeArrowheads="1"/>
          </p:cNvPicPr>
          <p:nvPr/>
        </p:nvPicPr>
        <p:blipFill>
          <a:blip r:embed="rId6" cstate="print"/>
          <a:srcRect/>
          <a:stretch>
            <a:fillRect/>
          </a:stretch>
        </p:blipFill>
        <p:spPr bwMode="auto">
          <a:xfrm>
            <a:off x="467544" y="0"/>
            <a:ext cx="2619375" cy="1743075"/>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a:bodyPr>
          <a:lstStyle/>
          <a:p>
            <a:r>
              <a:rPr lang="el-GR" sz="2800" b="1" dirty="0" smtClean="0">
                <a:solidFill>
                  <a:schemeClr val="accent1">
                    <a:lumMod val="75000"/>
                  </a:schemeClr>
                </a:solidFill>
                <a:ea typeface="Times New Roman"/>
                <a:cs typeface="Times New Roman"/>
              </a:rPr>
              <a:t>Η καλή όραση σχετίζεται με</a:t>
            </a:r>
            <a:br>
              <a:rPr lang="el-GR" sz="2800" b="1" dirty="0" smtClean="0">
                <a:solidFill>
                  <a:schemeClr val="accent1">
                    <a:lumMod val="75000"/>
                  </a:schemeClr>
                </a:solidFill>
                <a:ea typeface="Times New Roman"/>
                <a:cs typeface="Times New Roman"/>
              </a:rPr>
            </a:br>
            <a:endParaRPr lang="el-GR" sz="2800" dirty="0"/>
          </a:p>
        </p:txBody>
      </p:sp>
      <p:sp>
        <p:nvSpPr>
          <p:cNvPr id="3" name="2 - Θέση περιεχομένου"/>
          <p:cNvSpPr>
            <a:spLocks noGrp="1"/>
          </p:cNvSpPr>
          <p:nvPr>
            <p:ph idx="1"/>
          </p:nvPr>
        </p:nvSpPr>
        <p:spPr>
          <a:xfrm>
            <a:off x="457200" y="1196752"/>
            <a:ext cx="8229600" cy="4929411"/>
          </a:xfrm>
        </p:spPr>
        <p:txBody>
          <a:bodyPr>
            <a:normAutofit fontScale="85000" lnSpcReduction="20000"/>
          </a:bodyPr>
          <a:lstStyle/>
          <a:p>
            <a:pPr>
              <a:lnSpc>
                <a:spcPct val="115000"/>
              </a:lnSpc>
              <a:spcAft>
                <a:spcPts val="1000"/>
              </a:spcAft>
            </a:pPr>
            <a:r>
              <a:rPr lang="en-US" sz="2600" b="1" dirty="0" smtClean="0">
                <a:ea typeface="Times New Roman"/>
                <a:cs typeface="Times New Roman"/>
              </a:rPr>
              <a:t>M</a:t>
            </a:r>
            <a:r>
              <a:rPr lang="el-GR" sz="2600" b="1" dirty="0" smtClean="0">
                <a:ea typeface="Times New Roman"/>
                <a:cs typeface="Times New Roman"/>
              </a:rPr>
              <a:t>ε </a:t>
            </a:r>
            <a:r>
              <a:rPr lang="el-GR" sz="2600" b="1" dirty="0" smtClean="0">
                <a:ea typeface="Times New Roman"/>
                <a:cs typeface="Times New Roman"/>
              </a:rPr>
              <a:t>την κατάσταση του οφθαλμού και της οπτικής του ικανότητας</a:t>
            </a:r>
          </a:p>
          <a:p>
            <a:pPr>
              <a:lnSpc>
                <a:spcPct val="115000"/>
              </a:lnSpc>
              <a:spcAft>
                <a:spcPts val="1000"/>
              </a:spcAft>
            </a:pPr>
            <a:r>
              <a:rPr lang="el-GR" sz="2600" b="1" dirty="0" smtClean="0">
                <a:ea typeface="Times New Roman"/>
                <a:cs typeface="Times New Roman"/>
              </a:rPr>
              <a:t> </a:t>
            </a:r>
            <a:r>
              <a:rPr lang="en-US" sz="2600" b="1" dirty="0" smtClean="0">
                <a:ea typeface="Times New Roman"/>
                <a:cs typeface="Times New Roman"/>
              </a:rPr>
              <a:t>T</a:t>
            </a:r>
            <a:r>
              <a:rPr lang="el-GR" sz="2600" b="1" dirty="0" err="1" smtClean="0">
                <a:ea typeface="Times New Roman"/>
                <a:cs typeface="Times New Roman"/>
              </a:rPr>
              <a:t>ις</a:t>
            </a:r>
            <a:r>
              <a:rPr lang="el-GR" sz="2600" b="1" dirty="0" smtClean="0">
                <a:ea typeface="Times New Roman"/>
                <a:cs typeface="Times New Roman"/>
              </a:rPr>
              <a:t> </a:t>
            </a:r>
            <a:r>
              <a:rPr lang="el-GR" sz="2600" b="1" dirty="0" smtClean="0">
                <a:ea typeface="Times New Roman"/>
                <a:cs typeface="Times New Roman"/>
              </a:rPr>
              <a:t>παθήσεις του οφθαλμού</a:t>
            </a:r>
          </a:p>
          <a:p>
            <a:pPr>
              <a:lnSpc>
                <a:spcPct val="115000"/>
              </a:lnSpc>
              <a:spcAft>
                <a:spcPts val="1000"/>
              </a:spcAft>
            </a:pPr>
            <a:r>
              <a:rPr lang="en-US" sz="2600" b="1" dirty="0" smtClean="0">
                <a:ea typeface="Times New Roman"/>
                <a:cs typeface="Times New Roman"/>
              </a:rPr>
              <a:t>T</a:t>
            </a:r>
            <a:r>
              <a:rPr lang="el-GR" sz="2600" b="1" dirty="0" smtClean="0">
                <a:ea typeface="Times New Roman"/>
                <a:cs typeface="Times New Roman"/>
              </a:rPr>
              <a:t>ην </a:t>
            </a:r>
            <a:r>
              <a:rPr lang="el-GR" sz="2600" b="1" dirty="0" smtClean="0">
                <a:ea typeface="Times New Roman"/>
                <a:cs typeface="Times New Roman"/>
              </a:rPr>
              <a:t>ύπαρξη βλαβών ή διαταραχών στο μάτι</a:t>
            </a:r>
          </a:p>
          <a:p>
            <a:pPr>
              <a:lnSpc>
                <a:spcPct val="115000"/>
              </a:lnSpc>
              <a:spcAft>
                <a:spcPts val="1000"/>
              </a:spcAft>
            </a:pPr>
            <a:r>
              <a:rPr lang="el-GR" sz="2600" b="1" dirty="0" smtClean="0">
                <a:ea typeface="Times New Roman"/>
                <a:cs typeface="Times New Roman"/>
              </a:rPr>
              <a:t> </a:t>
            </a:r>
            <a:r>
              <a:rPr lang="en-US" sz="2600" b="1" dirty="0" smtClean="0">
                <a:ea typeface="Times New Roman"/>
                <a:cs typeface="Times New Roman"/>
              </a:rPr>
              <a:t>T</a:t>
            </a:r>
            <a:r>
              <a:rPr lang="el-GR" sz="2600" b="1" dirty="0" smtClean="0">
                <a:ea typeface="Times New Roman"/>
                <a:cs typeface="Times New Roman"/>
              </a:rPr>
              <a:t>ο </a:t>
            </a:r>
            <a:r>
              <a:rPr lang="el-GR" sz="2600" b="1" dirty="0" smtClean="0">
                <a:ea typeface="Times New Roman"/>
                <a:cs typeface="Times New Roman"/>
              </a:rPr>
              <a:t>φυσικό περιβάλλον (αέρας, σκόνη, βροχή, κλπ)</a:t>
            </a:r>
          </a:p>
          <a:p>
            <a:pPr>
              <a:lnSpc>
                <a:spcPct val="115000"/>
              </a:lnSpc>
              <a:spcAft>
                <a:spcPts val="1000"/>
              </a:spcAft>
            </a:pPr>
            <a:r>
              <a:rPr lang="en-US" sz="2600" b="1" dirty="0" smtClean="0">
                <a:ea typeface="Times New Roman"/>
                <a:cs typeface="Times New Roman"/>
              </a:rPr>
              <a:t>T</a:t>
            </a:r>
            <a:r>
              <a:rPr lang="el-GR" sz="2600" b="1" dirty="0" smtClean="0">
                <a:ea typeface="Times New Roman"/>
                <a:cs typeface="Times New Roman"/>
              </a:rPr>
              <a:t>ην </a:t>
            </a:r>
            <a:r>
              <a:rPr lang="el-GR" sz="2600" b="1" dirty="0" smtClean="0">
                <a:ea typeface="Times New Roman"/>
                <a:cs typeface="Times New Roman"/>
              </a:rPr>
              <a:t>ψυχοσυναισθηματική κατάσταση του ατόμου (άγχος, αγωνία, βιασύνη, κλπ)</a:t>
            </a:r>
          </a:p>
          <a:p>
            <a:pPr>
              <a:lnSpc>
                <a:spcPct val="115000"/>
              </a:lnSpc>
              <a:spcAft>
                <a:spcPts val="1000"/>
              </a:spcAft>
            </a:pPr>
            <a:r>
              <a:rPr lang="el-GR" sz="2600" b="1" dirty="0" smtClean="0">
                <a:ea typeface="Times New Roman"/>
                <a:cs typeface="Times New Roman"/>
              </a:rPr>
              <a:t> </a:t>
            </a:r>
            <a:r>
              <a:rPr lang="en-US" sz="2600" b="1" dirty="0" smtClean="0">
                <a:ea typeface="Times New Roman"/>
                <a:cs typeface="Times New Roman"/>
              </a:rPr>
              <a:t>T</a:t>
            </a:r>
            <a:r>
              <a:rPr lang="el-GR" sz="2600" b="1" dirty="0" err="1" smtClean="0">
                <a:ea typeface="Times New Roman"/>
                <a:cs typeface="Times New Roman"/>
              </a:rPr>
              <a:t>ις</a:t>
            </a:r>
            <a:r>
              <a:rPr lang="el-GR" sz="2600" b="1" dirty="0" smtClean="0">
                <a:ea typeface="Times New Roman"/>
                <a:cs typeface="Times New Roman"/>
              </a:rPr>
              <a:t> </a:t>
            </a:r>
            <a:r>
              <a:rPr lang="el-GR" sz="2600" b="1" dirty="0" smtClean="0">
                <a:ea typeface="Times New Roman"/>
                <a:cs typeface="Times New Roman"/>
              </a:rPr>
              <a:t>στάσεις και τις  κοινωνικές  συμπεριφορές (στερεότυπα, προκαταλήψεις, πεποιθήσεις, κλπ)</a:t>
            </a:r>
          </a:p>
          <a:p>
            <a:pPr>
              <a:lnSpc>
                <a:spcPct val="115000"/>
              </a:lnSpc>
              <a:spcAft>
                <a:spcPts val="1000"/>
              </a:spcAft>
            </a:pPr>
            <a:r>
              <a:rPr lang="en-US" sz="2600" b="1" dirty="0" smtClean="0">
                <a:ea typeface="Times New Roman"/>
                <a:cs typeface="Times New Roman"/>
              </a:rPr>
              <a:t>T</a:t>
            </a:r>
            <a:r>
              <a:rPr lang="el-GR" sz="2600" b="1" dirty="0" err="1" smtClean="0">
                <a:ea typeface="Times New Roman"/>
                <a:cs typeface="Times New Roman"/>
              </a:rPr>
              <a:t>ις</a:t>
            </a:r>
            <a:r>
              <a:rPr lang="el-GR" sz="2600" b="1" dirty="0" smtClean="0">
                <a:ea typeface="Times New Roman"/>
                <a:cs typeface="Times New Roman"/>
              </a:rPr>
              <a:t> </a:t>
            </a:r>
            <a:r>
              <a:rPr lang="el-GR" sz="2600" b="1" dirty="0" smtClean="0">
                <a:ea typeface="Times New Roman"/>
                <a:cs typeface="Times New Roman"/>
              </a:rPr>
              <a:t>γνώσεις  και τις εμπειρίες της ζωής</a:t>
            </a:r>
          </a:p>
          <a:p>
            <a:pPr>
              <a:lnSpc>
                <a:spcPct val="115000"/>
              </a:lnSpc>
              <a:spcAft>
                <a:spcPts val="1000"/>
              </a:spcAft>
            </a:pPr>
            <a:r>
              <a:rPr lang="en-US" sz="2600" b="1" dirty="0" smtClean="0">
                <a:ea typeface="Times New Roman"/>
                <a:cs typeface="Times New Roman"/>
              </a:rPr>
              <a:t>T</a:t>
            </a:r>
            <a:r>
              <a:rPr lang="el-GR" sz="2600" b="1" dirty="0" err="1" smtClean="0">
                <a:ea typeface="Times New Roman"/>
                <a:cs typeface="Times New Roman"/>
              </a:rPr>
              <a:t>ις</a:t>
            </a:r>
            <a:r>
              <a:rPr lang="el-GR" sz="2600" b="1" dirty="0" smtClean="0">
                <a:ea typeface="Times New Roman"/>
                <a:cs typeface="Times New Roman"/>
              </a:rPr>
              <a:t> </a:t>
            </a:r>
            <a:r>
              <a:rPr lang="el-GR" sz="2600" b="1" dirty="0" smtClean="0">
                <a:ea typeface="Times New Roman"/>
                <a:cs typeface="Times New Roman"/>
              </a:rPr>
              <a:t>ιδιαιτερότητες της κάθε στιγμής</a:t>
            </a:r>
            <a:r>
              <a:rPr lang="el-GR" sz="2600" b="1" dirty="0" smtClean="0">
                <a:solidFill>
                  <a:srgbClr val="000000"/>
                </a:solidFill>
                <a:ea typeface="Times New Roman"/>
                <a:cs typeface="Times New Roman"/>
              </a:rPr>
              <a:t>.</a:t>
            </a:r>
            <a:r>
              <a:rPr lang="el-GR" sz="2600" b="1" dirty="0" smtClean="0">
                <a:solidFill>
                  <a:srgbClr val="FF0000"/>
                </a:solidFill>
                <a:ea typeface="Times New Roman"/>
                <a:cs typeface="Times New Roman"/>
              </a:rPr>
              <a:t> </a:t>
            </a:r>
            <a:endParaRPr lang="el-GR" sz="2600" b="1" dirty="0" smtClean="0">
              <a:ea typeface="Times New Roman"/>
              <a:cs typeface="Times New Roman"/>
            </a:endParaRPr>
          </a:p>
          <a:p>
            <a:endParaRPr lang="el-GR" sz="2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4294967295"/>
          </p:nvPr>
        </p:nvSpPr>
        <p:spPr>
          <a:xfrm>
            <a:off x="1371600" y="1365504"/>
            <a:ext cx="7200900" cy="4114800"/>
          </a:xfrm>
        </p:spPr>
        <p:txBody>
          <a:bodyPr/>
          <a:lstStyle/>
          <a:p>
            <a:pPr>
              <a:buNone/>
            </a:pPr>
            <a:r>
              <a:rPr lang="el-GR" dirty="0" smtClean="0"/>
              <a:t> </a:t>
            </a:r>
          </a:p>
          <a:p>
            <a:pPr>
              <a:buNone/>
            </a:pPr>
            <a:endParaRPr lang="el-GR" dirty="0" smtClean="0"/>
          </a:p>
          <a:p>
            <a:pPr>
              <a:buNone/>
            </a:pPr>
            <a:endParaRPr lang="el-GR" dirty="0" smtClean="0"/>
          </a:p>
        </p:txBody>
      </p:sp>
      <p:pic>
        <p:nvPicPr>
          <p:cNvPr id="6" name="Εικόνα 5" descr="To μάτι και η όραση"/>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 xmlns:p14="http://schemas.microsoft.com/office/powerpoint/2010/main" val="1292985300"/>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706090"/>
          </a:xfrm>
        </p:spPr>
        <p:txBody>
          <a:bodyPr>
            <a:normAutofit fontScale="90000"/>
          </a:bodyPr>
          <a:lstStyle/>
          <a:p>
            <a:r>
              <a:rPr lang="el-GR" sz="3600" b="1" dirty="0" smtClean="0">
                <a:solidFill>
                  <a:srgbClr val="00B050"/>
                </a:solidFill>
              </a:rPr>
              <a:t>Πώς βλέπουμε;</a:t>
            </a:r>
            <a:r>
              <a:rPr lang="el-GR" b="1" dirty="0" smtClean="0"/>
              <a:t/>
            </a:r>
            <a:br>
              <a:rPr lang="el-GR" b="1" dirty="0" smtClean="0"/>
            </a:br>
            <a:endParaRPr lang="el-GR" dirty="0"/>
          </a:p>
        </p:txBody>
      </p:sp>
      <p:sp>
        <p:nvSpPr>
          <p:cNvPr id="3" name="2 - Θέση περιεχομένου"/>
          <p:cNvSpPr>
            <a:spLocks noGrp="1"/>
          </p:cNvSpPr>
          <p:nvPr>
            <p:ph idx="1"/>
          </p:nvPr>
        </p:nvSpPr>
        <p:spPr>
          <a:xfrm>
            <a:off x="457200" y="692696"/>
            <a:ext cx="8229600" cy="5433467"/>
          </a:xfrm>
        </p:spPr>
        <p:txBody>
          <a:bodyPr>
            <a:normAutofit/>
          </a:bodyPr>
          <a:lstStyle/>
          <a:p>
            <a:pPr algn="just">
              <a:lnSpc>
                <a:spcPct val="150000"/>
              </a:lnSpc>
            </a:pPr>
            <a:r>
              <a:rPr lang="el-GR" sz="2200" dirty="0" smtClean="0"/>
              <a:t>Οι φωτεινές ακτίνες από ένα αντικείμενο περνούν μέσα από τον κερατοειδή χιτώνα και την κόρη του ματιού και συγκεντρώνονται στον αμφιβληστροειδή χιτώνα. Αυτό το σημείο είναι γεμάτο νευρικά κύτταρα τα οποία στέλνουν μηνύματα μέσω του οπτικού νεύρου στον εγκέφαλό μας, για να αναγνωρίζουμε αυτά ακριβώς που βλέπουμε.</a:t>
            </a:r>
          </a:p>
          <a:p>
            <a:endParaRPr lang="el-GR" dirty="0"/>
          </a:p>
        </p:txBody>
      </p:sp>
      <p:pic>
        <p:nvPicPr>
          <p:cNvPr id="1026" name="Picture 2" descr="C:\Users\kmerakou\Desktop\Brain-.jpg"/>
          <p:cNvPicPr>
            <a:picLocks noChangeAspect="1" noChangeArrowheads="1"/>
          </p:cNvPicPr>
          <p:nvPr/>
        </p:nvPicPr>
        <p:blipFill>
          <a:blip r:embed="rId2" cstate="print"/>
          <a:srcRect/>
          <a:stretch>
            <a:fillRect/>
          </a:stretch>
        </p:blipFill>
        <p:spPr bwMode="auto">
          <a:xfrm>
            <a:off x="2771800" y="3429000"/>
            <a:ext cx="5544616" cy="342900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346050"/>
          </a:xfrm>
        </p:spPr>
        <p:txBody>
          <a:bodyPr>
            <a:normAutofit fontScale="90000"/>
          </a:bodyPr>
          <a:lstStyle/>
          <a:p>
            <a:r>
              <a:rPr lang="el-GR" sz="3200" dirty="0" smtClean="0">
                <a:solidFill>
                  <a:srgbClr val="00B050"/>
                </a:solidFill>
              </a:rPr>
              <a:t>Α) Η φυσική προστασία των ματιών μας</a:t>
            </a:r>
            <a:endParaRPr lang="el-GR" sz="3200" dirty="0">
              <a:solidFill>
                <a:srgbClr val="00B050"/>
              </a:solidFill>
            </a:endParaRPr>
          </a:p>
        </p:txBody>
      </p:sp>
      <p:sp>
        <p:nvSpPr>
          <p:cNvPr id="3" name="2 - Θέση περιεχομένου"/>
          <p:cNvSpPr>
            <a:spLocks noGrp="1"/>
          </p:cNvSpPr>
          <p:nvPr>
            <p:ph idx="1"/>
          </p:nvPr>
        </p:nvSpPr>
        <p:spPr>
          <a:xfrm>
            <a:off x="0" y="836712"/>
            <a:ext cx="9144000" cy="6021288"/>
          </a:xfrm>
        </p:spPr>
        <p:txBody>
          <a:bodyPr>
            <a:normAutofit/>
          </a:bodyPr>
          <a:lstStyle/>
          <a:p>
            <a:pPr>
              <a:buNone/>
            </a:pPr>
            <a:r>
              <a:rPr lang="el-GR" sz="2400" dirty="0" smtClean="0"/>
              <a:t>Το σώμα μας έχει ορισμένους φυσικούς μηχανισμούς για να προστατεύει τα μάτια μας, όπως:</a:t>
            </a:r>
          </a:p>
          <a:p>
            <a:r>
              <a:rPr lang="el-GR" sz="2400" dirty="0" smtClean="0">
                <a:solidFill>
                  <a:srgbClr val="FF0000"/>
                </a:solidFill>
              </a:rPr>
              <a:t>Οστεώδεις κόγχες του ματιού</a:t>
            </a:r>
            <a:r>
              <a:rPr lang="el-GR" sz="2400" dirty="0" smtClean="0"/>
              <a:t>: τα μάτια μας βρίσκονται μέσα σε οστεώδεις κόγχες για να προστατεύονται από χτυπήματα.</a:t>
            </a:r>
          </a:p>
          <a:p>
            <a:pPr>
              <a:buNone/>
            </a:pPr>
            <a:endParaRPr lang="el-GR" sz="2400" dirty="0" smtClean="0"/>
          </a:p>
          <a:p>
            <a:r>
              <a:rPr lang="el-GR" sz="2400" dirty="0" smtClean="0">
                <a:solidFill>
                  <a:srgbClr val="FF0000"/>
                </a:solidFill>
              </a:rPr>
              <a:t>Φρύδια:</a:t>
            </a:r>
            <a:r>
              <a:rPr lang="en-US" sz="2400" dirty="0" smtClean="0">
                <a:solidFill>
                  <a:srgbClr val="FF0000"/>
                </a:solidFill>
              </a:rPr>
              <a:t> </a:t>
            </a:r>
            <a:r>
              <a:rPr lang="el-GR" sz="2400" dirty="0" smtClean="0"/>
              <a:t>προσφέρουν σκιά στα μάτια</a:t>
            </a:r>
            <a:endParaRPr lang="en-US" sz="2400" dirty="0" smtClean="0"/>
          </a:p>
          <a:p>
            <a:pPr>
              <a:buNone/>
            </a:pPr>
            <a:r>
              <a:rPr lang="en-US" sz="2400" dirty="0" smtClean="0"/>
              <a:t>     </a:t>
            </a:r>
            <a:r>
              <a:rPr lang="el-GR" sz="2400" dirty="0" smtClean="0"/>
              <a:t> όταν το φως είναι έντονο και εμποδίζουν </a:t>
            </a:r>
          </a:p>
          <a:p>
            <a:pPr>
              <a:buNone/>
            </a:pPr>
            <a:r>
              <a:rPr lang="el-GR" sz="2400" dirty="0" smtClean="0"/>
              <a:t>      τον ιδρώτα του μετώπου να μπει στα </a:t>
            </a:r>
          </a:p>
          <a:p>
            <a:pPr>
              <a:buNone/>
            </a:pPr>
            <a:r>
              <a:rPr lang="el-GR" sz="2400" dirty="0" smtClean="0"/>
              <a:t>      μάτια.</a:t>
            </a:r>
          </a:p>
          <a:p>
            <a:pPr>
              <a:buNone/>
            </a:pPr>
            <a:endParaRPr lang="el-GR" sz="2400" dirty="0" smtClean="0"/>
          </a:p>
          <a:p>
            <a:r>
              <a:rPr lang="el-GR" sz="2400" dirty="0" smtClean="0">
                <a:solidFill>
                  <a:srgbClr val="FF0000"/>
                </a:solidFill>
              </a:rPr>
              <a:t>Βλέφαρα: </a:t>
            </a:r>
            <a:r>
              <a:rPr lang="el-GR" sz="2400" dirty="0" smtClean="0"/>
              <a:t>τα βλέφαρα κλείνουν </a:t>
            </a:r>
            <a:endParaRPr lang="en-US" sz="2400" dirty="0" smtClean="0"/>
          </a:p>
          <a:p>
            <a:pPr>
              <a:buNone/>
            </a:pPr>
            <a:r>
              <a:rPr lang="en-US" sz="2400" dirty="0" smtClean="0"/>
              <a:t>     </a:t>
            </a:r>
            <a:r>
              <a:rPr lang="el-GR" sz="2400" dirty="0" smtClean="0"/>
              <a:t>για να εμποδίσουν τη σκόνη ή μικρά</a:t>
            </a:r>
            <a:endParaRPr lang="en-US" sz="2400" dirty="0" smtClean="0"/>
          </a:p>
          <a:p>
            <a:pPr>
              <a:buNone/>
            </a:pPr>
            <a:r>
              <a:rPr lang="en-US" sz="2400" dirty="0" smtClean="0"/>
              <a:t>    </a:t>
            </a:r>
            <a:r>
              <a:rPr lang="el-GR" sz="2400" dirty="0" smtClean="0"/>
              <a:t> αντικείμενα να μπουν στα μάτια μας και </a:t>
            </a:r>
          </a:p>
          <a:p>
            <a:pPr>
              <a:buNone/>
            </a:pPr>
            <a:r>
              <a:rPr lang="el-GR" sz="2400" dirty="0" smtClean="0"/>
              <a:t>     μισοκλείνουν όταν το φως είναι έντονο.</a:t>
            </a:r>
          </a:p>
        </p:txBody>
      </p:sp>
      <p:pic>
        <p:nvPicPr>
          <p:cNvPr id="18433" name="Picture 1" descr="C:\Users\kmerakou\Desktop\lackofsleep-300x300.jpg"/>
          <p:cNvPicPr>
            <a:picLocks noChangeAspect="1" noChangeArrowheads="1"/>
          </p:cNvPicPr>
          <p:nvPr/>
        </p:nvPicPr>
        <p:blipFill>
          <a:blip r:embed="rId2" cstate="print"/>
          <a:srcRect/>
          <a:stretch>
            <a:fillRect/>
          </a:stretch>
        </p:blipFill>
        <p:spPr bwMode="auto">
          <a:xfrm>
            <a:off x="5940152" y="2492896"/>
            <a:ext cx="3203848" cy="2520280"/>
          </a:xfrm>
          <a:prstGeom prst="rect">
            <a:avLst/>
          </a:prstGeom>
          <a:noFill/>
        </p:spPr>
      </p:pic>
      <p:pic>
        <p:nvPicPr>
          <p:cNvPr id="18434" name="Picture 2" descr="C:\Users\kmerakou\Desktop\can-we-use-scrub-on-eyelids-THS1-655x353.jpg"/>
          <p:cNvPicPr>
            <a:picLocks noChangeAspect="1" noChangeArrowheads="1"/>
          </p:cNvPicPr>
          <p:nvPr/>
        </p:nvPicPr>
        <p:blipFill>
          <a:blip r:embed="rId3" cstate="print"/>
          <a:srcRect/>
          <a:stretch>
            <a:fillRect/>
          </a:stretch>
        </p:blipFill>
        <p:spPr bwMode="auto">
          <a:xfrm>
            <a:off x="5975648" y="5085184"/>
            <a:ext cx="3168352" cy="1772816"/>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202034"/>
          </a:xfrm>
        </p:spPr>
        <p:txBody>
          <a:bodyPr>
            <a:normAutofit fontScale="90000"/>
          </a:bodyPr>
          <a:lstStyle/>
          <a:p>
            <a:r>
              <a:rPr lang="el-GR" sz="3200" dirty="0" smtClean="0">
                <a:solidFill>
                  <a:srgbClr val="00B050"/>
                </a:solidFill>
              </a:rPr>
              <a:t>Α) Η φυσική προστασία των ματιών μας</a:t>
            </a:r>
            <a:endParaRPr lang="el-GR" sz="3200" dirty="0">
              <a:solidFill>
                <a:srgbClr val="00B050"/>
              </a:solidFill>
            </a:endParaRPr>
          </a:p>
        </p:txBody>
      </p:sp>
      <p:sp>
        <p:nvSpPr>
          <p:cNvPr id="3" name="2 - Θέση περιεχομένου"/>
          <p:cNvSpPr>
            <a:spLocks noGrp="1"/>
          </p:cNvSpPr>
          <p:nvPr>
            <p:ph idx="1"/>
          </p:nvPr>
        </p:nvSpPr>
        <p:spPr>
          <a:xfrm>
            <a:off x="251520" y="836712"/>
            <a:ext cx="8579296" cy="6021288"/>
          </a:xfrm>
        </p:spPr>
        <p:txBody>
          <a:bodyPr>
            <a:normAutofit/>
          </a:bodyPr>
          <a:lstStyle/>
          <a:p>
            <a:r>
              <a:rPr lang="el-GR" sz="2400" dirty="0" smtClean="0">
                <a:solidFill>
                  <a:srgbClr val="FF0000"/>
                </a:solidFill>
              </a:rPr>
              <a:t>Βλεφαρίδες: </a:t>
            </a:r>
            <a:r>
              <a:rPr lang="el-GR" sz="2400" dirty="0" smtClean="0"/>
              <a:t>οι βλεφαρίδες επίσης μας προστατεύουν από το έντονο φως, τη σκόνη ή μικρά αντικείμενα να μπουν στα μάτια μας.</a:t>
            </a:r>
          </a:p>
          <a:p>
            <a:pPr>
              <a:buNone/>
            </a:pPr>
            <a:endParaRPr lang="el-GR" sz="2400" dirty="0" smtClean="0">
              <a:solidFill>
                <a:srgbClr val="FF0000"/>
              </a:solidFill>
            </a:endParaRPr>
          </a:p>
          <a:p>
            <a:r>
              <a:rPr lang="el-GR" sz="2400" dirty="0" smtClean="0">
                <a:solidFill>
                  <a:srgbClr val="FF0000"/>
                </a:solidFill>
              </a:rPr>
              <a:t>Δάκρυα: </a:t>
            </a:r>
            <a:r>
              <a:rPr lang="el-GR" sz="2400" dirty="0" smtClean="0"/>
              <a:t>τα δάκρυα είναι πολύτιμα γιατί έχουν αντισηπτικές ιδιότητες, κρατούν τα μάτια μας υγρά και τα ξεπλένουν όταν μπει σκόνη ή μικρά αντικείμενα.</a:t>
            </a:r>
          </a:p>
          <a:p>
            <a:pPr>
              <a:buNone/>
            </a:pPr>
            <a:endParaRPr lang="el-GR" sz="2400" dirty="0" smtClean="0"/>
          </a:p>
          <a:p>
            <a:endParaRPr lang="en-US" sz="2200" dirty="0" smtClean="0"/>
          </a:p>
          <a:p>
            <a:endParaRPr lang="en-US" sz="2200" dirty="0" smtClean="0"/>
          </a:p>
          <a:p>
            <a:endParaRPr lang="en-US" sz="2200" dirty="0" smtClean="0"/>
          </a:p>
          <a:p>
            <a:endParaRPr lang="en-US" sz="2200" dirty="0" smtClean="0"/>
          </a:p>
          <a:p>
            <a:endParaRPr lang="en-US" sz="2200" dirty="0" smtClean="0"/>
          </a:p>
          <a:p>
            <a:pPr>
              <a:buNone/>
            </a:pPr>
            <a:endParaRPr lang="el-GR" sz="2200" dirty="0" smtClean="0"/>
          </a:p>
          <a:p>
            <a:endParaRPr lang="el-GR" sz="2400" dirty="0"/>
          </a:p>
        </p:txBody>
      </p:sp>
      <p:pic>
        <p:nvPicPr>
          <p:cNvPr id="3075" name="Picture 3" descr="C:\Users\kmerakou\Desktop\4c220d22336114b5fbe9dd7dacdae318.jpg"/>
          <p:cNvPicPr>
            <a:picLocks noChangeAspect="1" noChangeArrowheads="1"/>
          </p:cNvPicPr>
          <p:nvPr/>
        </p:nvPicPr>
        <p:blipFill>
          <a:blip r:embed="rId2" cstate="print"/>
          <a:srcRect/>
          <a:stretch>
            <a:fillRect/>
          </a:stretch>
        </p:blipFill>
        <p:spPr bwMode="auto">
          <a:xfrm>
            <a:off x="395536" y="4005064"/>
            <a:ext cx="4104456" cy="2636912"/>
          </a:xfrm>
          <a:prstGeom prst="rect">
            <a:avLst/>
          </a:prstGeom>
          <a:noFill/>
        </p:spPr>
      </p:pic>
      <p:pic>
        <p:nvPicPr>
          <p:cNvPr id="2050" name="Picture 2" descr="C:\Users\kmerakou\Desktop\13397616.jpg"/>
          <p:cNvPicPr>
            <a:picLocks noChangeAspect="1" noChangeArrowheads="1"/>
          </p:cNvPicPr>
          <p:nvPr/>
        </p:nvPicPr>
        <p:blipFill>
          <a:blip r:embed="rId3" cstate="print"/>
          <a:srcRect/>
          <a:stretch>
            <a:fillRect/>
          </a:stretch>
        </p:blipFill>
        <p:spPr bwMode="auto">
          <a:xfrm>
            <a:off x="4788024" y="3717032"/>
            <a:ext cx="4171950" cy="2952328"/>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562074"/>
          </a:xfrm>
        </p:spPr>
        <p:txBody>
          <a:bodyPr>
            <a:normAutofit fontScale="90000"/>
          </a:bodyPr>
          <a:lstStyle/>
          <a:p>
            <a:r>
              <a:rPr lang="el-GR" sz="3200" dirty="0" smtClean="0">
                <a:solidFill>
                  <a:srgbClr val="0070C0"/>
                </a:solidFill>
              </a:rPr>
              <a:t>Β) Τραυματισμοί των ματιών</a:t>
            </a:r>
            <a:endParaRPr lang="el-GR" sz="3200" dirty="0">
              <a:solidFill>
                <a:srgbClr val="0070C0"/>
              </a:solidFill>
            </a:endParaRPr>
          </a:p>
        </p:txBody>
      </p:sp>
      <p:sp>
        <p:nvSpPr>
          <p:cNvPr id="3" name="2 - Θέση περιεχομένου"/>
          <p:cNvSpPr>
            <a:spLocks noGrp="1"/>
          </p:cNvSpPr>
          <p:nvPr>
            <p:ph idx="1"/>
          </p:nvPr>
        </p:nvSpPr>
        <p:spPr>
          <a:xfrm>
            <a:off x="457200" y="980728"/>
            <a:ext cx="8229600" cy="5877272"/>
          </a:xfrm>
        </p:spPr>
        <p:txBody>
          <a:bodyPr>
            <a:normAutofit/>
          </a:bodyPr>
          <a:lstStyle/>
          <a:p>
            <a:pPr algn="just"/>
            <a:r>
              <a:rPr lang="el-GR" sz="2200" dirty="0" smtClean="0"/>
              <a:t>Υπολογίζεται ότι το 90% περίπου των τραυματισμών στα μάτια μπορούν να προληφθούν. </a:t>
            </a:r>
          </a:p>
          <a:p>
            <a:pPr algn="just"/>
            <a:r>
              <a:rPr lang="el-GR" sz="2200" dirty="0" smtClean="0"/>
              <a:t>40% των ατυχημάτων συμβαίνουν στο σπίτι. </a:t>
            </a:r>
          </a:p>
          <a:p>
            <a:pPr algn="just"/>
            <a:r>
              <a:rPr lang="el-GR" sz="2200" dirty="0" smtClean="0"/>
              <a:t>Πολλοί τραυματισμοί των ματιών συμβαίνουν </a:t>
            </a:r>
          </a:p>
          <a:p>
            <a:pPr algn="just"/>
            <a:r>
              <a:rPr lang="el-GR" sz="2200" dirty="0" smtClean="0"/>
              <a:t>κατά τις αθλητικές δραστηριότητες όταν δεν τηρούνται τα μέτρα ασφαλείας. </a:t>
            </a:r>
          </a:p>
          <a:p>
            <a:pPr algn="just"/>
            <a:r>
              <a:rPr lang="el-GR" sz="2200" dirty="0" smtClean="0"/>
              <a:t>Στο αυτοκίνητο όταν δεν φοράμε ζώνη ασφαλείας</a:t>
            </a:r>
          </a:p>
          <a:p>
            <a:pPr algn="just"/>
            <a:r>
              <a:rPr lang="el-GR" sz="2200" dirty="0" smtClean="0"/>
              <a:t>όταν πετιέται κάτι αιχμηρό (π.χ. στυλό) ή κάτι τινάζεται ξαφνικά (π.χ. κολιέ που σπάει)</a:t>
            </a:r>
          </a:p>
          <a:p>
            <a:pPr algn="just"/>
            <a:r>
              <a:rPr lang="el-GR" sz="2200" dirty="0" smtClean="0"/>
              <a:t>Συχνά ο τραυματισμός στο μάτι θεραπεύεται, αλλά μερικές φορές το άτομο μπορεί να χάσει την όραση του στο τραυματισμένο μάτι. </a:t>
            </a:r>
            <a:endParaRPr lang="el-GR" sz="2200" dirty="0"/>
          </a:p>
        </p:txBody>
      </p:sp>
      <p:pic>
        <p:nvPicPr>
          <p:cNvPr id="14337" name="Picture 1" descr="C:\Users\kmerakou\Desktop\jameson_lamb_fireworks_injury_0703.jpg"/>
          <p:cNvPicPr>
            <a:picLocks noChangeAspect="1" noChangeArrowheads="1"/>
          </p:cNvPicPr>
          <p:nvPr/>
        </p:nvPicPr>
        <p:blipFill>
          <a:blip r:embed="rId2" cstate="print"/>
          <a:srcRect/>
          <a:stretch>
            <a:fillRect/>
          </a:stretch>
        </p:blipFill>
        <p:spPr bwMode="auto">
          <a:xfrm>
            <a:off x="4518868" y="5229200"/>
            <a:ext cx="4625132" cy="1628800"/>
          </a:xfrm>
          <a:prstGeom prst="rect">
            <a:avLst/>
          </a:prstGeom>
          <a:noFill/>
        </p:spPr>
      </p:pic>
      <p:pic>
        <p:nvPicPr>
          <p:cNvPr id="3074" name="Picture 2" descr="C:\Users\kmerakou\Desktop\Eye-Injuries-on-the-Homestead.jpg"/>
          <p:cNvPicPr>
            <a:picLocks noChangeAspect="1" noChangeArrowheads="1"/>
          </p:cNvPicPr>
          <p:nvPr/>
        </p:nvPicPr>
        <p:blipFill>
          <a:blip r:embed="rId3" cstate="print"/>
          <a:srcRect/>
          <a:stretch>
            <a:fillRect/>
          </a:stretch>
        </p:blipFill>
        <p:spPr bwMode="auto">
          <a:xfrm>
            <a:off x="971600" y="5221224"/>
            <a:ext cx="2664296" cy="1636776"/>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274042"/>
          </a:xfrm>
        </p:spPr>
        <p:txBody>
          <a:bodyPr>
            <a:normAutofit fontScale="90000"/>
          </a:bodyPr>
          <a:lstStyle/>
          <a:p>
            <a:r>
              <a:rPr lang="el-GR" sz="3200" dirty="0" smtClean="0">
                <a:solidFill>
                  <a:srgbClr val="0070C0"/>
                </a:solidFill>
              </a:rPr>
              <a:t>Β) ΠΡΟΣΤΑΣΙΑ ΑΠΟ ΤΡΑΥΜΑΤΙΣΜΟΥΣ</a:t>
            </a:r>
            <a:endParaRPr lang="el-GR" sz="3200" dirty="0">
              <a:solidFill>
                <a:srgbClr val="0070C0"/>
              </a:solidFill>
            </a:endParaRPr>
          </a:p>
        </p:txBody>
      </p:sp>
      <p:sp>
        <p:nvSpPr>
          <p:cNvPr id="3" name="2 - Θέση περιεχομένου"/>
          <p:cNvSpPr>
            <a:spLocks noGrp="1"/>
          </p:cNvSpPr>
          <p:nvPr>
            <p:ph idx="1"/>
          </p:nvPr>
        </p:nvSpPr>
        <p:spPr>
          <a:xfrm>
            <a:off x="0" y="836712"/>
            <a:ext cx="9144000" cy="6021288"/>
          </a:xfrm>
        </p:spPr>
        <p:txBody>
          <a:bodyPr>
            <a:normAutofit/>
          </a:bodyPr>
          <a:lstStyle/>
          <a:p>
            <a:pPr>
              <a:buNone/>
            </a:pPr>
            <a:r>
              <a:rPr lang="el-GR" sz="2200" dirty="0" smtClean="0"/>
              <a:t>Οι τραυματισμοί των ματιών μπορούν εύκολα να συμβούν, γι’ αυτό πρέπει να επικεντρωθούμε στην πρόληψη τους.</a:t>
            </a:r>
          </a:p>
          <a:p>
            <a:r>
              <a:rPr lang="el-GR" sz="2200" dirty="0" smtClean="0"/>
              <a:t>Να φοράς τα κατάλληλα προστατευτικά γυαλιά όταν ασχολείσαι με αθλήματα, δραστηριότητες, χόμπι ή εργασίες, κλπ που χρειάζεται προστασία των ματιών.</a:t>
            </a:r>
          </a:p>
          <a:p>
            <a:r>
              <a:rPr lang="el-GR" sz="2200" dirty="0" smtClean="0"/>
              <a:t>Να φοράς προστατευτικά γυαλιά όταν βοηθάς τους γονείς σου, σε εργασίες που ενέχουν κίνδυνο για τα μάτια, π.χ. κούρεμα στο γρασίδι, κλάδεμα λουλουδιών, φυτών, δέντρων, χρήση ηλεκτροκίνητων ή μηχανοκίνητων εργαλείων, καθάρισμα αποθήκης, χρήση χημικών καθαριστικών στο σπίτι, κλπ.</a:t>
            </a:r>
          </a:p>
          <a:p>
            <a:pPr>
              <a:buNone/>
            </a:pPr>
            <a:endParaRPr lang="el-GR" sz="2200" dirty="0" smtClean="0"/>
          </a:p>
          <a:p>
            <a:pPr>
              <a:buNone/>
            </a:pPr>
            <a:endParaRPr lang="el-GR" sz="2200" dirty="0" smtClean="0"/>
          </a:p>
          <a:p>
            <a:pPr>
              <a:buFont typeface="Wingdings" pitchFamily="2" charset="2"/>
              <a:buChar char="q"/>
            </a:pPr>
            <a:endParaRPr lang="el-GR" sz="2200" dirty="0" smtClean="0"/>
          </a:p>
          <a:p>
            <a:r>
              <a:rPr lang="el-GR" sz="2200" dirty="0" smtClean="0"/>
              <a:t>Τα παιδιά που έχουν όραση μόνο από το ένα μάτι θα πρέπει πάντα να φορούν προστατευτικά γυαλιά κατά τη διάρκεια του παιχνιδιού ή των αθλητικών δραστηριοτήτων.</a:t>
            </a:r>
          </a:p>
          <a:p>
            <a:pPr>
              <a:buNone/>
            </a:pPr>
            <a:endParaRPr lang="el-GR" sz="2400" dirty="0"/>
          </a:p>
        </p:txBody>
      </p:sp>
      <p:pic>
        <p:nvPicPr>
          <p:cNvPr id="13313" name="Picture 1" descr="C:\Users\kmerakou\Desktop\safety-glasses-22101830.jpg"/>
          <p:cNvPicPr>
            <a:picLocks noChangeAspect="1" noChangeArrowheads="1"/>
          </p:cNvPicPr>
          <p:nvPr/>
        </p:nvPicPr>
        <p:blipFill>
          <a:blip r:embed="rId2" cstate="print"/>
          <a:srcRect/>
          <a:stretch>
            <a:fillRect/>
          </a:stretch>
        </p:blipFill>
        <p:spPr bwMode="auto">
          <a:xfrm>
            <a:off x="179512" y="4509120"/>
            <a:ext cx="4320480" cy="1080120"/>
          </a:xfrm>
          <a:prstGeom prst="rect">
            <a:avLst/>
          </a:prstGeom>
          <a:noFill/>
        </p:spPr>
      </p:pic>
      <p:pic>
        <p:nvPicPr>
          <p:cNvPr id="2050" name="Picture 2" descr="C:\Users\kmerakou\Desktop\DEWBest-Free-shipping-Impact-resistant-polycarbonate-protective-glasses-safety-goggles-Dust-storm-cycling-dustproof-glasses-work.jpg_640x640q90.jpg"/>
          <p:cNvPicPr>
            <a:picLocks noChangeAspect="1" noChangeArrowheads="1"/>
          </p:cNvPicPr>
          <p:nvPr/>
        </p:nvPicPr>
        <p:blipFill>
          <a:blip r:embed="rId3" cstate="print"/>
          <a:srcRect/>
          <a:stretch>
            <a:fillRect/>
          </a:stretch>
        </p:blipFill>
        <p:spPr bwMode="auto">
          <a:xfrm>
            <a:off x="4788024" y="4077072"/>
            <a:ext cx="3600400" cy="1656184"/>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346050"/>
          </a:xfrm>
        </p:spPr>
        <p:txBody>
          <a:bodyPr>
            <a:normAutofit fontScale="90000"/>
          </a:bodyPr>
          <a:lstStyle/>
          <a:p>
            <a:r>
              <a:rPr lang="el-GR" sz="2800" dirty="0" smtClean="0">
                <a:solidFill>
                  <a:srgbClr val="0070C0"/>
                </a:solidFill>
              </a:rPr>
              <a:t>Β) Προστασία από τραυματισμούς</a:t>
            </a:r>
            <a:endParaRPr lang="el-GR" sz="2800" dirty="0">
              <a:solidFill>
                <a:srgbClr val="0070C0"/>
              </a:solidFill>
            </a:endParaRPr>
          </a:p>
        </p:txBody>
      </p:sp>
      <p:sp>
        <p:nvSpPr>
          <p:cNvPr id="3" name="2 - Θέση περιεχομένου"/>
          <p:cNvSpPr>
            <a:spLocks noGrp="1"/>
          </p:cNvSpPr>
          <p:nvPr>
            <p:ph idx="1"/>
          </p:nvPr>
        </p:nvSpPr>
        <p:spPr>
          <a:xfrm>
            <a:off x="457200" y="764704"/>
            <a:ext cx="8229600" cy="6093296"/>
          </a:xfrm>
        </p:spPr>
        <p:txBody>
          <a:bodyPr>
            <a:normAutofit fontScale="77500" lnSpcReduction="20000"/>
          </a:bodyPr>
          <a:lstStyle/>
          <a:p>
            <a:pPr>
              <a:buNone/>
            </a:pPr>
            <a:r>
              <a:rPr lang="el-GR" sz="2400" u="sng" dirty="0" smtClean="0"/>
              <a:t>ΠΟΤΕ:</a:t>
            </a:r>
          </a:p>
          <a:p>
            <a:pPr>
              <a:buFont typeface="Wingdings" pitchFamily="2" charset="2"/>
              <a:buChar char="Ø"/>
            </a:pPr>
            <a:r>
              <a:rPr lang="el-GR" sz="2400" dirty="0" smtClean="0"/>
              <a:t>Μην πετάς άμμο, χώμα ή μικρά αντικείμενα πάνω σου ή σε άλλους</a:t>
            </a:r>
          </a:p>
          <a:p>
            <a:pPr>
              <a:buFont typeface="Wingdings" pitchFamily="2" charset="2"/>
              <a:buChar char="Ø"/>
            </a:pPr>
            <a:r>
              <a:rPr lang="el-GR" sz="2400" dirty="0" smtClean="0"/>
              <a:t>Μην τρέχεις κρατώντας αιχμηρά ή κοφτερά αντικείμενα, π.χ., στυλό, ψαλίδι, μαχαίρι, πιρούνι, κλπ.</a:t>
            </a:r>
          </a:p>
          <a:p>
            <a:pPr>
              <a:buFont typeface="Wingdings" pitchFamily="2" charset="2"/>
              <a:buChar char="Ø"/>
            </a:pPr>
            <a:r>
              <a:rPr lang="el-GR" sz="2400" dirty="0" smtClean="0"/>
              <a:t>Να φοράς ζώνη ασφαλείας στο αυτοκίνητο για να προστατέψεις τα μάτια σου σε πιθανό τρακάρισμα.</a:t>
            </a:r>
          </a:p>
          <a:p>
            <a:pPr>
              <a:buFont typeface="Wingdings" pitchFamily="2" charset="2"/>
              <a:buChar char="Ø"/>
            </a:pPr>
            <a:r>
              <a:rPr lang="el-GR" sz="2400" dirty="0" smtClean="0"/>
              <a:t>Μην εκτοξεύεις οτιδήποτε στους άλλους όπως χαλίκια, βώλους, σαΐτες, πυροτεχνήματα, κλπ.</a:t>
            </a:r>
          </a:p>
          <a:p>
            <a:pPr>
              <a:buFont typeface="Wingdings" pitchFamily="2" charset="2"/>
              <a:buChar char="Ø"/>
            </a:pPr>
            <a:endParaRPr lang="el-GR" sz="2400" dirty="0" smtClean="0"/>
          </a:p>
          <a:p>
            <a:pPr>
              <a:buFont typeface="Wingdings" pitchFamily="2" charset="2"/>
              <a:buChar char="Ø"/>
            </a:pPr>
            <a:endParaRPr lang="el-GR" sz="2400" dirty="0" smtClean="0"/>
          </a:p>
          <a:p>
            <a:pPr>
              <a:buFont typeface="Wingdings" pitchFamily="2" charset="2"/>
              <a:buChar char="Ø"/>
            </a:pPr>
            <a:endParaRPr lang="el-GR" sz="2400" dirty="0" smtClean="0"/>
          </a:p>
          <a:p>
            <a:pPr>
              <a:buFont typeface="Wingdings" pitchFamily="2" charset="2"/>
              <a:buChar char="Ø"/>
            </a:pPr>
            <a:endParaRPr lang="el-GR" sz="2400" dirty="0" smtClean="0"/>
          </a:p>
          <a:p>
            <a:pPr>
              <a:buFont typeface="Wingdings" pitchFamily="2" charset="2"/>
              <a:buChar char="Ø"/>
            </a:pPr>
            <a:endParaRPr lang="el-GR" sz="2400" dirty="0" smtClean="0"/>
          </a:p>
          <a:p>
            <a:pPr>
              <a:buNone/>
            </a:pPr>
            <a:endParaRPr lang="el-GR" sz="2400" dirty="0" smtClean="0"/>
          </a:p>
          <a:p>
            <a:pPr>
              <a:buFont typeface="Wingdings" pitchFamily="2" charset="2"/>
              <a:buChar char="Ø"/>
            </a:pPr>
            <a:r>
              <a:rPr lang="el-GR" sz="2400" dirty="0" smtClean="0"/>
              <a:t>Μην ψεκάζεις με σπρέι (εντομοκτόνο, αποσμητικό ή οτιδήποτε άλλο) χωρίς να ειδοποιήσεις τους άλλους να απομακρυνθούν</a:t>
            </a:r>
          </a:p>
          <a:p>
            <a:pPr>
              <a:buFont typeface="Wingdings" pitchFamily="2" charset="2"/>
              <a:buChar char="Ø"/>
            </a:pPr>
            <a:r>
              <a:rPr lang="el-GR" sz="2400" dirty="0" smtClean="0"/>
              <a:t>Μην κοιτάζεις τις συσκευές οξυγονοκόλλησης και μην χρησιμοποιείς λάμπες τεχνητού ήλιου ή μαυρίσματος γιατί μπορεί να προκαλέσουν έγκαυμα στο μάτι.</a:t>
            </a:r>
          </a:p>
          <a:p>
            <a:pPr>
              <a:buNone/>
            </a:pPr>
            <a:endParaRPr lang="el-GR" sz="2400" dirty="0" smtClean="0"/>
          </a:p>
          <a:p>
            <a:pPr algn="ctr">
              <a:buNone/>
            </a:pPr>
            <a:r>
              <a:rPr lang="el-GR" sz="2400" dirty="0" smtClean="0">
                <a:solidFill>
                  <a:srgbClr val="00B050"/>
                </a:solidFill>
              </a:rPr>
              <a:t>Μπορείτε να σκεφτείτε κάποια άλλα πράγματα που μπορεί να τραυματίσουν τα δικά σας μάτια ή των άλλων;</a:t>
            </a:r>
            <a:endParaRPr lang="el-GR" sz="2400" dirty="0">
              <a:solidFill>
                <a:srgbClr val="00B050"/>
              </a:solidFill>
            </a:endParaRPr>
          </a:p>
        </p:txBody>
      </p:sp>
      <p:pic>
        <p:nvPicPr>
          <p:cNvPr id="12289" name="Picture 1" descr="C:\Users\kmerakou\Desktop\eye_injuries_damage.jpg"/>
          <p:cNvPicPr>
            <a:picLocks noChangeAspect="1" noChangeArrowheads="1"/>
          </p:cNvPicPr>
          <p:nvPr/>
        </p:nvPicPr>
        <p:blipFill>
          <a:blip r:embed="rId2" cstate="print"/>
          <a:srcRect/>
          <a:stretch>
            <a:fillRect/>
          </a:stretch>
        </p:blipFill>
        <p:spPr bwMode="auto">
          <a:xfrm>
            <a:off x="5148064" y="2924944"/>
            <a:ext cx="2448272" cy="1584176"/>
          </a:xfrm>
          <a:prstGeom prst="rect">
            <a:avLst/>
          </a:prstGeom>
          <a:noFill/>
        </p:spPr>
      </p:pic>
      <p:pic>
        <p:nvPicPr>
          <p:cNvPr id="4098" name="Picture 2" descr="C:\Users\kmerakou\Desktop\seatbelt-pillow-car-seat-belt-covers-for-kids-adjust-vehicle-shoulder-pads-safety-belt-protector-cus__51OWamzrrlL.jpg"/>
          <p:cNvPicPr>
            <a:picLocks noChangeAspect="1" noChangeArrowheads="1"/>
          </p:cNvPicPr>
          <p:nvPr/>
        </p:nvPicPr>
        <p:blipFill>
          <a:blip r:embed="rId3" cstate="print"/>
          <a:srcRect/>
          <a:stretch>
            <a:fillRect/>
          </a:stretch>
        </p:blipFill>
        <p:spPr bwMode="auto">
          <a:xfrm>
            <a:off x="1115616" y="2996952"/>
            <a:ext cx="3384376" cy="1584176"/>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 Τίτλος"/>
          <p:cNvSpPr>
            <a:spLocks noGrp="1"/>
          </p:cNvSpPr>
          <p:nvPr>
            <p:ph type="ctrTitle"/>
          </p:nvPr>
        </p:nvSpPr>
        <p:spPr>
          <a:xfrm>
            <a:off x="685800" y="188640"/>
            <a:ext cx="7772400" cy="576064"/>
          </a:xfrm>
        </p:spPr>
        <p:txBody>
          <a:bodyPr>
            <a:noAutofit/>
          </a:bodyPr>
          <a:lstStyle/>
          <a:p>
            <a:pPr algn="l"/>
            <a:r>
              <a:rPr lang="el-GR" sz="3000" dirty="0" smtClean="0">
                <a:solidFill>
                  <a:srgbClr val="00B050"/>
                </a:solidFill>
              </a:rPr>
              <a:t>Γ) Ο ΗΛΙΟΣ ΚΑΙ ΤΑ ΜΑΤΙΑ ΜΑΣ</a:t>
            </a:r>
            <a:endParaRPr lang="el-GR" sz="3000" dirty="0"/>
          </a:p>
        </p:txBody>
      </p:sp>
      <p:sp>
        <p:nvSpPr>
          <p:cNvPr id="5" name="4 - Υπότιτλος"/>
          <p:cNvSpPr>
            <a:spLocks noGrp="1"/>
          </p:cNvSpPr>
          <p:nvPr>
            <p:ph type="subTitle" idx="1"/>
          </p:nvPr>
        </p:nvSpPr>
        <p:spPr>
          <a:xfrm>
            <a:off x="179512" y="980728"/>
            <a:ext cx="8640960" cy="6192688"/>
          </a:xfrm>
        </p:spPr>
        <p:txBody>
          <a:bodyPr>
            <a:normAutofit fontScale="55000" lnSpcReduction="20000"/>
          </a:bodyPr>
          <a:lstStyle/>
          <a:p>
            <a:pPr algn="l"/>
            <a:r>
              <a:rPr lang="el-GR" sz="3500" dirty="0" smtClean="0">
                <a:solidFill>
                  <a:srgbClr val="FF0066"/>
                </a:solidFill>
              </a:rPr>
              <a:t>Παρόλο που το φως του ήλιου είναι χρήσιμο για την </a:t>
            </a:r>
          </a:p>
          <a:p>
            <a:pPr algn="l"/>
            <a:r>
              <a:rPr lang="el-GR" sz="3500" dirty="0" smtClean="0">
                <a:solidFill>
                  <a:srgbClr val="FF0066"/>
                </a:solidFill>
              </a:rPr>
              <a:t>ομαλή ανάπτυξη και την ξεκούραση από την κόπωση </a:t>
            </a:r>
          </a:p>
          <a:p>
            <a:pPr algn="l"/>
            <a:r>
              <a:rPr lang="el-GR" sz="3500" dirty="0" smtClean="0">
                <a:solidFill>
                  <a:srgbClr val="FF0066"/>
                </a:solidFill>
              </a:rPr>
              <a:t>του ματιού, θα πρέπει να είμαστε ιδιαίτερα </a:t>
            </a:r>
          </a:p>
          <a:p>
            <a:pPr algn="l"/>
            <a:r>
              <a:rPr lang="el-GR" sz="3500" dirty="0" smtClean="0">
                <a:solidFill>
                  <a:srgbClr val="FF0066"/>
                </a:solidFill>
              </a:rPr>
              <a:t>προσεχτικοί τις ημέρες με έντονη ηλιοφάνεια.</a:t>
            </a:r>
          </a:p>
          <a:p>
            <a:endParaRPr lang="el-GR" dirty="0" smtClean="0"/>
          </a:p>
          <a:p>
            <a:pPr algn="just">
              <a:buFont typeface="Wingdings" pitchFamily="2" charset="2"/>
              <a:buChar char="v"/>
            </a:pPr>
            <a:r>
              <a:rPr lang="el-GR" sz="3500" dirty="0" smtClean="0">
                <a:solidFill>
                  <a:schemeClr val="tx1"/>
                </a:solidFill>
              </a:rPr>
              <a:t>Φόρα γυαλιά ηλίου. Οι ακτίνες </a:t>
            </a:r>
            <a:r>
              <a:rPr lang="en-US" sz="3500" dirty="0" smtClean="0">
                <a:solidFill>
                  <a:schemeClr val="tx1"/>
                </a:solidFill>
              </a:rPr>
              <a:t>UV</a:t>
            </a:r>
            <a:r>
              <a:rPr lang="el-GR" sz="3500" dirty="0" smtClean="0">
                <a:solidFill>
                  <a:schemeClr val="tx1"/>
                </a:solidFill>
              </a:rPr>
              <a:t> του ήλιου καταστρέφουν  τα μάτια, έτσι επίλεξε γυαλιά ηλίου με υψηλό δείκτη προστασίας από την ηλιακή ακτινοβολία </a:t>
            </a:r>
            <a:r>
              <a:rPr lang="en-US" sz="3500" dirty="0" smtClean="0">
                <a:solidFill>
                  <a:schemeClr val="tx1"/>
                </a:solidFill>
              </a:rPr>
              <a:t>UVA  </a:t>
            </a:r>
            <a:r>
              <a:rPr lang="el-GR" sz="3500" dirty="0" smtClean="0">
                <a:solidFill>
                  <a:schemeClr val="tx1"/>
                </a:solidFill>
              </a:rPr>
              <a:t>και</a:t>
            </a:r>
            <a:r>
              <a:rPr lang="en-US" sz="3500" dirty="0" smtClean="0">
                <a:solidFill>
                  <a:schemeClr val="tx1"/>
                </a:solidFill>
              </a:rPr>
              <a:t> UVB.</a:t>
            </a:r>
            <a:r>
              <a:rPr lang="el-GR" sz="3500" dirty="0" smtClean="0">
                <a:solidFill>
                  <a:schemeClr val="tx1"/>
                </a:solidFill>
              </a:rPr>
              <a:t> Αγόραζε γυαλιά από καταστήματα οπτικών και όχι από περίπτερα, μικροπωλητές, κλπ.</a:t>
            </a:r>
          </a:p>
          <a:p>
            <a:pPr algn="just"/>
            <a:endParaRPr lang="el-GR" sz="3500" dirty="0" smtClean="0">
              <a:solidFill>
                <a:schemeClr val="tx1"/>
              </a:solidFill>
            </a:endParaRPr>
          </a:p>
          <a:p>
            <a:pPr algn="just">
              <a:buFont typeface="Wingdings" pitchFamily="2" charset="2"/>
              <a:buChar char="v"/>
            </a:pPr>
            <a:r>
              <a:rPr lang="el-GR" sz="3500" dirty="0" smtClean="0">
                <a:solidFill>
                  <a:schemeClr val="tx1"/>
                </a:solidFill>
              </a:rPr>
              <a:t>Να φοράς καπέλο τις ημέρες με έντονη ηλιοφάνεια. Η σκίαση που προσφέρει προστατεύει τα μάτια. </a:t>
            </a:r>
          </a:p>
          <a:p>
            <a:pPr algn="just">
              <a:buFont typeface="Wingdings" pitchFamily="2" charset="2"/>
              <a:buChar char="v"/>
            </a:pPr>
            <a:endParaRPr lang="el-GR" sz="3500" dirty="0" smtClean="0">
              <a:solidFill>
                <a:schemeClr val="tx1"/>
              </a:solidFill>
            </a:endParaRPr>
          </a:p>
          <a:p>
            <a:pPr algn="just">
              <a:buFont typeface="Wingdings" pitchFamily="2" charset="2"/>
              <a:buChar char="v"/>
            </a:pPr>
            <a:r>
              <a:rPr lang="el-GR" sz="3500" dirty="0" smtClean="0">
                <a:solidFill>
                  <a:schemeClr val="tx1"/>
                </a:solidFill>
              </a:rPr>
              <a:t>Ποτέ μην κοιτάς απευθείας τον ήλιο ή άλλο έντονο φως, ακόμα και με</a:t>
            </a:r>
            <a:r>
              <a:rPr lang="en-US" sz="3500" dirty="0" smtClean="0">
                <a:solidFill>
                  <a:schemeClr val="tx1"/>
                </a:solidFill>
              </a:rPr>
              <a:t> </a:t>
            </a:r>
            <a:r>
              <a:rPr lang="el-GR" sz="3500" dirty="0" smtClean="0">
                <a:solidFill>
                  <a:schemeClr val="tx1"/>
                </a:solidFill>
              </a:rPr>
              <a:t>γυαλιά ηλίου.</a:t>
            </a:r>
          </a:p>
          <a:p>
            <a:pPr algn="just"/>
            <a:endParaRPr lang="el-GR" sz="3500" dirty="0" smtClean="0">
              <a:solidFill>
                <a:schemeClr val="tx1"/>
              </a:solidFill>
            </a:endParaRPr>
          </a:p>
          <a:p>
            <a:pPr algn="just">
              <a:buFont typeface="Wingdings" pitchFamily="2" charset="2"/>
              <a:buChar char="v"/>
            </a:pPr>
            <a:r>
              <a:rPr lang="el-GR" sz="3500" dirty="0" smtClean="0">
                <a:solidFill>
                  <a:schemeClr val="tx1"/>
                </a:solidFill>
              </a:rPr>
              <a:t>Να φοράς πάντα γυαλιά ηλίου στο χιόνι για προστασία από την αντανάκλαση της υπεριώδους ακτινοβολίας.</a:t>
            </a:r>
          </a:p>
          <a:p>
            <a:pPr algn="just"/>
            <a:endParaRPr lang="el-GR" sz="3500" dirty="0" smtClean="0">
              <a:solidFill>
                <a:schemeClr val="tx1"/>
              </a:solidFill>
            </a:endParaRPr>
          </a:p>
          <a:p>
            <a:pPr algn="just">
              <a:buFont typeface="Wingdings" pitchFamily="2" charset="2"/>
              <a:buChar char="v"/>
            </a:pPr>
            <a:r>
              <a:rPr lang="el-GR" sz="3500" dirty="0" smtClean="0">
                <a:solidFill>
                  <a:schemeClr val="tx1"/>
                </a:solidFill>
              </a:rPr>
              <a:t> Στις περιόδους έκλειψης του ήλιου, απαγορεύεται να κοιτάμε τον ήλιο-ακόμα και με γυαλιά ηλίου, γιατί μπορεί να επηρεαστεί σοβαρά η όραση μας.</a:t>
            </a:r>
          </a:p>
          <a:p>
            <a:endParaRPr lang="el-GR" dirty="0"/>
          </a:p>
        </p:txBody>
      </p:sp>
      <p:pic>
        <p:nvPicPr>
          <p:cNvPr id="1026" name="Picture 2" descr="C:\Users\kmerakou\Desktop\images.jpg"/>
          <p:cNvPicPr>
            <a:picLocks noChangeAspect="1" noChangeArrowheads="1"/>
          </p:cNvPicPr>
          <p:nvPr/>
        </p:nvPicPr>
        <p:blipFill>
          <a:blip r:embed="rId2" cstate="print"/>
          <a:srcRect/>
          <a:stretch>
            <a:fillRect/>
          </a:stretch>
        </p:blipFill>
        <p:spPr bwMode="auto">
          <a:xfrm>
            <a:off x="6300193" y="0"/>
            <a:ext cx="2843808" cy="2276872"/>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418058"/>
          </a:xfrm>
        </p:spPr>
        <p:txBody>
          <a:bodyPr>
            <a:normAutofit fontScale="90000"/>
          </a:bodyPr>
          <a:lstStyle/>
          <a:p>
            <a:r>
              <a:rPr lang="el-GR" sz="3200" dirty="0" smtClean="0">
                <a:solidFill>
                  <a:srgbClr val="C00000"/>
                </a:solidFill>
              </a:rPr>
              <a:t>Δ) ΠΑΘΗΣΕΙΣ ΤΟΥ ΕΣΩΤΕΡΙΚΟΥ ΤΩΝ ΜΑΤΙΩΝ</a:t>
            </a:r>
            <a:r>
              <a:rPr lang="el-GR" sz="3200" dirty="0" smtClean="0">
                <a:solidFill>
                  <a:srgbClr val="7030A0"/>
                </a:solidFill>
              </a:rPr>
              <a:t/>
            </a:r>
            <a:br>
              <a:rPr lang="el-GR" sz="3200" dirty="0" smtClean="0">
                <a:solidFill>
                  <a:srgbClr val="7030A0"/>
                </a:solidFill>
              </a:rPr>
            </a:br>
            <a:r>
              <a:rPr lang="el-GR" sz="3200" dirty="0" smtClean="0">
                <a:solidFill>
                  <a:srgbClr val="7030A0"/>
                </a:solidFill>
              </a:rPr>
              <a:t>ΕΠΙΠΕΦΥΚΙΤΙΔΑ</a:t>
            </a:r>
            <a:endParaRPr lang="el-GR" sz="3200" dirty="0">
              <a:solidFill>
                <a:srgbClr val="7030A0"/>
              </a:solidFill>
            </a:endParaRPr>
          </a:p>
        </p:txBody>
      </p:sp>
      <p:sp>
        <p:nvSpPr>
          <p:cNvPr id="3" name="2 - Θέση περιεχομένου"/>
          <p:cNvSpPr>
            <a:spLocks noGrp="1"/>
          </p:cNvSpPr>
          <p:nvPr>
            <p:ph idx="1"/>
          </p:nvPr>
        </p:nvSpPr>
        <p:spPr>
          <a:xfrm>
            <a:off x="251520" y="1052736"/>
            <a:ext cx="8892480" cy="5805264"/>
          </a:xfrm>
        </p:spPr>
        <p:txBody>
          <a:bodyPr>
            <a:normAutofit/>
          </a:bodyPr>
          <a:lstStyle/>
          <a:p>
            <a:r>
              <a:rPr lang="el-GR" sz="2200" dirty="0" smtClean="0"/>
              <a:t>Η επιπεφυκίτιδα προκαλείται από κάποιον ιό ή μικρόβιο και είναι ΜΕΤΑΔΟΤΙΚΗ (π.χ., με χρήση ίδιου χαρτομάντιλου, γυαλιών, με τα χέρια, κλπ). </a:t>
            </a:r>
          </a:p>
          <a:p>
            <a:r>
              <a:rPr lang="el-GR" sz="2200" dirty="0" smtClean="0"/>
              <a:t>Τα κύρια συμπτώματα  είναι οι πυώδεις εκκρίσεις (τσίμπλιασμα), κοκκίνισμα και πόνος στα μάτια. </a:t>
            </a:r>
          </a:p>
          <a:p>
            <a:r>
              <a:rPr lang="el-GR" sz="2200" dirty="0" smtClean="0"/>
              <a:t>Πολλά παιδιά τρίβουν τα μάτια τους για να αντιμετωπίσουν τα ενοχλητικά συμπτώματα  και τα μεταδίδουν και στο άλλο μάτι ενώ τα συμπτώματα με το τρίψιμο επιδεινώνονται.</a:t>
            </a:r>
          </a:p>
          <a:p>
            <a:r>
              <a:rPr lang="el-GR" sz="2200" dirty="0" smtClean="0"/>
              <a:t>Ο γιατρός θα συστήσει τη θεραπεία για την αντιμετώπιση της επιπεφυκίτιδας.</a:t>
            </a:r>
          </a:p>
          <a:p>
            <a:endParaRPr lang="el-GR" sz="2200" dirty="0" smtClean="0"/>
          </a:p>
          <a:p>
            <a:pPr>
              <a:buNone/>
            </a:pPr>
            <a:endParaRPr lang="el-GR" sz="2400" dirty="0" smtClean="0"/>
          </a:p>
          <a:p>
            <a:pPr>
              <a:buNone/>
            </a:pPr>
            <a:endParaRPr lang="el-GR" sz="2400" dirty="0" smtClean="0"/>
          </a:p>
          <a:p>
            <a:endParaRPr lang="el-GR" sz="2400" dirty="0"/>
          </a:p>
        </p:txBody>
      </p:sp>
      <p:pic>
        <p:nvPicPr>
          <p:cNvPr id="35842" name="Picture 2" descr="C:\Users\kmerakou\Desktop\hqdefault.jpg"/>
          <p:cNvPicPr>
            <a:picLocks noChangeAspect="1" noChangeArrowheads="1"/>
          </p:cNvPicPr>
          <p:nvPr/>
        </p:nvPicPr>
        <p:blipFill>
          <a:blip r:embed="rId2" cstate="print"/>
          <a:srcRect/>
          <a:stretch>
            <a:fillRect/>
          </a:stretch>
        </p:blipFill>
        <p:spPr bwMode="auto">
          <a:xfrm>
            <a:off x="3491880" y="4437112"/>
            <a:ext cx="4572000" cy="2420888"/>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0"/>
            <a:ext cx="8219256" cy="836712"/>
          </a:xfrm>
        </p:spPr>
        <p:txBody>
          <a:bodyPr>
            <a:normAutofit fontScale="90000"/>
          </a:bodyPr>
          <a:lstStyle/>
          <a:p>
            <a:r>
              <a:rPr lang="el-GR" sz="3200" dirty="0" smtClean="0">
                <a:solidFill>
                  <a:srgbClr val="C00000"/>
                </a:solidFill>
              </a:rPr>
              <a:t>Δ) ΠΑΘΗΣΕΙΣ ΤΟΥ ΕΣΩΤΕΡΙΚΟΥ ΤΩΝ ΜΑΤΙΩΝ </a:t>
            </a:r>
            <a:r>
              <a:rPr lang="el-GR" sz="3200" dirty="0" smtClean="0">
                <a:solidFill>
                  <a:srgbClr val="7030A0"/>
                </a:solidFill>
              </a:rPr>
              <a:t/>
            </a:r>
            <a:br>
              <a:rPr lang="el-GR" sz="3200" dirty="0" smtClean="0">
                <a:solidFill>
                  <a:srgbClr val="7030A0"/>
                </a:solidFill>
              </a:rPr>
            </a:br>
            <a:r>
              <a:rPr lang="el-GR" sz="3200" dirty="0" smtClean="0">
                <a:solidFill>
                  <a:srgbClr val="7030A0"/>
                </a:solidFill>
              </a:rPr>
              <a:t>ΑΛΛΕΡΓΙΚΗ ΕΠΙΠΕΦΥΚΙΤΙΔΑ</a:t>
            </a:r>
            <a:endParaRPr lang="el-GR" sz="3200" dirty="0"/>
          </a:p>
        </p:txBody>
      </p:sp>
      <p:sp>
        <p:nvSpPr>
          <p:cNvPr id="3" name="2 - Θέση περιεχομένου"/>
          <p:cNvSpPr>
            <a:spLocks noGrp="1"/>
          </p:cNvSpPr>
          <p:nvPr>
            <p:ph idx="1"/>
          </p:nvPr>
        </p:nvSpPr>
        <p:spPr>
          <a:xfrm>
            <a:off x="457200" y="620688"/>
            <a:ext cx="8363272" cy="6237312"/>
          </a:xfrm>
        </p:spPr>
        <p:txBody>
          <a:bodyPr>
            <a:normAutofit/>
          </a:bodyPr>
          <a:lstStyle/>
          <a:p>
            <a:pPr algn="just"/>
            <a:endParaRPr lang="el-GR" sz="2200" dirty="0" smtClean="0"/>
          </a:p>
          <a:p>
            <a:pPr algn="just"/>
            <a:r>
              <a:rPr lang="el-GR" sz="2200" dirty="0" smtClean="0"/>
              <a:t>Κάποια άτομα που έχουν ευαισθησία σε ορισμένα αλλεργιογόνα όπως η σκόνη, η γύρη, η μούχλα, το τρίχωμα των ζώων, τα καλλυντικά, η ξηρή ατμόσφαιρα σε κλειστούς χώρους, ο καπνός, κλπ, παθαίνουν αλλεργική επιπεφυκίτιδα. Η κατάσταση αυτή ΔΕΝ ΕΙΝΑΙ ΜΕΤΑΔΟΤΙΚΗ ούτε προέρχεται από κάποια μόλυνση. </a:t>
            </a:r>
          </a:p>
          <a:p>
            <a:pPr algn="just"/>
            <a:r>
              <a:rPr lang="el-GR" sz="2200" dirty="0" smtClean="0"/>
              <a:t>Το πιο συνήθη συμπτώματα είναι η φαγούρα, το κοκκίνισμα του βολβού του ματιού, το πρήξιμο, τα δάκρυα, η αίσθηση ότι τα μάτια καίνε ή ότι έχει μπει κάποιο σκουπίδι στο μάτι.</a:t>
            </a:r>
          </a:p>
          <a:p>
            <a:pPr algn="just"/>
            <a:r>
              <a:rPr lang="el-GR" sz="2200" dirty="0" smtClean="0"/>
              <a:t>Η αποφυγή τριψίματος των ματιών και η ανακάλυψη και αποφυγή της αλλεργιογόνου ουσίας που προκαλεί αυτή την κατάσταση είναι σημαντικοί παράγοντες πρόληψης.</a:t>
            </a:r>
          </a:p>
          <a:p>
            <a:pPr algn="just"/>
            <a:r>
              <a:rPr lang="el-GR" sz="2200" dirty="0" smtClean="0"/>
              <a:t>Ο γιατρός θα συστήσει τη θεραπεία για την αντιμετώπιση της αλλεργικής επιπεφυκίτιδας.</a:t>
            </a:r>
          </a:p>
          <a:p>
            <a:pPr algn="just"/>
            <a:endParaRPr lang="el-GR" sz="2400" dirty="0"/>
          </a:p>
        </p:txBody>
      </p:sp>
      <p:pic>
        <p:nvPicPr>
          <p:cNvPr id="4" name="Picture 2" descr="C:\Users\kmerakou\Desktop\e939664b8190e129e49d1c5c67eff26a.jpg"/>
          <p:cNvPicPr>
            <a:picLocks noChangeAspect="1" noChangeArrowheads="1"/>
          </p:cNvPicPr>
          <p:nvPr/>
        </p:nvPicPr>
        <p:blipFill>
          <a:blip r:embed="rId2" cstate="print"/>
          <a:srcRect/>
          <a:stretch>
            <a:fillRect/>
          </a:stretch>
        </p:blipFill>
        <p:spPr bwMode="auto">
          <a:xfrm>
            <a:off x="4644008" y="5445224"/>
            <a:ext cx="3384376" cy="1412776"/>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60648"/>
            <a:ext cx="8229600" cy="792088"/>
          </a:xfrm>
        </p:spPr>
        <p:txBody>
          <a:bodyPr>
            <a:normAutofit fontScale="90000"/>
          </a:bodyPr>
          <a:lstStyle/>
          <a:p>
            <a:r>
              <a:rPr lang="el-GR" sz="2700" dirty="0" smtClean="0"/>
              <a:t/>
            </a:r>
            <a:br>
              <a:rPr lang="el-GR" sz="2700" dirty="0" smtClean="0"/>
            </a:br>
            <a:r>
              <a:rPr lang="el-GR" sz="2800" dirty="0" smtClean="0">
                <a:solidFill>
                  <a:srgbClr val="C00000"/>
                </a:solidFill>
              </a:rPr>
              <a:t> Δ) ΠΑΘΗΣΕΙΣ ΤΟΥ ΕΣΩΤΕΡΙΚΟΥ ΤΩΝ ΜΑΤΙΩΝ </a:t>
            </a:r>
            <a:r>
              <a:rPr lang="el-GR" sz="2700" dirty="0" smtClean="0"/>
              <a:t/>
            </a:r>
            <a:br>
              <a:rPr lang="el-GR" sz="2700" dirty="0" smtClean="0"/>
            </a:br>
            <a:r>
              <a:rPr lang="el-GR" sz="2700" dirty="0" smtClean="0">
                <a:solidFill>
                  <a:srgbClr val="7030A0"/>
                </a:solidFill>
              </a:rPr>
              <a:t>ΑΛΛΕΡΓΙΑ ΣΤΑ ΚΑΛΛΥΝΤΙΚΑ</a:t>
            </a:r>
            <a:br>
              <a:rPr lang="el-GR" sz="2700" dirty="0" smtClean="0">
                <a:solidFill>
                  <a:srgbClr val="7030A0"/>
                </a:solidFill>
              </a:rPr>
            </a:br>
            <a:r>
              <a:rPr lang="el-GR" sz="2800" dirty="0" smtClean="0"/>
              <a:t/>
            </a:r>
            <a:br>
              <a:rPr lang="el-GR" sz="2800" dirty="0" smtClean="0"/>
            </a:br>
            <a:endParaRPr lang="el-GR" sz="2800" dirty="0"/>
          </a:p>
        </p:txBody>
      </p:sp>
      <p:sp>
        <p:nvSpPr>
          <p:cNvPr id="3" name="2 - Θέση περιεχομένου"/>
          <p:cNvSpPr>
            <a:spLocks noGrp="1"/>
          </p:cNvSpPr>
          <p:nvPr>
            <p:ph idx="1"/>
          </p:nvPr>
        </p:nvSpPr>
        <p:spPr>
          <a:xfrm>
            <a:off x="251520" y="1124744"/>
            <a:ext cx="8435280" cy="5733256"/>
          </a:xfrm>
        </p:spPr>
        <p:txBody>
          <a:bodyPr>
            <a:normAutofit fontScale="25000" lnSpcReduction="20000"/>
          </a:bodyPr>
          <a:lstStyle/>
          <a:p>
            <a:pPr marL="45720" indent="0" algn="just">
              <a:lnSpc>
                <a:spcPct val="115000"/>
              </a:lnSpc>
              <a:spcAft>
                <a:spcPts val="0"/>
              </a:spcAft>
              <a:buNone/>
            </a:pPr>
            <a:r>
              <a:rPr lang="el-GR" sz="8000" dirty="0" smtClean="0">
                <a:solidFill>
                  <a:srgbClr val="00B050"/>
                </a:solidFill>
                <a:latin typeface="Calibri" panose="020F0502020204030204" pitchFamily="34" charset="0"/>
                <a:ea typeface="Times New Roman" panose="02020603050405020304" pitchFamily="18" charset="0"/>
                <a:cs typeface="Times New Roman" panose="02020603050405020304" pitchFamily="18" charset="0"/>
              </a:rPr>
              <a:t>Η υπερβολική χρήση μακιγιάζ μπορεί να προκαλέσει αλλεργικές αντιδράσεις στο δέρμα αλλά και  στην επιφάνεια  του βολβού, να φράξει τους δακρυϊκούς αδένες και να προκαλέσει ερεθισμό, πόνο και πιθανή μόλυνση.</a:t>
            </a:r>
          </a:p>
          <a:p>
            <a:pPr marL="45720" indent="0" algn="just">
              <a:lnSpc>
                <a:spcPct val="115000"/>
              </a:lnSpc>
              <a:spcAft>
                <a:spcPts val="0"/>
              </a:spcAft>
              <a:buNone/>
            </a:pPr>
            <a:endParaRPr lang="el-GR" sz="4200" b="1" dirty="0" smtClean="0">
              <a:latin typeface="Calibri" panose="020F0502020204030204" pitchFamily="34" charset="0"/>
              <a:ea typeface="Times New Roman" panose="02020603050405020304" pitchFamily="18" charset="0"/>
              <a:cs typeface="Times New Roman" panose="02020603050405020304" pitchFamily="18" charset="0"/>
            </a:endParaRPr>
          </a:p>
          <a:p>
            <a:pPr lvl="0" algn="just">
              <a:lnSpc>
                <a:spcPct val="115000"/>
              </a:lnSpc>
              <a:buNone/>
            </a:pPr>
            <a:r>
              <a:rPr lang="el-GR" sz="8000" dirty="0" smtClean="0">
                <a:latin typeface="Calibri" panose="020F0502020204030204" pitchFamily="34" charset="0"/>
                <a:ea typeface="Times New Roman" panose="02020603050405020304" pitchFamily="18" charset="0"/>
                <a:cs typeface="Times New Roman" panose="02020603050405020304" pitchFamily="18" charset="0"/>
              </a:rPr>
              <a:t>ΟΔΗΓΙΕΣ ΓΙΑ ΤΗΝ ΠΡΟΣΤΑΣΙΑ ΤΩΝ ΜΑΤΙΩΝ</a:t>
            </a:r>
          </a:p>
          <a:p>
            <a:pPr lvl="0" algn="just">
              <a:lnSpc>
                <a:spcPct val="115000"/>
              </a:lnSpc>
              <a:buFont typeface="Symbol" panose="05050102010706020507" pitchFamily="18" charset="2"/>
              <a:buChar char=""/>
            </a:pPr>
            <a:r>
              <a:rPr lang="el-GR" sz="8000" dirty="0" smtClean="0">
                <a:latin typeface="Calibri" panose="020F0502020204030204" pitchFamily="34" charset="0"/>
                <a:ea typeface="Times New Roman" panose="02020603050405020304" pitchFamily="18" charset="0"/>
                <a:cs typeface="Times New Roman" panose="02020603050405020304" pitchFamily="18" charset="0"/>
              </a:rPr>
              <a:t>Μη βάζετε τα προϊόντα μακιγιάζ μέσα από τις </a:t>
            </a:r>
          </a:p>
          <a:p>
            <a:pPr lvl="0" algn="just">
              <a:lnSpc>
                <a:spcPct val="115000"/>
              </a:lnSpc>
              <a:buNone/>
            </a:pPr>
            <a:r>
              <a:rPr lang="el-GR" sz="8000" dirty="0" smtClean="0">
                <a:latin typeface="Calibri" panose="020F0502020204030204" pitchFamily="34" charset="0"/>
                <a:ea typeface="Times New Roman" panose="02020603050405020304" pitchFamily="18" charset="0"/>
                <a:cs typeface="Times New Roman" panose="02020603050405020304" pitchFamily="18" charset="0"/>
              </a:rPr>
              <a:t>      βλεφαρίδες και στις άκρες των βλεφάρων.</a:t>
            </a:r>
          </a:p>
          <a:p>
            <a:pPr lvl="0" algn="just">
              <a:lnSpc>
                <a:spcPct val="120000"/>
              </a:lnSpc>
              <a:spcAft>
                <a:spcPts val="1000"/>
              </a:spcAft>
              <a:buFont typeface="Symbol" panose="05050102010706020507" pitchFamily="18" charset="2"/>
              <a:buChar char=""/>
            </a:pPr>
            <a:r>
              <a:rPr lang="el-GR" sz="8000" dirty="0" smtClean="0">
                <a:latin typeface="Calibri" panose="020F0502020204030204" pitchFamily="34" charset="0"/>
                <a:ea typeface="Times New Roman" panose="02020603050405020304" pitchFamily="18" charset="0"/>
                <a:cs typeface="Times New Roman" panose="02020603050405020304" pitchFamily="18" charset="0"/>
              </a:rPr>
              <a:t>Οι κόκκοι από τη μάσκαρα και τη σκιά πέφτουν </a:t>
            </a:r>
          </a:p>
          <a:p>
            <a:pPr lvl="0" algn="just">
              <a:lnSpc>
                <a:spcPct val="120000"/>
              </a:lnSpc>
              <a:spcAft>
                <a:spcPts val="1000"/>
              </a:spcAft>
              <a:buNone/>
            </a:pPr>
            <a:r>
              <a:rPr lang="el-GR" sz="8000" dirty="0" smtClean="0">
                <a:latin typeface="Calibri" panose="020F0502020204030204" pitchFamily="34" charset="0"/>
                <a:ea typeface="Times New Roman" panose="02020603050405020304" pitchFamily="18" charset="0"/>
                <a:cs typeface="Times New Roman" panose="02020603050405020304" pitchFamily="18" charset="0"/>
              </a:rPr>
              <a:t>      μέσα στο βολβό και παραμένουν για καιρό, </a:t>
            </a:r>
          </a:p>
          <a:p>
            <a:pPr lvl="0" algn="just">
              <a:lnSpc>
                <a:spcPct val="120000"/>
              </a:lnSpc>
              <a:spcAft>
                <a:spcPts val="1000"/>
              </a:spcAft>
              <a:buNone/>
            </a:pPr>
            <a:r>
              <a:rPr lang="el-GR" sz="8000" dirty="0" smtClean="0">
                <a:latin typeface="Calibri" panose="020F0502020204030204" pitchFamily="34" charset="0"/>
                <a:ea typeface="Times New Roman" panose="02020603050405020304" pitchFamily="18" charset="0"/>
                <a:cs typeface="Times New Roman" panose="02020603050405020304" pitchFamily="18" charset="0"/>
              </a:rPr>
              <a:t>      προκαλώντας ερεθισμό και κοκκίνισμα των ματιών.</a:t>
            </a:r>
          </a:p>
          <a:p>
            <a:pPr lvl="0" algn="just">
              <a:lnSpc>
                <a:spcPct val="120000"/>
              </a:lnSpc>
              <a:spcAft>
                <a:spcPts val="1000"/>
              </a:spcAft>
              <a:buNone/>
            </a:pPr>
            <a:r>
              <a:rPr lang="el-GR" sz="8000" dirty="0" smtClean="0">
                <a:latin typeface="Calibri" panose="020F0502020204030204" pitchFamily="34" charset="0"/>
                <a:ea typeface="Times New Roman" panose="02020603050405020304" pitchFamily="18" charset="0"/>
                <a:cs typeface="Times New Roman" panose="02020603050405020304" pitchFamily="18" charset="0"/>
              </a:rPr>
              <a:t>      Αποφύγετε να βάζετε σκιά κοντά στο βολβό του ματιού και πολύ μάσκαρα στις βλεφαρίδες.</a:t>
            </a:r>
          </a:p>
          <a:p>
            <a:pPr lvl="0" algn="just">
              <a:lnSpc>
                <a:spcPct val="115000"/>
              </a:lnSpc>
              <a:spcAft>
                <a:spcPts val="1000"/>
              </a:spcAft>
              <a:buFont typeface="Symbol" panose="05050102010706020507" pitchFamily="18" charset="2"/>
              <a:buChar char=""/>
            </a:pPr>
            <a:r>
              <a:rPr lang="el-GR" sz="8000" dirty="0" smtClean="0">
                <a:latin typeface="Calibri" panose="020F0502020204030204" pitchFamily="34" charset="0"/>
                <a:ea typeface="Times New Roman" panose="02020603050405020304" pitchFamily="18" charset="0"/>
                <a:cs typeface="Times New Roman" panose="02020603050405020304" pitchFamily="18" charset="0"/>
              </a:rPr>
              <a:t>Να επιλέγετε ασφαλή προϊόντα για την αφαίρεση του μακιγιάζ από τα μάτια (ντεμακιγιάζ).</a:t>
            </a:r>
          </a:p>
          <a:p>
            <a:pPr marL="45720" indent="0" algn="just">
              <a:lnSpc>
                <a:spcPct val="115000"/>
              </a:lnSpc>
              <a:spcAft>
                <a:spcPts val="1000"/>
              </a:spcAft>
              <a:buNone/>
            </a:pPr>
            <a:endParaRPr lang="el-GR" sz="6000" dirty="0" smtClean="0">
              <a:latin typeface="Calibri" panose="020F0502020204030204" pitchFamily="34" charset="0"/>
              <a:ea typeface="Times New Roman" panose="02020603050405020304" pitchFamily="18" charset="0"/>
              <a:cs typeface="Times New Roman" panose="02020603050405020304" pitchFamily="18" charset="0"/>
            </a:endParaRPr>
          </a:p>
          <a:p>
            <a:pPr marL="45720" indent="0" algn="just">
              <a:lnSpc>
                <a:spcPct val="115000"/>
              </a:lnSpc>
              <a:spcAft>
                <a:spcPts val="1000"/>
              </a:spcAft>
              <a:buNone/>
            </a:pPr>
            <a:endParaRPr lang="el-GR" sz="6000" dirty="0" smtClean="0">
              <a:latin typeface="Calibri" panose="020F0502020204030204" pitchFamily="34" charset="0"/>
              <a:ea typeface="Times New Roman" panose="02020603050405020304" pitchFamily="18" charset="0"/>
              <a:cs typeface="Times New Roman" panose="02020603050405020304" pitchFamily="18" charset="0"/>
            </a:endParaRPr>
          </a:p>
          <a:p>
            <a:pPr>
              <a:buNone/>
            </a:pPr>
            <a:endParaRPr lang="el-GR" dirty="0"/>
          </a:p>
        </p:txBody>
      </p:sp>
      <p:pic>
        <p:nvPicPr>
          <p:cNvPr id="36866" name="Picture 2" descr="C:\Users\kmerakou\Desktop\VALITSAKI-MAKIGIAZ-ME-KALLYNTIKA-PINELA-MANO-KAI-KATHREPTAKI-Magic-Color-Make-Up-Kit-OEM4264.jpeg"/>
          <p:cNvPicPr>
            <a:picLocks noChangeAspect="1" noChangeArrowheads="1"/>
          </p:cNvPicPr>
          <p:nvPr/>
        </p:nvPicPr>
        <p:blipFill>
          <a:blip r:embed="rId2" cstate="print"/>
          <a:srcRect/>
          <a:stretch>
            <a:fillRect/>
          </a:stretch>
        </p:blipFill>
        <p:spPr bwMode="auto">
          <a:xfrm>
            <a:off x="6228184" y="2276872"/>
            <a:ext cx="2664296" cy="2448272"/>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490066"/>
          </a:xfrm>
        </p:spPr>
        <p:txBody>
          <a:bodyPr>
            <a:normAutofit fontScale="90000"/>
          </a:bodyPr>
          <a:lstStyle/>
          <a:p>
            <a:r>
              <a:rPr lang="el-GR" sz="3200" dirty="0" smtClean="0">
                <a:solidFill>
                  <a:srgbClr val="7030A0"/>
                </a:solidFill>
              </a:rPr>
              <a:t>Ε) ΣΥΝΗΘΕΙΣ ΕΞΩΤΕΡΙΚΕΣ ΠΑΘΗΣΕΙΣ ΤΩΝ ΜΑΤΙΩΝ</a:t>
            </a:r>
            <a:endParaRPr lang="el-GR" sz="3200" dirty="0">
              <a:solidFill>
                <a:srgbClr val="7030A0"/>
              </a:solidFill>
            </a:endParaRPr>
          </a:p>
        </p:txBody>
      </p:sp>
      <p:sp>
        <p:nvSpPr>
          <p:cNvPr id="3" name="2 - Θέση περιεχομένου"/>
          <p:cNvSpPr>
            <a:spLocks noGrp="1"/>
          </p:cNvSpPr>
          <p:nvPr>
            <p:ph idx="1"/>
          </p:nvPr>
        </p:nvSpPr>
        <p:spPr>
          <a:xfrm>
            <a:off x="179512" y="908720"/>
            <a:ext cx="8712968" cy="5760640"/>
          </a:xfrm>
        </p:spPr>
        <p:txBody>
          <a:bodyPr>
            <a:normAutofit fontScale="85000" lnSpcReduction="10000"/>
          </a:bodyPr>
          <a:lstStyle/>
          <a:p>
            <a:pPr algn="just" fontAlgn="base"/>
            <a:r>
              <a:rPr lang="el-GR" sz="2400" dirty="0" smtClean="0">
                <a:solidFill>
                  <a:srgbClr val="7030A0"/>
                </a:solidFill>
              </a:rPr>
              <a:t>ΒΛΕΦΑΡΙΤΙΔΑ: </a:t>
            </a:r>
            <a:r>
              <a:rPr lang="el-GR" sz="2400" dirty="0" smtClean="0"/>
              <a:t>Είναι φλεγμονή των βλεφάρων. Τα κύρια συμπτώματα είναι ο ερεθισμός, η φαγούρα, τα δάκρυα και το κοκκίνισμα στα βλέφαρα</a:t>
            </a:r>
            <a:r>
              <a:rPr lang="el-GR" sz="2400" dirty="0" smtClean="0"/>
              <a:t>.</a:t>
            </a:r>
            <a:r>
              <a:rPr lang="en-US" sz="2400" dirty="0" smtClean="0"/>
              <a:t> </a:t>
            </a:r>
            <a:r>
              <a:rPr lang="el-GR" sz="2400" dirty="0" smtClean="0"/>
              <a:t>Ανακουφίζεται με κομπρέσες με ζεστό νερό.</a:t>
            </a:r>
            <a:endParaRPr lang="el-GR" sz="2400" dirty="0" smtClean="0"/>
          </a:p>
          <a:p>
            <a:pPr algn="just" fontAlgn="base"/>
            <a:r>
              <a:rPr lang="el-GR" sz="2400" dirty="0" smtClean="0">
                <a:solidFill>
                  <a:srgbClr val="7030A0"/>
                </a:solidFill>
              </a:rPr>
              <a:t>ΚΡΙΘΑΡΑΚΙ: </a:t>
            </a:r>
            <a:r>
              <a:rPr lang="el-GR" sz="2400" dirty="0" smtClean="0"/>
              <a:t>Το κριθαράκι οφείλεται σε μόλυνση </a:t>
            </a:r>
            <a:r>
              <a:rPr lang="el-GR" sz="2400" dirty="0" smtClean="0"/>
              <a:t>της ρίζας της </a:t>
            </a:r>
            <a:r>
              <a:rPr lang="el-GR" sz="2400" dirty="0" smtClean="0"/>
              <a:t>βλεφαρίδας. Συνήθως ξεκινά ως ένα κόκκινο εξόγκωμα που μοιάζει με σπυράκι κατά μήκος της άκρης του βλεφάρου και πονάει, το οποίο στη συνέχεια γεμίζει με πύο και σπάει</a:t>
            </a:r>
            <a:r>
              <a:rPr lang="el-GR" sz="2000" dirty="0" smtClean="0"/>
              <a:t>. </a:t>
            </a:r>
            <a:r>
              <a:rPr lang="el-GR" sz="2400" dirty="0" smtClean="0"/>
              <a:t>Ανακουφίζεται με κομπρέσες με ζεστό νερό.</a:t>
            </a:r>
            <a:endParaRPr lang="el-GR" sz="2400" dirty="0" smtClean="0"/>
          </a:p>
          <a:p>
            <a:pPr algn="just" fontAlgn="base"/>
            <a:r>
              <a:rPr lang="el-GR" sz="2400" dirty="0" smtClean="0">
                <a:solidFill>
                  <a:srgbClr val="7030A0"/>
                </a:solidFill>
              </a:rPr>
              <a:t>ΧΑΛΑΖΙΟ: </a:t>
            </a:r>
            <a:r>
              <a:rPr lang="el-GR" sz="2400" dirty="0" smtClean="0"/>
              <a:t>Είναι μια χρόνια φλεγμονή των αδένων που εμφανίζεται σαν ογκίδιο τις περισσότερες φορές χωρίς πόνο. Συνήθως εμφανίζεται στο επάνω αλλά και στο κάτω βλέφαρο. Το βλέφαρο διογκώνεται, ερεθίζεται, ενοχλεί, κοκκινίζει και δίνει την αίσθηση ότι έχει δημιουργηθεί ένα μικρό ογκίδιο. Αρκετές φορές το χαλάζιο επιμολύνεται από μικρόβια, γι’ αυτό και εμφανίζει πύον στην περιοχή. </a:t>
            </a:r>
            <a:r>
              <a:rPr lang="el-GR" sz="2400" dirty="0" smtClean="0"/>
              <a:t>Ανακουφίζεται </a:t>
            </a:r>
            <a:r>
              <a:rPr lang="el-GR" sz="2400" dirty="0" smtClean="0"/>
              <a:t>με κομπρέσες με ζεστό νερό.</a:t>
            </a:r>
            <a:endParaRPr lang="el-GR" sz="2400" dirty="0" smtClean="0"/>
          </a:p>
          <a:p>
            <a:pPr algn="just" fontAlgn="base"/>
            <a:endParaRPr lang="el-GR" sz="2400" dirty="0" smtClean="0"/>
          </a:p>
          <a:p>
            <a:pPr algn="just" fontAlgn="base">
              <a:buNone/>
            </a:pPr>
            <a:r>
              <a:rPr lang="el-GR" sz="2400" dirty="0" smtClean="0"/>
              <a:t>Σε όλες τις παραπάνω περιπτώσεις θυμόμαστε ότι:</a:t>
            </a:r>
          </a:p>
          <a:p>
            <a:pPr algn="just" fontAlgn="base"/>
            <a:r>
              <a:rPr lang="el-GR" sz="2400" dirty="0" smtClean="0"/>
              <a:t>Αποφύγουμε </a:t>
            </a:r>
            <a:r>
              <a:rPr lang="el-GR" sz="2400" dirty="0" smtClean="0"/>
              <a:t>το τρίψιμο των ματιών με τα χέρια.</a:t>
            </a:r>
            <a:endParaRPr lang="el-GR" sz="2400" dirty="0" smtClean="0"/>
          </a:p>
          <a:p>
            <a:pPr algn="just" fontAlgn="base"/>
            <a:r>
              <a:rPr lang="el-GR" sz="2400" dirty="0" smtClean="0"/>
              <a:t>Ο </a:t>
            </a:r>
            <a:r>
              <a:rPr lang="el-GR" sz="2400" dirty="0" smtClean="0"/>
              <a:t>γιατρός μπορεί να συστήσει την κατάλληλη αντιμετώπιση των καταστάσεων αυτών.</a:t>
            </a:r>
          </a:p>
          <a:p>
            <a:pPr>
              <a:buNone/>
            </a:pPr>
            <a:endParaRPr lang="el-GR" sz="2400" dirty="0"/>
          </a:p>
        </p:txBody>
      </p:sp>
      <p:pic>
        <p:nvPicPr>
          <p:cNvPr id="2050" name="Picture 2" descr="C:\Users\kmerakou\Desktop\astjuy7jry-660x399.jpg"/>
          <p:cNvPicPr>
            <a:picLocks noChangeAspect="1" noChangeArrowheads="1"/>
          </p:cNvPicPr>
          <p:nvPr/>
        </p:nvPicPr>
        <p:blipFill>
          <a:blip r:embed="rId2" cstate="print"/>
          <a:srcRect/>
          <a:stretch>
            <a:fillRect/>
          </a:stretch>
        </p:blipFill>
        <p:spPr bwMode="auto">
          <a:xfrm>
            <a:off x="6804248" y="4509120"/>
            <a:ext cx="1800200" cy="108012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850106"/>
          </a:xfrm>
        </p:spPr>
        <p:txBody>
          <a:bodyPr>
            <a:normAutofit fontScale="90000"/>
          </a:bodyPr>
          <a:lstStyle/>
          <a:p>
            <a:r>
              <a:rPr lang="el-GR" sz="3000" dirty="0" smtClean="0">
                <a:solidFill>
                  <a:srgbClr val="FF0066"/>
                </a:solidFill>
              </a:rPr>
              <a:t>Υγιεινή και φροντίδα των ματιών </a:t>
            </a:r>
            <a:br>
              <a:rPr lang="el-GR" sz="3000" dirty="0" smtClean="0">
                <a:solidFill>
                  <a:srgbClr val="FF0066"/>
                </a:solidFill>
              </a:rPr>
            </a:br>
            <a:endParaRPr lang="el-GR" sz="3000" dirty="0">
              <a:solidFill>
                <a:srgbClr val="FF0066"/>
              </a:solidFill>
            </a:endParaRPr>
          </a:p>
        </p:txBody>
      </p:sp>
      <p:sp>
        <p:nvSpPr>
          <p:cNvPr id="3" name="2 - Θέση περιεχομένου"/>
          <p:cNvSpPr>
            <a:spLocks noGrp="1"/>
          </p:cNvSpPr>
          <p:nvPr>
            <p:ph idx="1"/>
          </p:nvPr>
        </p:nvSpPr>
        <p:spPr>
          <a:xfrm>
            <a:off x="457200" y="1052736"/>
            <a:ext cx="8229600" cy="5472608"/>
          </a:xfrm>
        </p:spPr>
        <p:txBody>
          <a:bodyPr>
            <a:normAutofit/>
          </a:bodyPr>
          <a:lstStyle/>
          <a:p>
            <a:pPr>
              <a:buNone/>
            </a:pPr>
            <a:r>
              <a:rPr lang="el-GR" sz="2200" dirty="0" smtClean="0"/>
              <a:t>Για την υγιεινή και φροντίδα των ματιών, έχουμε πάντα στο νου μας:</a:t>
            </a:r>
          </a:p>
          <a:p>
            <a:pPr>
              <a:buNone/>
            </a:pPr>
            <a:endParaRPr lang="el-GR" sz="2200" dirty="0" smtClean="0"/>
          </a:p>
          <a:p>
            <a:pPr>
              <a:buFont typeface="Wingdings" pitchFamily="2" charset="2"/>
              <a:buChar char="v"/>
            </a:pPr>
            <a:r>
              <a:rPr lang="el-GR" sz="2200" dirty="0" smtClean="0"/>
              <a:t>Ο καθαρισμός των ματιών γίνεται με καθαρά χαρτομάντιλα ή ειδικά αποστειρωμένα οφθαλμικά μαντηλάκια</a:t>
            </a:r>
          </a:p>
          <a:p>
            <a:pPr>
              <a:buFont typeface="Wingdings" pitchFamily="2" charset="2"/>
              <a:buChar char="v"/>
            </a:pPr>
            <a:r>
              <a:rPr lang="el-GR" sz="2200" dirty="0" smtClean="0"/>
              <a:t>Δεν σκουπίζουμε τα μάτια με πετσέτες ή άλλα υφάσματα που πιθανόν έχουν σκόνη ή υγρασία ή οτιδήποτε άλλο που πιθανόν μολύνει τα μάτια</a:t>
            </a:r>
          </a:p>
          <a:p>
            <a:pPr>
              <a:buFont typeface="Wingdings" pitchFamily="2" charset="2"/>
              <a:buChar char="v"/>
            </a:pPr>
            <a:r>
              <a:rPr lang="el-GR" sz="2200" dirty="0" smtClean="0"/>
              <a:t>Πλένουμε πάντα τα χέρια μας πριν σκουπίσουμε τα μάτια μας.</a:t>
            </a:r>
          </a:p>
          <a:p>
            <a:pPr>
              <a:buFont typeface="Wingdings" pitchFamily="2" charset="2"/>
              <a:buChar char="v"/>
            </a:pPr>
            <a:r>
              <a:rPr lang="el-GR" sz="2200" dirty="0" smtClean="0"/>
              <a:t>Εάν μπει κάτι στο μάτι μας ή έχουμε φαγούρα, δεν το τρίβουμε. Ζητάμε από έναν ενήλικα να μας βοηθήσει να πλύνουμε το μάτι μας με τρεχούμενο νερό χωρίς πίεση μέχρι να το νιώσουμε καλύτερα.</a:t>
            </a:r>
          </a:p>
          <a:p>
            <a:pPr>
              <a:buFont typeface="Wingdings" pitchFamily="2" charset="2"/>
              <a:buChar char="v"/>
            </a:pPr>
            <a:r>
              <a:rPr lang="el-GR" sz="2200" dirty="0" smtClean="0"/>
              <a:t>Δεν μοιραζόμαστε με άλλους το ίδιο χαρτομάντιλο</a:t>
            </a:r>
          </a:p>
          <a:p>
            <a:pPr>
              <a:buFont typeface="Wingdings" pitchFamily="2" charset="2"/>
              <a:buChar char="v"/>
            </a:pPr>
            <a:r>
              <a:rPr lang="el-GR" sz="2200" dirty="0" smtClean="0"/>
              <a:t>Δεν χρησιμοποιούμε τα ίδια γυαλιά</a:t>
            </a:r>
          </a:p>
          <a:p>
            <a:pPr>
              <a:buFont typeface="Wingdings" pitchFamily="2" charset="2"/>
              <a:buChar char="v"/>
            </a:pPr>
            <a:endParaRPr lang="el-GR" sz="2200" dirty="0" smtClean="0"/>
          </a:p>
          <a:p>
            <a:pPr>
              <a:buNone/>
            </a:pPr>
            <a:endParaRPr lang="el-GR" sz="2200" dirty="0" smtClean="0"/>
          </a:p>
          <a:p>
            <a:endParaRPr lang="el-GR" sz="22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202034"/>
          </a:xfrm>
        </p:spPr>
        <p:txBody>
          <a:bodyPr>
            <a:normAutofit fontScale="90000"/>
          </a:bodyPr>
          <a:lstStyle/>
          <a:p>
            <a:r>
              <a:rPr lang="el-GR" sz="3200" dirty="0" smtClean="0">
                <a:solidFill>
                  <a:srgbClr val="0070C0"/>
                </a:solidFill>
              </a:rPr>
              <a:t>ΣΤ) ΠΡΟΒΛΗΜΑΤΑ ΟΡΑΣΗΣ</a:t>
            </a:r>
            <a:endParaRPr lang="el-GR" sz="3200" dirty="0">
              <a:solidFill>
                <a:srgbClr val="0070C0"/>
              </a:solidFill>
            </a:endParaRPr>
          </a:p>
        </p:txBody>
      </p:sp>
      <p:sp>
        <p:nvSpPr>
          <p:cNvPr id="3" name="2 - Θέση περιεχομένου"/>
          <p:cNvSpPr>
            <a:spLocks noGrp="1"/>
          </p:cNvSpPr>
          <p:nvPr>
            <p:ph idx="1"/>
          </p:nvPr>
        </p:nvSpPr>
        <p:spPr>
          <a:xfrm>
            <a:off x="457200" y="764704"/>
            <a:ext cx="8229600" cy="6093296"/>
          </a:xfrm>
        </p:spPr>
        <p:txBody>
          <a:bodyPr>
            <a:normAutofit lnSpcReduction="10000"/>
          </a:bodyPr>
          <a:lstStyle/>
          <a:p>
            <a:r>
              <a:rPr lang="el-GR" sz="2200" dirty="0" smtClean="0"/>
              <a:t>Πολλά παιδιά και έφηβοι έχουν δυσκολίες στην όραση. Εάν έχεις κάποιο από τα παρακάνω προβλήματα μπορείς να το αναφέρεις στους γονείς ή στους καθηγητές σου. Μάλλον θα είσαι έτοιμος/η να επισκεφθείς τον οφθαλμίατρο για να εξετάσει τα μάτια σου και την όραση σου.</a:t>
            </a:r>
          </a:p>
          <a:p>
            <a:endParaRPr lang="el-GR" sz="2200" dirty="0" smtClean="0"/>
          </a:p>
          <a:p>
            <a:pPr>
              <a:buFont typeface="Wingdings" pitchFamily="2" charset="2"/>
              <a:buChar char="v"/>
            </a:pPr>
            <a:r>
              <a:rPr lang="el-GR" sz="2200" dirty="0" smtClean="0"/>
              <a:t>Δεν βλέπεις καθαρά στον πίνακα</a:t>
            </a:r>
          </a:p>
          <a:p>
            <a:pPr>
              <a:buFont typeface="Wingdings" pitchFamily="2" charset="2"/>
              <a:buChar char="v"/>
            </a:pPr>
            <a:r>
              <a:rPr lang="el-GR" sz="2200" dirty="0" smtClean="0"/>
              <a:t>Τα γράμματα στο βιβλίο ή στο τετράδιο φαίνονται θολά</a:t>
            </a:r>
          </a:p>
          <a:p>
            <a:pPr>
              <a:buFont typeface="Wingdings" pitchFamily="2" charset="2"/>
              <a:buChar char="v"/>
            </a:pPr>
            <a:r>
              <a:rPr lang="el-GR" sz="2200" dirty="0" smtClean="0"/>
              <a:t>Νιώθεις τα μάτια σου να σε «καίνε», να δακρύζουν ή να κάνουν σπασμούς.</a:t>
            </a:r>
          </a:p>
          <a:p>
            <a:pPr>
              <a:buFont typeface="Wingdings" pitchFamily="2" charset="2"/>
              <a:buChar char="v"/>
            </a:pPr>
            <a:r>
              <a:rPr lang="el-GR" sz="2200" dirty="0" smtClean="0"/>
              <a:t>Έχεις πονοκέφαλο όταν διαβάζεις ή γράφεις</a:t>
            </a:r>
          </a:p>
          <a:p>
            <a:pPr>
              <a:buFont typeface="Wingdings" pitchFamily="2" charset="2"/>
              <a:buChar char="v"/>
            </a:pPr>
            <a:r>
              <a:rPr lang="el-GR" sz="2200" dirty="0" smtClean="0"/>
              <a:t>Είναι δύσκολο να ξεχωρίσεις κάποια χρώματα</a:t>
            </a:r>
          </a:p>
          <a:p>
            <a:pPr>
              <a:buFont typeface="Wingdings" pitchFamily="2" charset="2"/>
              <a:buChar char="v"/>
            </a:pPr>
            <a:r>
              <a:rPr lang="el-GR" sz="2200" dirty="0" smtClean="0"/>
              <a:t>Χάνεις εύκολα το σημείο που διάβαζες ή αντίγραφες.</a:t>
            </a:r>
          </a:p>
          <a:p>
            <a:pPr>
              <a:buFont typeface="Wingdings" pitchFamily="2" charset="2"/>
              <a:buChar char="v"/>
            </a:pPr>
            <a:r>
              <a:rPr lang="el-GR" sz="2200" dirty="0" smtClean="0"/>
              <a:t>Χρειάζεσαι το βιβλίο κοντά στα μάτια σου για να βλέπεις τα γράμματα άνετα</a:t>
            </a:r>
          </a:p>
          <a:p>
            <a:pPr>
              <a:buFont typeface="Wingdings" pitchFamily="2" charset="2"/>
              <a:buChar char="v"/>
            </a:pPr>
            <a:r>
              <a:rPr lang="el-GR" sz="2200" dirty="0" smtClean="0"/>
              <a:t>Όταν σηκώνεις τα μάτια πάνω από το βιβλίο τα αντικείμενα φαίνονται πιο θολά.</a:t>
            </a:r>
          </a:p>
          <a:p>
            <a:pPr>
              <a:buFont typeface="Wingdings" pitchFamily="2" charset="2"/>
              <a:buChar char="v"/>
            </a:pPr>
            <a:endParaRPr lang="el-GR" sz="22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0"/>
            <a:ext cx="8229600" cy="548680"/>
          </a:xfrm>
        </p:spPr>
        <p:txBody>
          <a:bodyPr>
            <a:normAutofit/>
          </a:bodyPr>
          <a:lstStyle/>
          <a:p>
            <a:r>
              <a:rPr lang="el-GR" sz="2800" dirty="0" smtClean="0">
                <a:solidFill>
                  <a:srgbClr val="0070C0"/>
                </a:solidFill>
              </a:rPr>
              <a:t>ΣΤ) ΠΡΟΒΛΗΜΑΤΑ ΟΡΑΣΗΣ</a:t>
            </a:r>
            <a:endParaRPr lang="el-GR" sz="2800" dirty="0">
              <a:solidFill>
                <a:srgbClr val="0070C0"/>
              </a:solidFill>
            </a:endParaRPr>
          </a:p>
        </p:txBody>
      </p:sp>
      <p:sp>
        <p:nvSpPr>
          <p:cNvPr id="3" name="2 - Θέση περιεχομένου"/>
          <p:cNvSpPr>
            <a:spLocks noGrp="1"/>
          </p:cNvSpPr>
          <p:nvPr>
            <p:ph idx="1"/>
          </p:nvPr>
        </p:nvSpPr>
        <p:spPr>
          <a:xfrm>
            <a:off x="179512" y="620688"/>
            <a:ext cx="8712968" cy="5976664"/>
          </a:xfrm>
        </p:spPr>
        <p:txBody>
          <a:bodyPr>
            <a:normAutofit/>
          </a:bodyPr>
          <a:lstStyle/>
          <a:p>
            <a:pPr>
              <a:buNone/>
            </a:pPr>
            <a:r>
              <a:rPr lang="el-GR" sz="2200" dirty="0" smtClean="0"/>
              <a:t>Ο οφθαλμίατρος είναι πιθανόν να σου συστήσει:</a:t>
            </a:r>
          </a:p>
          <a:p>
            <a:pPr>
              <a:buFont typeface="Wingdings" pitchFamily="2" charset="2"/>
              <a:buChar char="q"/>
            </a:pPr>
            <a:r>
              <a:rPr lang="el-GR" sz="2000" dirty="0" smtClean="0"/>
              <a:t>Να κάνεις κάποιες ασκήσεις των ματιών</a:t>
            </a:r>
          </a:p>
          <a:p>
            <a:pPr>
              <a:buFont typeface="Wingdings" pitchFamily="2" charset="2"/>
              <a:buChar char="q"/>
            </a:pPr>
            <a:r>
              <a:rPr lang="el-GR" sz="2000" dirty="0" smtClean="0"/>
              <a:t>Να φοράς γυαλιά για μικρό χρονικό διάστημα</a:t>
            </a:r>
          </a:p>
          <a:p>
            <a:pPr>
              <a:buFont typeface="Wingdings" pitchFamily="2" charset="2"/>
              <a:buChar char="q"/>
            </a:pPr>
            <a:r>
              <a:rPr lang="el-GR" sz="2000" dirty="0" smtClean="0"/>
              <a:t>Να φοράς γυαλιά για μεγάλο χρονικό διάστημα</a:t>
            </a:r>
          </a:p>
          <a:p>
            <a:pPr>
              <a:buFont typeface="Wingdings" pitchFamily="2" charset="2"/>
              <a:buChar char="q"/>
            </a:pPr>
            <a:r>
              <a:rPr lang="el-GR" sz="2000" dirty="0" smtClean="0"/>
              <a:t>Να φοράς φακούς επαφής εάν είσαι κοντά στην ηλικία των 18 ετών. Οι φακοί επαφής είναι καλοί αλλά χρειάζεται λίγος χρόνος να τους συνηθίσεις, περίπου 15 ημέρες. Οι φακοί απαιτούν επιμελή </a:t>
            </a:r>
            <a:r>
              <a:rPr lang="el-GR" sz="2000" dirty="0" smtClean="0"/>
              <a:t>καθαριότητα των χεριών και απολύμανση των φακών σε ειδικά υγρά. Επίσης</a:t>
            </a:r>
            <a:r>
              <a:rPr lang="el-GR" sz="2000" dirty="0" smtClean="0"/>
              <a:t>, είναι αρκετά ακριβοί και δεν προσφέρουν προστασία από τραυματισμούς στα μάτια, όσο τα γυαλιά. Συχνά οι φακοί επαφής συστήνονται από το γιατρό για χρήση σε αθλήματα για την αποφυγή τραυματισμών από τα γυαλιά.</a:t>
            </a:r>
          </a:p>
          <a:p>
            <a:pPr>
              <a:buFont typeface="Wingdings" pitchFamily="2" charset="2"/>
              <a:buChar char="q"/>
            </a:pPr>
            <a:endParaRPr lang="el-GR" sz="2400" dirty="0"/>
          </a:p>
        </p:txBody>
      </p:sp>
      <p:pic>
        <p:nvPicPr>
          <p:cNvPr id="3074" name="Picture 2" descr="C:\Users\kmerakou\Desktop\010917_teenpregnancy_THUMB_LARGE.jpg"/>
          <p:cNvPicPr>
            <a:picLocks noChangeAspect="1" noChangeArrowheads="1"/>
          </p:cNvPicPr>
          <p:nvPr/>
        </p:nvPicPr>
        <p:blipFill>
          <a:blip r:embed="rId2" cstate="print"/>
          <a:srcRect/>
          <a:stretch>
            <a:fillRect/>
          </a:stretch>
        </p:blipFill>
        <p:spPr bwMode="auto">
          <a:xfrm>
            <a:off x="4932040" y="4293096"/>
            <a:ext cx="3744416" cy="2564904"/>
          </a:xfrm>
          <a:prstGeom prst="rect">
            <a:avLst/>
          </a:prstGeom>
          <a:noFill/>
        </p:spPr>
      </p:pic>
      <p:pic>
        <p:nvPicPr>
          <p:cNvPr id="3075" name="Picture 3" descr="C:\Users\kmerakou\Desktop\teenage-boy.jpg"/>
          <p:cNvPicPr>
            <a:picLocks noChangeAspect="1" noChangeArrowheads="1"/>
          </p:cNvPicPr>
          <p:nvPr/>
        </p:nvPicPr>
        <p:blipFill>
          <a:blip r:embed="rId3" cstate="print"/>
          <a:srcRect/>
          <a:stretch>
            <a:fillRect/>
          </a:stretch>
        </p:blipFill>
        <p:spPr bwMode="auto">
          <a:xfrm>
            <a:off x="683568" y="4365104"/>
            <a:ext cx="4104456" cy="2492896"/>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346050"/>
          </a:xfrm>
        </p:spPr>
        <p:txBody>
          <a:bodyPr>
            <a:normAutofit fontScale="90000"/>
          </a:bodyPr>
          <a:lstStyle/>
          <a:p>
            <a:r>
              <a:rPr lang="el-GR" sz="3200" dirty="0" smtClean="0">
                <a:solidFill>
                  <a:srgbClr val="0070C0"/>
                </a:solidFill>
              </a:rPr>
              <a:t>Ζ) ΠΡΟΒΛΗΜΑΤΑ ΜΑΤΙΩΝ ΑΠΟ ΤΗΝ ΟΘΟΝΗ</a:t>
            </a:r>
            <a:endParaRPr lang="el-GR" sz="3200" dirty="0">
              <a:solidFill>
                <a:srgbClr val="0070C0"/>
              </a:solidFill>
            </a:endParaRPr>
          </a:p>
        </p:txBody>
      </p:sp>
      <p:sp>
        <p:nvSpPr>
          <p:cNvPr id="3" name="2 - Θέση περιεχομένου"/>
          <p:cNvSpPr>
            <a:spLocks noGrp="1"/>
          </p:cNvSpPr>
          <p:nvPr>
            <p:ph idx="1"/>
          </p:nvPr>
        </p:nvSpPr>
        <p:spPr>
          <a:xfrm>
            <a:off x="457200" y="908720"/>
            <a:ext cx="8435280" cy="5760640"/>
          </a:xfrm>
        </p:spPr>
        <p:txBody>
          <a:bodyPr>
            <a:normAutofit/>
          </a:bodyPr>
          <a:lstStyle/>
          <a:p>
            <a:r>
              <a:rPr lang="el-GR" sz="2400" dirty="0" smtClean="0"/>
              <a:t>Τα τελευταία χρόνια οι ειδικοί μιλούν επίσης για το σύνδρομο όρασης από την οθόνη (τηλεόραση, υπολογιστής, κινητό, </a:t>
            </a:r>
            <a:r>
              <a:rPr lang="el-GR" sz="2400" dirty="0" err="1" smtClean="0"/>
              <a:t>τάμπλετ</a:t>
            </a:r>
            <a:r>
              <a:rPr lang="el-GR" sz="2400" dirty="0" smtClean="0"/>
              <a:t>, κλπ):</a:t>
            </a:r>
          </a:p>
          <a:p>
            <a:pPr>
              <a:buNone/>
            </a:pPr>
            <a:r>
              <a:rPr lang="el-GR" sz="2400" dirty="0" smtClean="0"/>
              <a:t>Τα συνήθη συμπτώματα του συνδρόμου είναι:</a:t>
            </a:r>
          </a:p>
          <a:p>
            <a:r>
              <a:rPr lang="el-GR" sz="2400" dirty="0" smtClean="0"/>
              <a:t>Θολή ή διπλή όραση (διπλωπία)</a:t>
            </a:r>
          </a:p>
          <a:p>
            <a:r>
              <a:rPr lang="el-GR" sz="2400" dirty="0" smtClean="0"/>
              <a:t>Ερεθισμός των ματιών</a:t>
            </a:r>
          </a:p>
          <a:p>
            <a:r>
              <a:rPr lang="el-GR" sz="2400" dirty="0" smtClean="0"/>
              <a:t>Στεγνά ή κόκκινα μάτια</a:t>
            </a:r>
          </a:p>
          <a:p>
            <a:r>
              <a:rPr lang="el-GR" sz="2400" dirty="0" smtClean="0"/>
              <a:t>Πονοκέφαλοι</a:t>
            </a:r>
          </a:p>
          <a:p>
            <a:r>
              <a:rPr lang="el-GR" sz="2400" dirty="0" smtClean="0"/>
              <a:t>Πόνος στον αυχένα ή στην πλάτη</a:t>
            </a:r>
          </a:p>
          <a:p>
            <a:pPr>
              <a:buNone/>
            </a:pPr>
            <a:endParaRPr lang="el-GR" sz="2400" dirty="0" smtClean="0"/>
          </a:p>
          <a:p>
            <a:pPr>
              <a:buFont typeface="Wingdings" pitchFamily="2" charset="2"/>
              <a:buChar char="v"/>
            </a:pPr>
            <a:endParaRPr lang="el-GR" sz="2400" dirty="0" smtClean="0"/>
          </a:p>
          <a:p>
            <a:pPr>
              <a:buNone/>
            </a:pPr>
            <a:endParaRPr lang="el-GR" sz="2400" dirty="0" smtClean="0"/>
          </a:p>
          <a:p>
            <a:pPr>
              <a:buNone/>
            </a:pPr>
            <a:endParaRPr lang="el-GR" sz="2400" dirty="0" smtClean="0"/>
          </a:p>
          <a:p>
            <a:endParaRPr lang="el-GR" sz="2400" dirty="0"/>
          </a:p>
        </p:txBody>
      </p:sp>
      <p:pic>
        <p:nvPicPr>
          <p:cNvPr id="8193" name="Picture 1" descr="C:\Users\kmerakou\Desktop\kidonscreen_free.jpg"/>
          <p:cNvPicPr>
            <a:picLocks noChangeAspect="1" noChangeArrowheads="1"/>
          </p:cNvPicPr>
          <p:nvPr/>
        </p:nvPicPr>
        <p:blipFill>
          <a:blip r:embed="rId2" cstate="print"/>
          <a:srcRect/>
          <a:stretch>
            <a:fillRect/>
          </a:stretch>
        </p:blipFill>
        <p:spPr bwMode="auto">
          <a:xfrm>
            <a:off x="5076056" y="3068960"/>
            <a:ext cx="4067944" cy="3789040"/>
          </a:xfrm>
          <a:prstGeom prst="rect">
            <a:avLst/>
          </a:prstGeom>
          <a:noFill/>
        </p:spPr>
      </p:pic>
      <p:pic>
        <p:nvPicPr>
          <p:cNvPr id="8194" name="Picture 2" descr="C:\Users\kmerakou\Desktop\140716134456-getty-image-teens-cell-phones-super-tease.jpg"/>
          <p:cNvPicPr>
            <a:picLocks noChangeAspect="1" noChangeArrowheads="1"/>
          </p:cNvPicPr>
          <p:nvPr/>
        </p:nvPicPr>
        <p:blipFill>
          <a:blip r:embed="rId3" cstate="print"/>
          <a:srcRect/>
          <a:stretch>
            <a:fillRect/>
          </a:stretch>
        </p:blipFill>
        <p:spPr bwMode="auto">
          <a:xfrm>
            <a:off x="899592" y="4725144"/>
            <a:ext cx="3456384" cy="1924717"/>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706090"/>
          </a:xfrm>
        </p:spPr>
        <p:txBody>
          <a:bodyPr>
            <a:normAutofit/>
          </a:bodyPr>
          <a:lstStyle/>
          <a:p>
            <a:r>
              <a:rPr lang="el-GR" sz="2800" dirty="0" smtClean="0">
                <a:solidFill>
                  <a:srgbClr val="0070C0"/>
                </a:solidFill>
              </a:rPr>
              <a:t>Ζ) ΠΡΟΒΛΗΜΑΤΑ ΜΑΤΙΩΝ ΑΠΟ ΤΗΝ ΟΘΟΝΗ</a:t>
            </a:r>
            <a:endParaRPr lang="el-GR" sz="2800" dirty="0">
              <a:solidFill>
                <a:srgbClr val="0070C0"/>
              </a:solidFill>
            </a:endParaRPr>
          </a:p>
        </p:txBody>
      </p:sp>
      <p:sp>
        <p:nvSpPr>
          <p:cNvPr id="3" name="2 - Θέση περιεχομένου"/>
          <p:cNvSpPr>
            <a:spLocks noGrp="1"/>
          </p:cNvSpPr>
          <p:nvPr>
            <p:ph idx="1"/>
          </p:nvPr>
        </p:nvSpPr>
        <p:spPr>
          <a:xfrm>
            <a:off x="457200" y="764704"/>
            <a:ext cx="8229600" cy="5832648"/>
          </a:xfrm>
        </p:spPr>
        <p:txBody>
          <a:bodyPr>
            <a:normAutofit fontScale="92500"/>
          </a:bodyPr>
          <a:lstStyle/>
          <a:p>
            <a:pPr algn="just">
              <a:buNone/>
            </a:pPr>
            <a:endParaRPr lang="el-GR" sz="2400" dirty="0" smtClean="0"/>
          </a:p>
          <a:p>
            <a:pPr algn="just">
              <a:buFont typeface="Wingdings" pitchFamily="2" charset="2"/>
              <a:buChar char="v"/>
            </a:pPr>
            <a:r>
              <a:rPr lang="el-GR" sz="2400" dirty="0" smtClean="0"/>
              <a:t>Οι ηλικίες 5-18 ετών δεν θα πρέπει να ξεπερνούν τις 2 ώρες στην οθόνη</a:t>
            </a:r>
          </a:p>
          <a:p>
            <a:pPr algn="just">
              <a:buNone/>
            </a:pPr>
            <a:endParaRPr lang="el-GR" sz="2400" dirty="0" smtClean="0"/>
          </a:p>
          <a:p>
            <a:pPr algn="just">
              <a:buFont typeface="Wingdings" pitchFamily="2" charset="2"/>
              <a:buChar char="v"/>
            </a:pPr>
            <a:r>
              <a:rPr lang="el-GR" sz="2400" dirty="0" smtClean="0"/>
              <a:t>Τα παιδιά του δημοτικού θα πρέπει να στέκονται σε απόσταση 50 -70 εκατοστών (όσο το τεντωμένο χέρι τους) από τον υπολογιστή. Η οθόνη θα πρέπει να βρίσκεται ελαφρά παρακάτω από το επίπεδο του ματιού. Είναι απαραίτητο να κάνουν συχνά διαλλείματα και να κινούνται ή να αλλάζουν τη θέση τους όταν δουλεύουν σε οθόνη.</a:t>
            </a:r>
          </a:p>
          <a:p>
            <a:pPr algn="just">
              <a:buNone/>
            </a:pPr>
            <a:endParaRPr lang="el-GR" sz="2400" dirty="0" smtClean="0"/>
          </a:p>
          <a:p>
            <a:pPr algn="just">
              <a:buFont typeface="Wingdings" pitchFamily="2" charset="2"/>
              <a:buChar char="v"/>
            </a:pPr>
            <a:r>
              <a:rPr lang="el-GR" sz="2400" dirty="0" smtClean="0"/>
              <a:t>Τα παιδιά γυμνασίου και λυκείου θα πρέπει να τοποθετούν τον υπολογιστή τους 50-70 εκατοστά μακριά από τα μάτια τους και να διατηρούν την κορυφή της οθόνης στο επίπεδο των ματιών, ενώ το δωμάτιο θα πρέπει να φωτίζεται με λάμπες χαμηλής έντασης ή κουρτίνες που εμποδίζουν το έντονο  φως να πέφτει στην οθόνη.</a:t>
            </a:r>
          </a:p>
          <a:p>
            <a:endParaRPr lang="el-GR" sz="24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562074"/>
          </a:xfrm>
        </p:spPr>
        <p:txBody>
          <a:bodyPr>
            <a:normAutofit fontScale="90000"/>
          </a:bodyPr>
          <a:lstStyle/>
          <a:p>
            <a:r>
              <a:rPr lang="el-GR" sz="3200" dirty="0" smtClean="0">
                <a:solidFill>
                  <a:srgbClr val="00B050"/>
                </a:solidFill>
              </a:rPr>
              <a:t>Η) Προστασία των ματιών</a:t>
            </a:r>
            <a:endParaRPr lang="el-GR" sz="3200" dirty="0">
              <a:solidFill>
                <a:srgbClr val="00B050"/>
              </a:solidFill>
            </a:endParaRPr>
          </a:p>
        </p:txBody>
      </p:sp>
      <p:sp>
        <p:nvSpPr>
          <p:cNvPr id="3" name="2 - Θέση περιεχομένου"/>
          <p:cNvSpPr>
            <a:spLocks noGrp="1"/>
          </p:cNvSpPr>
          <p:nvPr>
            <p:ph idx="1"/>
          </p:nvPr>
        </p:nvSpPr>
        <p:spPr>
          <a:xfrm>
            <a:off x="323528" y="980728"/>
            <a:ext cx="8496944" cy="5472608"/>
          </a:xfrm>
        </p:spPr>
        <p:txBody>
          <a:bodyPr>
            <a:normAutofit/>
          </a:bodyPr>
          <a:lstStyle/>
          <a:p>
            <a:r>
              <a:rPr lang="el-GR" sz="2400" dirty="0" smtClean="0"/>
              <a:t>Το </a:t>
            </a:r>
            <a:r>
              <a:rPr lang="el-GR" sz="2400" dirty="0" smtClean="0"/>
              <a:t>διάβασμα, το γράψιμο, η χρήση υπολογιστή, η τηλεόραση και γενικά η εστίαση σε μια μικρή οθόνη όπως του κινητού τηλεφώνου στεγνώνει και κουράζει τα </a:t>
            </a:r>
            <a:r>
              <a:rPr lang="el-GR" sz="2400" dirty="0" smtClean="0"/>
              <a:t>μάτια. Σε περιπτώσεις </a:t>
            </a:r>
            <a:r>
              <a:rPr lang="el-GR" sz="2400" dirty="0" err="1" smtClean="0"/>
              <a:t>ξηροφθαλμίας</a:t>
            </a:r>
            <a:r>
              <a:rPr lang="el-GR" sz="2400" dirty="0" smtClean="0"/>
              <a:t> (πολύ στεγνά μάτια) τα τεχνητά δάκρυα ανακουφίζουν.</a:t>
            </a:r>
            <a:endParaRPr lang="el-GR" sz="2400" dirty="0" smtClean="0"/>
          </a:p>
          <a:p>
            <a:r>
              <a:rPr lang="el-GR" sz="2400" dirty="0" smtClean="0"/>
              <a:t>Κάποιοι </a:t>
            </a:r>
            <a:r>
              <a:rPr lang="el-GR" sz="2400" dirty="0" smtClean="0"/>
              <a:t>ειδικοί θεωρούν ότι το να κοιτάζεις πολύ κοντά  σε κάποια επιφάνεια μπορεί ακόμα να οδηγήσει και σε μυωπία</a:t>
            </a:r>
            <a:r>
              <a:rPr lang="el-GR" sz="2400" dirty="0" smtClean="0"/>
              <a:t>.</a:t>
            </a:r>
          </a:p>
          <a:p>
            <a:r>
              <a:rPr lang="el-GR" sz="2400" dirty="0" smtClean="0"/>
              <a:t>Όπως και το σώμα χρειάζονται και τα μάτια γυμναστική για να  ξεκουράζονται.</a:t>
            </a:r>
            <a:endParaRPr lang="el-GR" sz="2400" dirty="0" smtClean="0"/>
          </a:p>
          <a:p>
            <a:pPr>
              <a:buNone/>
            </a:pPr>
            <a:endParaRPr lang="el-GR" sz="2400" dirty="0"/>
          </a:p>
        </p:txBody>
      </p:sp>
      <p:pic>
        <p:nvPicPr>
          <p:cNvPr id="4099" name="Picture 3" descr="C:\Users\kmerakou\Desktop\kids-and-technology.jpg"/>
          <p:cNvPicPr>
            <a:picLocks noChangeAspect="1" noChangeArrowheads="1"/>
          </p:cNvPicPr>
          <p:nvPr/>
        </p:nvPicPr>
        <p:blipFill>
          <a:blip r:embed="rId2" cstate="print"/>
          <a:srcRect/>
          <a:stretch>
            <a:fillRect/>
          </a:stretch>
        </p:blipFill>
        <p:spPr bwMode="auto">
          <a:xfrm>
            <a:off x="3779912" y="4293096"/>
            <a:ext cx="4248472" cy="2564904"/>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188640"/>
            <a:ext cx="8229600" cy="504056"/>
          </a:xfrm>
        </p:spPr>
        <p:txBody>
          <a:bodyPr>
            <a:noAutofit/>
          </a:bodyPr>
          <a:lstStyle/>
          <a:p>
            <a:r>
              <a:rPr lang="el-GR" sz="3200" dirty="0" smtClean="0">
                <a:solidFill>
                  <a:srgbClr val="00B050"/>
                </a:solidFill>
              </a:rPr>
              <a:t>Η) Ασκήσεις για τα μάτια</a:t>
            </a:r>
            <a:endParaRPr lang="el-GR" sz="3200" dirty="0">
              <a:solidFill>
                <a:srgbClr val="00B050"/>
              </a:solidFill>
            </a:endParaRPr>
          </a:p>
        </p:txBody>
      </p:sp>
      <p:sp>
        <p:nvSpPr>
          <p:cNvPr id="3" name="2 - Θέση περιεχομένου"/>
          <p:cNvSpPr>
            <a:spLocks noGrp="1"/>
          </p:cNvSpPr>
          <p:nvPr>
            <p:ph idx="1"/>
          </p:nvPr>
        </p:nvSpPr>
        <p:spPr>
          <a:xfrm>
            <a:off x="457200" y="1052736"/>
            <a:ext cx="8229600" cy="5328592"/>
          </a:xfrm>
        </p:spPr>
        <p:txBody>
          <a:bodyPr>
            <a:normAutofit fontScale="92500" lnSpcReduction="20000"/>
          </a:bodyPr>
          <a:lstStyle/>
          <a:p>
            <a:pPr>
              <a:buNone/>
            </a:pPr>
            <a:r>
              <a:rPr lang="el-GR" sz="2400" dirty="0" smtClean="0"/>
              <a:t> Σύμφωνα με την Αμερικανική Ένωση Οπτικών, </a:t>
            </a:r>
          </a:p>
          <a:p>
            <a:pPr>
              <a:buNone/>
            </a:pPr>
            <a:r>
              <a:rPr lang="el-GR" sz="2400" dirty="0" smtClean="0"/>
              <a:t>μπορούμε να βοηθήσουμε τα μάτια μας με τις </a:t>
            </a:r>
          </a:p>
          <a:p>
            <a:pPr>
              <a:buNone/>
            </a:pPr>
            <a:r>
              <a:rPr lang="el-GR" sz="2400" dirty="0" smtClean="0"/>
              <a:t>παρακάτω ασκήσεις:</a:t>
            </a:r>
          </a:p>
          <a:p>
            <a:endParaRPr lang="el-GR" sz="2400" dirty="0" smtClean="0"/>
          </a:p>
          <a:p>
            <a:pPr algn="just">
              <a:buFont typeface="Wingdings" pitchFamily="2" charset="2"/>
              <a:buChar char="Ø"/>
            </a:pPr>
            <a:r>
              <a:rPr lang="el-GR" sz="2400" dirty="0" smtClean="0"/>
              <a:t> Κάθε 20 λεπτά κάνε ένα διάλλειμα από ότι </a:t>
            </a:r>
          </a:p>
          <a:p>
            <a:pPr algn="just">
              <a:buNone/>
            </a:pPr>
            <a:r>
              <a:rPr lang="el-GR" sz="2400" dirty="0" smtClean="0"/>
              <a:t>      κάνεις για να ξεκουράσεις τα μάτια σου.</a:t>
            </a:r>
          </a:p>
          <a:p>
            <a:pPr algn="just">
              <a:buFont typeface="Wingdings" pitchFamily="2" charset="2"/>
              <a:buChar char="Ø"/>
            </a:pPr>
            <a:r>
              <a:rPr lang="el-GR" sz="2400" dirty="0" smtClean="0"/>
              <a:t> Κοίτα μακριά από τη σελίδα ή την οθόνη και αργά ανοιγόκλεισε τα μάτια σου 10 φορές.</a:t>
            </a:r>
          </a:p>
          <a:p>
            <a:pPr algn="just">
              <a:buFont typeface="Wingdings" pitchFamily="2" charset="2"/>
              <a:buChar char="Ø"/>
            </a:pPr>
            <a:r>
              <a:rPr lang="el-GR" sz="2400" dirty="0" smtClean="0"/>
              <a:t>Κλείσε τα μάτια σου και γύρισε τους βολβούς του ματιού σου δύο φορές δεξιά και δύο φορές αριστερά.</a:t>
            </a:r>
          </a:p>
          <a:p>
            <a:pPr algn="just">
              <a:buFont typeface="Wingdings" pitchFamily="2" charset="2"/>
              <a:buChar char="Ø"/>
            </a:pPr>
            <a:r>
              <a:rPr lang="el-GR" sz="2400" dirty="0" smtClean="0"/>
              <a:t>Με κλειστά τα μάτια, στρέψε τα μάτια σου αργά 2 φορές αριστερά και μετά δύο φορές δεξιά. Συνέχισε στρέφοντας τα μάτια σου αργά προς τα πάνω και προς τα κάτω από δύο φορές. </a:t>
            </a:r>
          </a:p>
          <a:p>
            <a:pPr algn="just">
              <a:buFont typeface="Wingdings" pitchFamily="2" charset="2"/>
              <a:buChar char="Ø"/>
            </a:pPr>
            <a:r>
              <a:rPr lang="el-GR" sz="2400" dirty="0" smtClean="0"/>
              <a:t> Κοίτα κάτι που βρίσκεται μακριά και εστίασε σε αυτό έως ότου μετρήσεις μέχρι το 10. Μετά κοίταξε την οθόνη ή το βιβλίο ώσπου να μετρήσεις μέχρι το δέκα. Κάνε το αυτό 5 φορές για το κάθε σημείο (μακρινό και κοντινό).</a:t>
            </a:r>
          </a:p>
          <a:p>
            <a:endParaRPr lang="el-GR" sz="2400" dirty="0"/>
          </a:p>
        </p:txBody>
      </p:sp>
      <p:pic>
        <p:nvPicPr>
          <p:cNvPr id="34818" name="Picture 2" descr="C:\Users\kmerakou\Desktop\images.png"/>
          <p:cNvPicPr>
            <a:picLocks noChangeAspect="1" noChangeArrowheads="1"/>
          </p:cNvPicPr>
          <p:nvPr/>
        </p:nvPicPr>
        <p:blipFill>
          <a:blip r:embed="rId2" cstate="print"/>
          <a:srcRect/>
          <a:stretch>
            <a:fillRect/>
          </a:stretch>
        </p:blipFill>
        <p:spPr bwMode="auto">
          <a:xfrm>
            <a:off x="6228184" y="620688"/>
            <a:ext cx="2736304" cy="2431157"/>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634082"/>
          </a:xfrm>
        </p:spPr>
        <p:txBody>
          <a:bodyPr>
            <a:normAutofit fontScale="90000"/>
          </a:bodyPr>
          <a:lstStyle/>
          <a:p>
            <a:r>
              <a:rPr lang="el-GR" sz="3200" dirty="0" smtClean="0">
                <a:solidFill>
                  <a:srgbClr val="00B050"/>
                </a:solidFill>
              </a:rPr>
              <a:t>Θ) Τρόποι για να προστατεύουμε τα μάτια μας</a:t>
            </a:r>
            <a:r>
              <a:rPr lang="el-GR" sz="3200" dirty="0" smtClean="0">
                <a:solidFill>
                  <a:srgbClr val="FF0000"/>
                </a:solidFill>
              </a:rPr>
              <a:t/>
            </a:r>
            <a:br>
              <a:rPr lang="el-GR" sz="3200" dirty="0" smtClean="0">
                <a:solidFill>
                  <a:srgbClr val="FF0000"/>
                </a:solidFill>
              </a:rPr>
            </a:br>
            <a:r>
              <a:rPr lang="el-GR" sz="3200" dirty="0" smtClean="0">
                <a:solidFill>
                  <a:srgbClr val="FF0066"/>
                </a:solidFill>
              </a:rPr>
              <a:t>ΣΥΜΠΕΡΑΣΜΑΤΑ</a:t>
            </a:r>
            <a:endParaRPr lang="el-GR" sz="3200" dirty="0">
              <a:solidFill>
                <a:srgbClr val="FF0066"/>
              </a:solidFill>
            </a:endParaRPr>
          </a:p>
        </p:txBody>
      </p:sp>
      <p:sp>
        <p:nvSpPr>
          <p:cNvPr id="3" name="2 - Θέση περιεχομένου"/>
          <p:cNvSpPr>
            <a:spLocks noGrp="1"/>
          </p:cNvSpPr>
          <p:nvPr>
            <p:ph idx="1"/>
          </p:nvPr>
        </p:nvSpPr>
        <p:spPr>
          <a:xfrm>
            <a:off x="323528" y="1484784"/>
            <a:ext cx="8589640" cy="5373216"/>
          </a:xfrm>
        </p:spPr>
        <p:txBody>
          <a:bodyPr>
            <a:normAutofit/>
          </a:bodyPr>
          <a:lstStyle/>
          <a:p>
            <a:pPr marL="457200" indent="-457200" algn="just">
              <a:buFont typeface="Wingdings" pitchFamily="2" charset="2"/>
              <a:buChar char="v"/>
            </a:pPr>
            <a:r>
              <a:rPr lang="el-GR" sz="2200" dirty="0" smtClean="0"/>
              <a:t>Να τρώμε  πολύχρωμες τροφές πλούσιες σε βιταμίνη Α και φωσφόρο, όπως φρούτα, πορτοκαλί, κίτρινα, κόκκινα, με πράσινα φύλα λαχανικά και ψάρια.</a:t>
            </a:r>
          </a:p>
          <a:p>
            <a:pPr marL="457200" indent="-457200" algn="just">
              <a:buNone/>
            </a:pPr>
            <a:endParaRPr lang="el-GR" sz="2200" dirty="0" smtClean="0"/>
          </a:p>
          <a:p>
            <a:pPr marL="457200" indent="-457200" algn="just">
              <a:buFont typeface="Wingdings" pitchFamily="2" charset="2"/>
              <a:buChar char="v"/>
            </a:pPr>
            <a:r>
              <a:rPr lang="el-GR" sz="2200" dirty="0" smtClean="0"/>
              <a:t>Εξωτερικές δραστηριότητες περίπου 90 λεπτά την ημέρα. Αυτό είναι ουσιαστικό για την ομαλή ανάπτυξη και την πρόληψη της κόπωσης των ματιών.</a:t>
            </a:r>
            <a:endParaRPr lang="en-US" sz="2200" dirty="0" smtClean="0"/>
          </a:p>
          <a:p>
            <a:pPr>
              <a:buNone/>
            </a:pPr>
            <a:endParaRPr lang="el-GR" sz="2400" dirty="0" smtClean="0"/>
          </a:p>
          <a:p>
            <a:pPr>
              <a:buNone/>
            </a:pPr>
            <a:endParaRPr lang="el-GR" sz="2400" dirty="0" smtClean="0"/>
          </a:p>
          <a:p>
            <a:pPr>
              <a:buNone/>
            </a:pPr>
            <a:endParaRPr lang="el-GR" sz="2400" dirty="0"/>
          </a:p>
        </p:txBody>
      </p:sp>
      <p:pic>
        <p:nvPicPr>
          <p:cNvPr id="2051" name="Picture 3" descr="C:\Users\kmerakou\Desktop\ado_foot.png"/>
          <p:cNvPicPr>
            <a:picLocks noChangeAspect="1" noChangeArrowheads="1"/>
          </p:cNvPicPr>
          <p:nvPr/>
        </p:nvPicPr>
        <p:blipFill>
          <a:blip r:embed="rId2" cstate="print"/>
          <a:srcRect/>
          <a:stretch>
            <a:fillRect/>
          </a:stretch>
        </p:blipFill>
        <p:spPr bwMode="auto">
          <a:xfrm>
            <a:off x="5220072" y="4293096"/>
            <a:ext cx="2857500" cy="2200275"/>
          </a:xfrm>
          <a:prstGeom prst="rect">
            <a:avLst/>
          </a:prstGeom>
          <a:noFill/>
        </p:spPr>
      </p:pic>
      <p:pic>
        <p:nvPicPr>
          <p:cNvPr id="2052" name="Picture 4" descr="C:\Users\kmerakou\Desktop\health-benefits-of-eating-multi-colored-fruits-vegetables-6-638.jpg"/>
          <p:cNvPicPr>
            <a:picLocks noChangeAspect="1" noChangeArrowheads="1"/>
          </p:cNvPicPr>
          <p:nvPr/>
        </p:nvPicPr>
        <p:blipFill>
          <a:blip r:embed="rId3" cstate="print"/>
          <a:srcRect/>
          <a:stretch>
            <a:fillRect/>
          </a:stretch>
        </p:blipFill>
        <p:spPr bwMode="auto">
          <a:xfrm>
            <a:off x="539552" y="4581127"/>
            <a:ext cx="3744416" cy="2276873"/>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490066"/>
          </a:xfrm>
        </p:spPr>
        <p:txBody>
          <a:bodyPr>
            <a:normAutofit fontScale="90000"/>
          </a:bodyPr>
          <a:lstStyle/>
          <a:p>
            <a:r>
              <a:rPr lang="el-GR" sz="3200" dirty="0" smtClean="0">
                <a:solidFill>
                  <a:srgbClr val="00B050"/>
                </a:solidFill>
              </a:rPr>
              <a:t>Τρόποι για να προστατεύουμε τα μάτια μας</a:t>
            </a:r>
            <a:r>
              <a:rPr lang="el-GR" sz="3200" dirty="0" smtClean="0">
                <a:solidFill>
                  <a:srgbClr val="FF0000"/>
                </a:solidFill>
              </a:rPr>
              <a:t/>
            </a:r>
            <a:br>
              <a:rPr lang="el-GR" sz="3200" dirty="0" smtClean="0">
                <a:solidFill>
                  <a:srgbClr val="FF0000"/>
                </a:solidFill>
              </a:rPr>
            </a:br>
            <a:r>
              <a:rPr lang="el-GR" sz="3200" dirty="0" smtClean="0">
                <a:solidFill>
                  <a:srgbClr val="FF0066"/>
                </a:solidFill>
              </a:rPr>
              <a:t>ΣΥΜΠΕΡΑΣΜΑΤΑ</a:t>
            </a:r>
            <a:endParaRPr lang="el-GR" sz="3200" dirty="0">
              <a:solidFill>
                <a:srgbClr val="FF0000"/>
              </a:solidFill>
            </a:endParaRPr>
          </a:p>
        </p:txBody>
      </p:sp>
      <p:sp>
        <p:nvSpPr>
          <p:cNvPr id="3" name="2 - Θέση περιεχομένου"/>
          <p:cNvSpPr>
            <a:spLocks noGrp="1"/>
          </p:cNvSpPr>
          <p:nvPr>
            <p:ph idx="1"/>
          </p:nvPr>
        </p:nvSpPr>
        <p:spPr>
          <a:xfrm>
            <a:off x="457200" y="1196752"/>
            <a:ext cx="8229600" cy="5472608"/>
          </a:xfrm>
        </p:spPr>
        <p:txBody>
          <a:bodyPr>
            <a:normAutofit/>
          </a:bodyPr>
          <a:lstStyle/>
          <a:p>
            <a:pPr>
              <a:buFont typeface="Wingdings" pitchFamily="2" charset="2"/>
              <a:buChar char="v"/>
            </a:pPr>
            <a:r>
              <a:rPr lang="el-GR" sz="2200" dirty="0" smtClean="0"/>
              <a:t>Άναβε το φως όταν βραδιάζει</a:t>
            </a:r>
          </a:p>
          <a:p>
            <a:pPr>
              <a:buNone/>
            </a:pPr>
            <a:r>
              <a:rPr lang="el-GR" sz="2200" dirty="0" smtClean="0"/>
              <a:t>     </a:t>
            </a:r>
          </a:p>
          <a:p>
            <a:pPr>
              <a:buFont typeface="Wingdings" pitchFamily="2" charset="2"/>
              <a:buChar char="v"/>
            </a:pPr>
            <a:r>
              <a:rPr lang="el-GR" sz="2200" dirty="0" smtClean="0"/>
              <a:t>Χρησιμοποίησε καλό φωτισμό για να μην κουράζεις τα μάτια σου όταν διαβάζεις, γράφεις  ή σερφάρεις στο διαδίκτυο.</a:t>
            </a:r>
          </a:p>
          <a:p>
            <a:pPr>
              <a:buNone/>
            </a:pPr>
            <a:endParaRPr lang="el-GR" sz="2200" dirty="0" smtClean="0"/>
          </a:p>
          <a:p>
            <a:pPr marL="457200" indent="-457200">
              <a:buFont typeface="Wingdings" pitchFamily="2" charset="2"/>
              <a:buChar char="v"/>
            </a:pPr>
            <a:r>
              <a:rPr lang="el-GR" sz="2200" dirty="0" smtClean="0"/>
              <a:t>Περιόρισε το χρόνο στην οθόνη. Δύο ώρες το ανώτερο για εφήβους 12-18 ετών. Κάθε 20 λεπτά κάνε ένα διάλλειμα ή ασκήσεις για τα μάτια.</a:t>
            </a:r>
          </a:p>
          <a:p>
            <a:pPr>
              <a:buNone/>
            </a:pPr>
            <a:endParaRPr lang="el-GR" sz="2200" dirty="0" smtClean="0"/>
          </a:p>
          <a:p>
            <a:pPr>
              <a:buFont typeface="Wingdings" pitchFamily="2" charset="2"/>
              <a:buChar char="v"/>
            </a:pPr>
            <a:endParaRPr lang="el-GR" sz="2200" dirty="0" smtClean="0"/>
          </a:p>
          <a:p>
            <a:pPr>
              <a:buNone/>
            </a:pPr>
            <a:endParaRPr lang="el-GR" sz="2200" dirty="0" smtClean="0"/>
          </a:p>
          <a:p>
            <a:pPr>
              <a:buFont typeface="Wingdings" pitchFamily="2" charset="2"/>
              <a:buChar char="v"/>
            </a:pPr>
            <a:endParaRPr lang="el-GR" sz="2200" dirty="0" smtClean="0"/>
          </a:p>
          <a:p>
            <a:endParaRPr lang="el-GR" sz="2400" dirty="0"/>
          </a:p>
        </p:txBody>
      </p:sp>
      <p:pic>
        <p:nvPicPr>
          <p:cNvPr id="33795" name="Picture 3" descr="C:\Users\kmerakou\Desktop\cat-book-700x340.jpg"/>
          <p:cNvPicPr>
            <a:picLocks noChangeAspect="1" noChangeArrowheads="1"/>
          </p:cNvPicPr>
          <p:nvPr/>
        </p:nvPicPr>
        <p:blipFill>
          <a:blip r:embed="rId2" cstate="print"/>
          <a:srcRect/>
          <a:stretch>
            <a:fillRect/>
          </a:stretch>
        </p:blipFill>
        <p:spPr bwMode="auto">
          <a:xfrm>
            <a:off x="4499992" y="4077072"/>
            <a:ext cx="4104456" cy="2780928"/>
          </a:xfrm>
          <a:prstGeom prst="rect">
            <a:avLst/>
          </a:prstGeom>
          <a:noFill/>
        </p:spPr>
      </p:pic>
      <p:pic>
        <p:nvPicPr>
          <p:cNvPr id="33796" name="Picture 4" descr="C:\Users\kmerakou\Desktop\LED-Reading-Lamp-Eye-Learning-Long-ARM-Folding-Lamp-Students-Children-Desk-Table-Light-Cafe-Bar.jpg_640x640.jpg"/>
          <p:cNvPicPr>
            <a:picLocks noChangeAspect="1" noChangeArrowheads="1"/>
          </p:cNvPicPr>
          <p:nvPr/>
        </p:nvPicPr>
        <p:blipFill>
          <a:blip r:embed="rId3" cstate="print"/>
          <a:srcRect/>
          <a:stretch>
            <a:fillRect/>
          </a:stretch>
        </p:blipFill>
        <p:spPr bwMode="auto">
          <a:xfrm>
            <a:off x="827584" y="4481736"/>
            <a:ext cx="3096344" cy="2376264"/>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706090"/>
          </a:xfrm>
        </p:spPr>
        <p:txBody>
          <a:bodyPr>
            <a:normAutofit fontScale="90000"/>
          </a:bodyPr>
          <a:lstStyle/>
          <a:p>
            <a:r>
              <a:rPr lang="el-GR" sz="3200" dirty="0" smtClean="0">
                <a:solidFill>
                  <a:srgbClr val="00B050"/>
                </a:solidFill>
              </a:rPr>
              <a:t>Τρόποι για να προστατεύουμε τα μάτια μας</a:t>
            </a:r>
            <a:r>
              <a:rPr lang="el-GR" sz="3200" dirty="0" smtClean="0">
                <a:solidFill>
                  <a:srgbClr val="FF0000"/>
                </a:solidFill>
              </a:rPr>
              <a:t/>
            </a:r>
            <a:br>
              <a:rPr lang="el-GR" sz="3200" dirty="0" smtClean="0">
                <a:solidFill>
                  <a:srgbClr val="FF0000"/>
                </a:solidFill>
              </a:rPr>
            </a:br>
            <a:r>
              <a:rPr lang="el-GR" sz="3200" dirty="0" smtClean="0">
                <a:solidFill>
                  <a:srgbClr val="FF0066"/>
                </a:solidFill>
              </a:rPr>
              <a:t>ΣΥΜΠΕΡΑΣΜΑΤΑ</a:t>
            </a:r>
            <a:endParaRPr lang="el-GR" sz="3200" dirty="0">
              <a:solidFill>
                <a:srgbClr val="FF0000"/>
              </a:solidFill>
            </a:endParaRPr>
          </a:p>
        </p:txBody>
      </p:sp>
      <p:sp>
        <p:nvSpPr>
          <p:cNvPr id="3" name="2 - Θέση περιεχομένου"/>
          <p:cNvSpPr>
            <a:spLocks noGrp="1"/>
          </p:cNvSpPr>
          <p:nvPr>
            <p:ph idx="1"/>
          </p:nvPr>
        </p:nvSpPr>
        <p:spPr>
          <a:xfrm>
            <a:off x="457200" y="1340768"/>
            <a:ext cx="8229600" cy="5112568"/>
          </a:xfrm>
        </p:spPr>
        <p:txBody>
          <a:bodyPr>
            <a:normAutofit/>
          </a:bodyPr>
          <a:lstStyle/>
          <a:p>
            <a:pPr>
              <a:buFont typeface="Wingdings" pitchFamily="2" charset="2"/>
              <a:buChar char="v"/>
            </a:pPr>
            <a:r>
              <a:rPr lang="el-GR" sz="2200" dirty="0" smtClean="0"/>
              <a:t>Ενημέρωσε τους γονείς σου ή τους καθηγητές σου εάν τα μάτια σου σε ενοχλούν ή πονάνε ή δεν μπορείς να δεις καθαρά στον πίνακα ή να διαβάσεις το βιβλίο σου.</a:t>
            </a:r>
          </a:p>
          <a:p>
            <a:pPr>
              <a:buNone/>
            </a:pPr>
            <a:endParaRPr lang="en-US" sz="2200" dirty="0" smtClean="0"/>
          </a:p>
          <a:p>
            <a:pPr marL="457200" indent="-457200">
              <a:buFont typeface="Wingdings" pitchFamily="2" charset="2"/>
              <a:buChar char="v"/>
            </a:pPr>
            <a:r>
              <a:rPr lang="el-GR" sz="2200" dirty="0" smtClean="0"/>
              <a:t>Κάνε τακτικό έλεγχο στον οφθαλμίατρο </a:t>
            </a:r>
            <a:endParaRPr lang="en-US" sz="2200" dirty="0" smtClean="0"/>
          </a:p>
          <a:p>
            <a:pPr marL="457200" indent="-457200">
              <a:buNone/>
            </a:pPr>
            <a:r>
              <a:rPr lang="en-US" sz="2200" dirty="0" smtClean="0"/>
              <a:t>       </a:t>
            </a:r>
            <a:r>
              <a:rPr lang="el-GR" sz="2200" dirty="0" smtClean="0"/>
              <a:t>τουλάχιστον κάθε 2 χρόνια</a:t>
            </a:r>
            <a:r>
              <a:rPr lang="en-US" sz="2200" dirty="0" smtClean="0"/>
              <a:t>.</a:t>
            </a:r>
            <a:endParaRPr lang="el-GR" sz="2200" dirty="0" smtClean="0"/>
          </a:p>
          <a:p>
            <a:pPr marL="457200" indent="-457200">
              <a:buNone/>
            </a:pPr>
            <a:endParaRPr lang="el-GR" sz="2200" dirty="0" smtClean="0"/>
          </a:p>
          <a:p>
            <a:pPr>
              <a:buFont typeface="Wingdings" pitchFamily="2" charset="2"/>
              <a:buChar char="v"/>
            </a:pPr>
            <a:r>
              <a:rPr lang="el-GR" sz="2200" dirty="0" smtClean="0"/>
              <a:t>Φόρα τα γυαλιά που θα σου </a:t>
            </a:r>
            <a:endParaRPr lang="en-US" sz="2200" dirty="0" smtClean="0"/>
          </a:p>
          <a:p>
            <a:pPr>
              <a:buNone/>
            </a:pPr>
            <a:r>
              <a:rPr lang="en-US" sz="2200" dirty="0" smtClean="0"/>
              <a:t>      </a:t>
            </a:r>
            <a:r>
              <a:rPr lang="el-GR" sz="2200" dirty="0" smtClean="0"/>
              <a:t>συστήσει ο οφθαλμίατρος, </a:t>
            </a:r>
            <a:endParaRPr lang="en-US" sz="2200" dirty="0" smtClean="0"/>
          </a:p>
          <a:p>
            <a:pPr>
              <a:buNone/>
            </a:pPr>
            <a:r>
              <a:rPr lang="en-US" sz="2200" dirty="0" smtClean="0"/>
              <a:t>     </a:t>
            </a:r>
            <a:r>
              <a:rPr lang="el-GR" sz="2200" dirty="0" smtClean="0"/>
              <a:t> εάν χρειάζεται.</a:t>
            </a:r>
          </a:p>
          <a:p>
            <a:pPr>
              <a:buNone/>
            </a:pPr>
            <a:endParaRPr lang="el-GR" sz="2200" dirty="0" smtClean="0"/>
          </a:p>
          <a:p>
            <a:pPr>
              <a:buFont typeface="Wingdings" pitchFamily="2" charset="2"/>
              <a:buChar char="v"/>
            </a:pPr>
            <a:r>
              <a:rPr lang="el-GR" sz="2200" dirty="0" smtClean="0"/>
              <a:t>Μην φοράς γυαλιά  άλλων ατόμων.</a:t>
            </a:r>
            <a:endParaRPr lang="el-GR" sz="2200" dirty="0"/>
          </a:p>
        </p:txBody>
      </p:sp>
      <p:pic>
        <p:nvPicPr>
          <p:cNvPr id="4" name="Picture 2" descr="C:\Users\kmerakou\Desktop\2257923469687bb.jpg"/>
          <p:cNvPicPr>
            <a:picLocks noChangeAspect="1" noChangeArrowheads="1"/>
          </p:cNvPicPr>
          <p:nvPr/>
        </p:nvPicPr>
        <p:blipFill>
          <a:blip r:embed="rId2" cstate="print"/>
          <a:srcRect/>
          <a:stretch>
            <a:fillRect/>
          </a:stretch>
        </p:blipFill>
        <p:spPr bwMode="auto">
          <a:xfrm>
            <a:off x="5580112" y="2204864"/>
            <a:ext cx="3563888" cy="4653136"/>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706090"/>
          </a:xfrm>
        </p:spPr>
        <p:txBody>
          <a:bodyPr>
            <a:normAutofit fontScale="90000"/>
          </a:bodyPr>
          <a:lstStyle/>
          <a:p>
            <a:r>
              <a:rPr lang="el-GR" sz="3200" dirty="0" smtClean="0">
                <a:solidFill>
                  <a:srgbClr val="00B050"/>
                </a:solidFill>
              </a:rPr>
              <a:t>Τρόποι για να προστατεύουμε τα μάτια μας</a:t>
            </a:r>
            <a:r>
              <a:rPr lang="el-GR" sz="3200" dirty="0" smtClean="0">
                <a:solidFill>
                  <a:srgbClr val="FF0000"/>
                </a:solidFill>
              </a:rPr>
              <a:t/>
            </a:r>
            <a:br>
              <a:rPr lang="el-GR" sz="3200" dirty="0" smtClean="0">
                <a:solidFill>
                  <a:srgbClr val="FF0000"/>
                </a:solidFill>
              </a:rPr>
            </a:br>
            <a:r>
              <a:rPr lang="el-GR" sz="3200" dirty="0" smtClean="0">
                <a:solidFill>
                  <a:srgbClr val="FF0066"/>
                </a:solidFill>
              </a:rPr>
              <a:t>ΣΥΜΠΕΡΑΣΜΑΤΑ</a:t>
            </a:r>
            <a:endParaRPr lang="el-GR" sz="3200" dirty="0">
              <a:solidFill>
                <a:srgbClr val="FF0000"/>
              </a:solidFill>
            </a:endParaRPr>
          </a:p>
        </p:txBody>
      </p:sp>
      <p:sp>
        <p:nvSpPr>
          <p:cNvPr id="3" name="2 - Θέση περιεχομένου"/>
          <p:cNvSpPr>
            <a:spLocks noGrp="1"/>
          </p:cNvSpPr>
          <p:nvPr>
            <p:ph idx="1"/>
          </p:nvPr>
        </p:nvSpPr>
        <p:spPr>
          <a:xfrm>
            <a:off x="457200" y="1196752"/>
            <a:ext cx="8229600" cy="5661248"/>
          </a:xfrm>
        </p:spPr>
        <p:txBody>
          <a:bodyPr>
            <a:normAutofit/>
          </a:bodyPr>
          <a:lstStyle/>
          <a:p>
            <a:pPr>
              <a:buFont typeface="Wingdings" pitchFamily="2" charset="2"/>
              <a:buChar char="v"/>
            </a:pPr>
            <a:r>
              <a:rPr lang="el-GR" sz="2200" dirty="0" smtClean="0"/>
              <a:t>Φόρα γυαλιά ηλίου τις ημέρες με ηλιοφάνεια</a:t>
            </a:r>
          </a:p>
          <a:p>
            <a:pPr>
              <a:buFont typeface="Wingdings" pitchFamily="2" charset="2"/>
              <a:buChar char="v"/>
            </a:pPr>
            <a:r>
              <a:rPr lang="el-GR" sz="2200" dirty="0" smtClean="0"/>
              <a:t>Φόρα καπέλο τις ημέρες με ηλιοφάνεια. </a:t>
            </a:r>
          </a:p>
          <a:p>
            <a:pPr>
              <a:buFont typeface="Wingdings" pitchFamily="2" charset="2"/>
              <a:buChar char="v"/>
            </a:pPr>
            <a:r>
              <a:rPr lang="el-GR" sz="2200" dirty="0" smtClean="0"/>
              <a:t>Μην κοιτάς απευθείας τον ήλιο ή άλλο έντονο φως, ούτε ακόμα και με</a:t>
            </a:r>
            <a:r>
              <a:rPr lang="en-US" sz="2200" dirty="0" smtClean="0"/>
              <a:t> </a:t>
            </a:r>
            <a:r>
              <a:rPr lang="el-GR" sz="2200" dirty="0" smtClean="0"/>
              <a:t>γυαλιά ηλίου, </a:t>
            </a:r>
          </a:p>
          <a:p>
            <a:pPr>
              <a:buFont typeface="Wingdings" pitchFamily="2" charset="2"/>
              <a:buChar char="v"/>
            </a:pPr>
            <a:r>
              <a:rPr lang="el-GR" sz="2200" dirty="0" smtClean="0"/>
              <a:t>Ποτέ μην κοιτάς τον ήλιο σε περιόδους έκλειψης, γιατί μπορεί να καταστραφεί η όραση σου.</a:t>
            </a:r>
            <a:endParaRPr lang="el-GR" sz="2400" dirty="0"/>
          </a:p>
        </p:txBody>
      </p:sp>
      <p:pic>
        <p:nvPicPr>
          <p:cNvPr id="32771" name="Picture 3" descr="C:\Users\kmerakou\Desktop\stock-photo-cat-and-dog-in-sunglasses-and-hats-peeking-from-behind-empty-board-isolated-on-white-background-415734526.jpg"/>
          <p:cNvPicPr>
            <a:picLocks noChangeAspect="1" noChangeArrowheads="1"/>
          </p:cNvPicPr>
          <p:nvPr/>
        </p:nvPicPr>
        <p:blipFill>
          <a:blip r:embed="rId2" cstate="print"/>
          <a:srcRect/>
          <a:stretch>
            <a:fillRect/>
          </a:stretch>
        </p:blipFill>
        <p:spPr bwMode="auto">
          <a:xfrm>
            <a:off x="539552" y="3573016"/>
            <a:ext cx="4032448" cy="3284984"/>
          </a:xfrm>
          <a:prstGeom prst="rect">
            <a:avLst/>
          </a:prstGeom>
          <a:noFill/>
        </p:spPr>
      </p:pic>
      <p:pic>
        <p:nvPicPr>
          <p:cNvPr id="32773" name="Picture 5" descr="C:\Users\kmerakou\Desktop\b71ae7_1111.jpg"/>
          <p:cNvPicPr>
            <a:picLocks noChangeAspect="1" noChangeArrowheads="1"/>
          </p:cNvPicPr>
          <p:nvPr/>
        </p:nvPicPr>
        <p:blipFill>
          <a:blip r:embed="rId3" cstate="print"/>
          <a:srcRect/>
          <a:stretch>
            <a:fillRect/>
          </a:stretch>
        </p:blipFill>
        <p:spPr bwMode="auto">
          <a:xfrm>
            <a:off x="5436096" y="3429000"/>
            <a:ext cx="3312368" cy="3168352"/>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346050"/>
          </a:xfrm>
        </p:spPr>
        <p:txBody>
          <a:bodyPr>
            <a:normAutofit fontScale="90000"/>
          </a:bodyPr>
          <a:lstStyle/>
          <a:p>
            <a:r>
              <a:rPr lang="el-GR" sz="3200" dirty="0" smtClean="0">
                <a:solidFill>
                  <a:srgbClr val="00B050"/>
                </a:solidFill>
              </a:rPr>
              <a:t>Τρόποι για να προστατεύουμε τα μάτια μας</a:t>
            </a:r>
            <a:r>
              <a:rPr lang="el-GR" sz="3200" dirty="0" smtClean="0">
                <a:solidFill>
                  <a:srgbClr val="FF0000"/>
                </a:solidFill>
              </a:rPr>
              <a:t/>
            </a:r>
            <a:br>
              <a:rPr lang="el-GR" sz="3200" dirty="0" smtClean="0">
                <a:solidFill>
                  <a:srgbClr val="FF0000"/>
                </a:solidFill>
              </a:rPr>
            </a:br>
            <a:r>
              <a:rPr lang="el-GR" sz="3200" dirty="0" smtClean="0">
                <a:solidFill>
                  <a:srgbClr val="FF0066"/>
                </a:solidFill>
              </a:rPr>
              <a:t>ΣΥΜΠΕΡΑΣΜΑΤΑ</a:t>
            </a:r>
            <a:endParaRPr lang="el-GR" sz="3200" dirty="0">
              <a:solidFill>
                <a:srgbClr val="FF0000"/>
              </a:solidFill>
            </a:endParaRPr>
          </a:p>
        </p:txBody>
      </p:sp>
      <p:sp>
        <p:nvSpPr>
          <p:cNvPr id="3" name="2 - Θέση περιεχομένου"/>
          <p:cNvSpPr>
            <a:spLocks noGrp="1"/>
          </p:cNvSpPr>
          <p:nvPr>
            <p:ph idx="1"/>
          </p:nvPr>
        </p:nvSpPr>
        <p:spPr>
          <a:xfrm>
            <a:off x="457200" y="1052736"/>
            <a:ext cx="8229600" cy="5472608"/>
          </a:xfrm>
        </p:spPr>
        <p:txBody>
          <a:bodyPr>
            <a:normAutofit/>
          </a:bodyPr>
          <a:lstStyle/>
          <a:p>
            <a:pPr>
              <a:buFont typeface="Wingdings" pitchFamily="2" charset="2"/>
              <a:buChar char="v"/>
            </a:pPr>
            <a:r>
              <a:rPr lang="el-GR" sz="2200" dirty="0" smtClean="0"/>
              <a:t>Φόρα τα κατάλληλα προστατευτικά γυαλιά όταν παίζεις αθλήματα ή όταν ασχολείσαι με επικίνδυνα χόμπι, καθήκοντα (κηπουρική, παιχνίδι με το χώμα, σκόνη) ή μίξη χημικών.</a:t>
            </a:r>
          </a:p>
          <a:p>
            <a:pPr>
              <a:buFont typeface="Wingdings" pitchFamily="2" charset="2"/>
              <a:buChar char="v"/>
            </a:pPr>
            <a:r>
              <a:rPr lang="el-GR" sz="2200" dirty="0" smtClean="0"/>
              <a:t>Μην τρέχεις όταν κρατάς αιχμηρά αντικείμενα όπως ψαλίδι, στυλό, μολύβια, χάρακες, κλπ </a:t>
            </a:r>
          </a:p>
          <a:p>
            <a:pPr>
              <a:buFont typeface="Wingdings" pitchFamily="2" charset="2"/>
              <a:buChar char="v"/>
            </a:pPr>
            <a:r>
              <a:rPr lang="el-GR" sz="2200" dirty="0" smtClean="0"/>
              <a:t>Να φοράς πάντα ζώνη ασφαλείας στο αυτοκίνητο</a:t>
            </a:r>
          </a:p>
          <a:p>
            <a:pPr>
              <a:buFont typeface="Wingdings" pitchFamily="2" charset="2"/>
              <a:buChar char="v"/>
            </a:pPr>
            <a:r>
              <a:rPr lang="el-GR" sz="2200" dirty="0" smtClean="0"/>
              <a:t>Να προστατεύεις τα μάτια σου αλλά και των άλλων όταν χειρίζεσαι χημικά σπρέι (λακ μαλλιών, αποσμητικό, κλπ).</a:t>
            </a:r>
          </a:p>
          <a:p>
            <a:pPr>
              <a:buNone/>
            </a:pPr>
            <a:endParaRPr lang="el-GR" sz="2400" dirty="0" smtClean="0"/>
          </a:p>
          <a:p>
            <a:pPr>
              <a:buFont typeface="Wingdings" pitchFamily="2" charset="2"/>
              <a:buChar char="v"/>
            </a:pPr>
            <a:endParaRPr lang="el-GR" sz="2400" dirty="0" smtClean="0"/>
          </a:p>
          <a:p>
            <a:pPr>
              <a:buNone/>
            </a:pPr>
            <a:endParaRPr lang="el-GR" sz="2400" dirty="0"/>
          </a:p>
        </p:txBody>
      </p:sp>
      <p:pic>
        <p:nvPicPr>
          <p:cNvPr id="5122" name="Picture 2" descr="C:\Users\kmerakou\Desktop\images.jpg"/>
          <p:cNvPicPr>
            <a:picLocks noChangeAspect="1" noChangeArrowheads="1"/>
          </p:cNvPicPr>
          <p:nvPr/>
        </p:nvPicPr>
        <p:blipFill>
          <a:blip r:embed="rId2" cstate="print"/>
          <a:srcRect/>
          <a:stretch>
            <a:fillRect/>
          </a:stretch>
        </p:blipFill>
        <p:spPr bwMode="auto">
          <a:xfrm>
            <a:off x="5508104" y="4581128"/>
            <a:ext cx="2495550" cy="1838325"/>
          </a:xfrm>
          <a:prstGeom prst="rect">
            <a:avLst/>
          </a:prstGeom>
          <a:noFill/>
        </p:spPr>
      </p:pic>
      <p:pic>
        <p:nvPicPr>
          <p:cNvPr id="5123" name="Picture 3" descr="C:\Users\kmerakou\Desktop\lackofmornin.jpg"/>
          <p:cNvPicPr>
            <a:picLocks noChangeAspect="1" noChangeArrowheads="1"/>
          </p:cNvPicPr>
          <p:nvPr/>
        </p:nvPicPr>
        <p:blipFill>
          <a:blip r:embed="rId3" cstate="print"/>
          <a:srcRect/>
          <a:stretch>
            <a:fillRect/>
          </a:stretch>
        </p:blipFill>
        <p:spPr bwMode="auto">
          <a:xfrm>
            <a:off x="971600" y="4365104"/>
            <a:ext cx="3810000" cy="2160240"/>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a:bodyPr>
          <a:lstStyle/>
          <a:p>
            <a:r>
              <a:rPr lang="el-GR" sz="2800" dirty="0" smtClean="0"/>
              <a:t>Διατηρείτε τα μάτια σας υγιή, γελαστά και όμορφα!!!</a:t>
            </a:r>
            <a:endParaRPr lang="el-GR" sz="2800" dirty="0"/>
          </a:p>
        </p:txBody>
      </p:sp>
      <p:sp>
        <p:nvSpPr>
          <p:cNvPr id="3" name="2 - Θέση περιεχομένου"/>
          <p:cNvSpPr>
            <a:spLocks noGrp="1"/>
          </p:cNvSpPr>
          <p:nvPr>
            <p:ph idx="1"/>
          </p:nvPr>
        </p:nvSpPr>
        <p:spPr/>
        <p:txBody>
          <a:bodyPr>
            <a:normAutofit lnSpcReduction="10000"/>
          </a:bodyPr>
          <a:lstStyle/>
          <a:p>
            <a:endParaRPr lang="el-GR" sz="2400" dirty="0" smtClean="0"/>
          </a:p>
          <a:p>
            <a:endParaRPr lang="el-GR" sz="2400" dirty="0" smtClean="0"/>
          </a:p>
          <a:p>
            <a:endParaRPr lang="el-GR" sz="2400" dirty="0" smtClean="0"/>
          </a:p>
          <a:p>
            <a:endParaRPr lang="el-GR" sz="2400" dirty="0" smtClean="0"/>
          </a:p>
          <a:p>
            <a:endParaRPr lang="el-GR" sz="2400" dirty="0" smtClean="0"/>
          </a:p>
          <a:p>
            <a:endParaRPr lang="el-GR" sz="2400" dirty="0" smtClean="0"/>
          </a:p>
          <a:p>
            <a:endParaRPr lang="el-GR" sz="2400" dirty="0" smtClean="0"/>
          </a:p>
          <a:p>
            <a:endParaRPr lang="el-GR" sz="2400" dirty="0" smtClean="0"/>
          </a:p>
          <a:p>
            <a:endParaRPr lang="el-GR" sz="2400" dirty="0" smtClean="0"/>
          </a:p>
          <a:p>
            <a:pPr algn="ctr">
              <a:buNone/>
            </a:pPr>
            <a:r>
              <a:rPr lang="el-GR" sz="2400" dirty="0" smtClean="0"/>
              <a:t>    Η υγεία των ματιών και της όρασης είναι καταρχήν προσωπική ευθύνη.</a:t>
            </a:r>
            <a:endParaRPr lang="el-GR" sz="2400" dirty="0"/>
          </a:p>
        </p:txBody>
      </p:sp>
      <p:pic>
        <p:nvPicPr>
          <p:cNvPr id="2050" name="Picture 2" descr="C:\Users\kmerakou\Desktop\το-aqua-emoticons-κλείνει-το-μάτι-5770413.jpg"/>
          <p:cNvPicPr>
            <a:picLocks noChangeAspect="1" noChangeArrowheads="1"/>
          </p:cNvPicPr>
          <p:nvPr/>
        </p:nvPicPr>
        <p:blipFill>
          <a:blip r:embed="rId2" cstate="print"/>
          <a:srcRect/>
          <a:stretch>
            <a:fillRect/>
          </a:stretch>
        </p:blipFill>
        <p:spPr bwMode="auto">
          <a:xfrm>
            <a:off x="323528" y="1484784"/>
            <a:ext cx="3960440" cy="3456384"/>
          </a:xfrm>
          <a:prstGeom prst="rect">
            <a:avLst/>
          </a:prstGeom>
          <a:noFill/>
        </p:spPr>
      </p:pic>
      <p:pic>
        <p:nvPicPr>
          <p:cNvPr id="7169" name="Picture 1" descr="C:\Users\kmerakou\Desktop\monkey.jpg"/>
          <p:cNvPicPr>
            <a:picLocks noChangeAspect="1" noChangeArrowheads="1"/>
          </p:cNvPicPr>
          <p:nvPr/>
        </p:nvPicPr>
        <p:blipFill>
          <a:blip r:embed="rId3" cstate="print"/>
          <a:srcRect/>
          <a:stretch>
            <a:fillRect/>
          </a:stretch>
        </p:blipFill>
        <p:spPr bwMode="auto">
          <a:xfrm>
            <a:off x="4572000" y="1412776"/>
            <a:ext cx="4320480" cy="3456384"/>
          </a:xfrm>
          <a:prstGeom prst="rect">
            <a:avLst/>
          </a:prstGeom>
          <a:noFill/>
        </p:spPr>
      </p:pic>
    </p:spTree>
  </p:cSld>
  <p:clrMapOvr>
    <a:masterClrMapping/>
  </p:clrMapOvr>
</p:sld>
</file>

<file path=ppt/theme/theme1.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1296</TotalTime>
  <Words>2431</Words>
  <Application>Microsoft Office PowerPoint</Application>
  <PresentationFormat>Προβολή στην οθόνη (4:3)</PresentationFormat>
  <Paragraphs>246</Paragraphs>
  <Slides>29</Slides>
  <Notes>0</Notes>
  <HiddenSlides>0</HiddenSlides>
  <MMClips>0</MMClips>
  <ScaleCrop>false</ScaleCrop>
  <HeadingPairs>
    <vt:vector size="4" baseType="variant">
      <vt:variant>
        <vt:lpstr>Θέμα</vt:lpstr>
      </vt:variant>
      <vt:variant>
        <vt:i4>1</vt:i4>
      </vt:variant>
      <vt:variant>
        <vt:lpstr>Τίτλοι διαφανειών</vt:lpstr>
      </vt:variant>
      <vt:variant>
        <vt:i4>29</vt:i4>
      </vt:variant>
    </vt:vector>
  </HeadingPairs>
  <TitlesOfParts>
    <vt:vector size="30" baseType="lpstr">
      <vt:lpstr>Θέμα του Office</vt:lpstr>
      <vt:lpstr>ΕΘΝΙΚΗ ΣΧΟΛΗ ΔΗΜΟΣΙΑΣ ΥΓΕΙΑΣ                                                        ΥΠΟΥΡΓΕΙΟ ΥΓΕΙΑΣ ΤΟΜΕΑΣ ΔΗΜΟΣΙΑΣ &amp; ΔΙΟΙΚΗΤΙΚΗΣ ΥΓΙΕΙΝΗΣ                    «Σ΄ΑΓΑΠΩ … ΣΑΝ ΤΑ ΜΑΤΙΑ ΜΟΥ»</vt:lpstr>
      <vt:lpstr>ΕΝΟΤΗΤΕΣ</vt:lpstr>
      <vt:lpstr>Η όραση</vt:lpstr>
      <vt:lpstr>Η καλή όραση σχετίζεται με </vt:lpstr>
      <vt:lpstr>Διαφάνεια 5</vt:lpstr>
      <vt:lpstr>Πώς βλέπουμε; </vt:lpstr>
      <vt:lpstr>Α) Η φυσική προστασία των ματιών μας</vt:lpstr>
      <vt:lpstr>Α) Η φυσική προστασία των ματιών μας</vt:lpstr>
      <vt:lpstr>Β) Τραυματισμοί των ματιών</vt:lpstr>
      <vt:lpstr>Β) ΠΡΟΣΤΑΣΙΑ ΑΠΟ ΤΡΑΥΜΑΤΙΣΜΟΥΣ</vt:lpstr>
      <vt:lpstr>Β) Προστασία από τραυματισμούς</vt:lpstr>
      <vt:lpstr>Γ) Ο ΗΛΙΟΣ ΚΑΙ ΤΑ ΜΑΤΙΑ ΜΑΣ</vt:lpstr>
      <vt:lpstr>Δ) ΠΑΘΗΣΕΙΣ ΤΟΥ ΕΣΩΤΕΡΙΚΟΥ ΤΩΝ ΜΑΤΙΩΝ ΕΠΙΠΕΦΥΚΙΤΙΔΑ</vt:lpstr>
      <vt:lpstr>Δ) ΠΑΘΗΣΕΙΣ ΤΟΥ ΕΣΩΤΕΡΙΚΟΥ ΤΩΝ ΜΑΤΙΩΝ  ΑΛΛΕΡΓΙΚΗ ΕΠΙΠΕΦΥΚΙΤΙΔΑ</vt:lpstr>
      <vt:lpstr>  Δ) ΠΑΘΗΣΕΙΣ ΤΟΥ ΕΣΩΤΕΡΙΚΟΥ ΤΩΝ ΜΑΤΙΩΝ  ΑΛΛΕΡΓΙΑ ΣΤΑ ΚΑΛΛΥΝΤΙΚΑ  </vt:lpstr>
      <vt:lpstr>Ε) ΣΥΝΗΘΕΙΣ ΕΞΩΤΕΡΙΚΕΣ ΠΑΘΗΣΕΙΣ ΤΩΝ ΜΑΤΙΩΝ</vt:lpstr>
      <vt:lpstr>Υγιεινή και φροντίδα των ματιών  </vt:lpstr>
      <vt:lpstr>ΣΤ) ΠΡΟΒΛΗΜΑΤΑ ΟΡΑΣΗΣ</vt:lpstr>
      <vt:lpstr>ΣΤ) ΠΡΟΒΛΗΜΑΤΑ ΟΡΑΣΗΣ</vt:lpstr>
      <vt:lpstr>Ζ) ΠΡΟΒΛΗΜΑΤΑ ΜΑΤΙΩΝ ΑΠΟ ΤΗΝ ΟΘΟΝΗ</vt:lpstr>
      <vt:lpstr>Ζ) ΠΡΟΒΛΗΜΑΤΑ ΜΑΤΙΩΝ ΑΠΟ ΤΗΝ ΟΘΟΝΗ</vt:lpstr>
      <vt:lpstr>Η) Προστασία των ματιών</vt:lpstr>
      <vt:lpstr>Η) Ασκήσεις για τα μάτια</vt:lpstr>
      <vt:lpstr>Θ) Τρόποι για να προστατεύουμε τα μάτια μας ΣΥΜΠΕΡΑΣΜΑΤΑ</vt:lpstr>
      <vt:lpstr>Τρόποι για να προστατεύουμε τα μάτια μας ΣΥΜΠΕΡΑΣΜΑΤΑ</vt:lpstr>
      <vt:lpstr>Τρόποι για να προστατεύουμε τα μάτια μας ΣΥΜΠΕΡΑΣΜΑΤΑ</vt:lpstr>
      <vt:lpstr>Τρόποι για να προστατεύουμε τα μάτια μας ΣΥΜΠΕΡΑΣΜΑΤΑ</vt:lpstr>
      <vt:lpstr>Τρόποι για να προστατεύουμε τα μάτια μας ΣΥΜΠΕΡΑΣΜΑΤΑ</vt:lpstr>
      <vt:lpstr>Διατηρείτε τα μάτια σας υγιή, γελαστά και όμορφα!!!</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Διαφάνεια 1</dc:title>
  <dc:creator>Κούλα Μεράκου</dc:creator>
  <cp:lastModifiedBy>kmerakou</cp:lastModifiedBy>
  <cp:revision>268</cp:revision>
  <dcterms:created xsi:type="dcterms:W3CDTF">2018-04-12T07:12:12Z</dcterms:created>
  <dcterms:modified xsi:type="dcterms:W3CDTF">2018-05-04T08:57:30Z</dcterms:modified>
</cp:coreProperties>
</file>