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353" r:id="rId2"/>
    <p:sldId id="354" r:id="rId3"/>
    <p:sldId id="355" r:id="rId4"/>
    <p:sldId id="356" r:id="rId5"/>
  </p:sldIdLst>
  <p:sldSz cx="12192000" cy="6858000"/>
  <p:notesSz cx="6858000" cy="9144000"/>
  <p:custDataLst>
    <p:tags r:id="rId7"/>
  </p:custDataLst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5A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8B71FE-9391-47F4-AE94-70D51124CEFB}" type="datetimeFigureOut">
              <a:rPr lang="el-GR" smtClean="0"/>
              <a:t>24/3/22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007E87-00B3-4E3B-91AA-3B1DBE5660AD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292698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7F639-8C0C-44BB-B6E1-2CCF9BD9B5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28C3C3-8EA4-4752-8CD9-E11107311A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4894A3-C765-4F38-AB58-E350D7FE4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907EE-47EF-4133-A783-6BF62CBAE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4B9A8-AC6C-48A6-AAFF-CF0E20DFA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446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CBD9F-E10D-420E-A482-9A680B959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9332A3-813C-409E-852E-C09EA80B98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CCFE4C-48F3-45B5-A6A0-AC6E77405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CE5DD-68F6-4F15-AB29-EAEA2E8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616F1C-167C-4D7C-9ECE-70B6BC491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77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5FBB9-8023-43B1-AFDE-78B521919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67BD44-533D-4A80-ACCE-46931F979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DEE8D-29D5-47AA-B000-518F699A3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3EA611-9E82-4429-B4C3-585986CC4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FFC16D-BFB6-430D-B0B6-735174337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627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C9734-AE02-4B91-9D22-D9988A7D2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5E158-B4B5-4D14-AA5A-CBA34967E8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D10993-25E7-452B-AAC4-86D48807E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20CA8E-87F1-4C50-B681-0DF7B7E00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5D7A66-5CF1-4B0A-8220-401D37977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C03FF4-4977-43E0-AFA3-3C1B91D59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504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C7CC1-C2EA-4924-86FC-3A65CF4C7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7D730-8DCE-41C6-B695-17E9DF4C45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FFD3FB-DCFB-44F6-B9C0-F92C42B366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948969-3A34-49ED-9957-7FAF474582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C25150-7108-478B-9931-6D4C5F1391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5595F0-0890-44F7-A764-903C32DA5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240309-54D9-4DE1-B2B4-8D60D332F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212441-A7FF-4091-A22A-93140F403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056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2DBF9-0E9F-479E-908E-8D09BF078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CB7706-0B2B-4E04-A182-8607AC5F3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71B4C8-E5F4-4EC4-8DC4-44513ED52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58646E-60A9-4262-8FB2-06E03B432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020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DBE049-CD01-4155-BC39-F9522A3AE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FA4D29-82D4-4B56-9395-D45CE7B10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2FFB9E-EBAC-4C0F-9C04-7149F3919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856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63B19-FF81-4C6E-9CAB-976ECDC76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B2558-5540-49A4-81D1-5DF8315766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F28FCC-4DBE-4AC0-8638-A38DB1F9BB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8CBE3A-6255-4091-9F79-C0C6C4BA1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A3788E-8063-4C38-8CC8-399090870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62A9C7-82E2-440E-B57A-033D68CE0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46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7968A-52C7-4710-9A42-04640E13E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175EBD-6F2F-480D-AD51-8307D9EA32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10AE3F-80DB-4FE3-A48B-FC42EB1A8B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DFE5FB-C43C-45EE-B9D5-E97098B3B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2E3758-BED7-41F7-B4D3-786705E8B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238DCE-58D5-4BA7-9733-CB2078930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774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0C227-1266-4E24-8B94-C704F58B6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2D0C51-054C-4173-BF5B-F7EB65F96E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33C1A-D9BC-4AB2-91B4-D9F8CBE24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B9F57-A116-4D24-B3DE-906BEFD8A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2B1FDE-00EB-40C2-8575-845E9B652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7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8BE3FD-867A-4001-84E8-511583CF6F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DC3827-0B5D-4CD3-A987-DFFACA9002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EABFDA-0E0B-4AF7-9AC3-5F03A6683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BA07-6553-4A28-9322-5640D9C94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BC572-1F29-456B-8679-98FCB916F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8926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 1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F09126D4-6870-4028-A89C-EF344D27538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0004990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 userDrawn="1"/>
        </p:nvSpPr>
        <p:spPr bwMode="hidden">
          <a:xfrm>
            <a:off x="0" y="0"/>
            <a:ext cx="6999316" cy="2857499"/>
          </a:xfrm>
          <a:prstGeom prst="rect">
            <a:avLst/>
          </a:prstGeom>
          <a:solidFill>
            <a:srgbClr val="7D7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/>
          </a:p>
        </p:txBody>
      </p:sp>
      <p:sp>
        <p:nvSpPr>
          <p:cNvPr id="10" name="Rectangle 9"/>
          <p:cNvSpPr/>
          <p:nvPr userDrawn="1"/>
        </p:nvSpPr>
        <p:spPr bwMode="hidden">
          <a:xfrm>
            <a:off x="0" y="2857499"/>
            <a:ext cx="6999316" cy="1143000"/>
          </a:xfrm>
          <a:prstGeom prst="rect">
            <a:avLst/>
          </a:prstGeom>
          <a:solidFill>
            <a:srgbClr val="464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/>
          </a:p>
        </p:txBody>
      </p:sp>
      <p:sp>
        <p:nvSpPr>
          <p:cNvPr id="11" name="Rectangle 10"/>
          <p:cNvSpPr/>
          <p:nvPr userDrawn="1"/>
        </p:nvSpPr>
        <p:spPr bwMode="hidden">
          <a:xfrm>
            <a:off x="6999316" y="0"/>
            <a:ext cx="5192684" cy="2857499"/>
          </a:xfrm>
          <a:prstGeom prst="rect">
            <a:avLst/>
          </a:prstGeom>
          <a:solidFill>
            <a:srgbClr val="DED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2912" y="428625"/>
            <a:ext cx="6215583" cy="2428874"/>
          </a:xfrm>
        </p:spPr>
        <p:txBody>
          <a:bodyPr vert="horz" anchor="b" anchorCtr="0"/>
          <a:lstStyle>
            <a:lvl1pPr algn="l">
              <a:lnSpc>
                <a:spcPct val="85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[Presentation title]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2912" y="3111037"/>
            <a:ext cx="5473700" cy="59436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b="0">
                <a:solidFill>
                  <a:schemeClr val="bg1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[Presentation subtitle]</a:t>
            </a:r>
          </a:p>
        </p:txBody>
      </p:sp>
    </p:spTree>
    <p:extLst>
      <p:ext uri="{BB962C8B-B14F-4D97-AF65-F5344CB8AC3E}">
        <p14:creationId xmlns:p14="http://schemas.microsoft.com/office/powerpoint/2010/main" val="2601740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4AE64BA1-4FEF-4FE5-A3BA-8AF4F09D019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33182873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think-cell Slide" r:id="rId16" imgW="395" imgH="396" progId="TCLayout.ActiveDocument.1">
                  <p:embed/>
                </p:oleObj>
              </mc:Choice>
              <mc:Fallback>
                <p:oleObj name="think-cell Slide" r:id="rId16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9F8B84-C5DE-4DC1-98CC-ED2073E75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40CBDF-F68B-4777-BB05-BD49A9F6F4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E5874F-ABE3-4DF5-B376-6F95F8D957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0283F-46C1-4300-8D05-D7C30C29B8E8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CD4433-9385-4DB4-BF16-09ACA07A99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B53E0-ADDD-4E12-8FF8-44F914DF40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62CF1-90F1-43DA-AA60-A5F0D39EF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30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5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534DF00F-DAC0-4129-B856-4DBAD3B10C9B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7293012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8D894082-5F6F-4B21-B4BB-182DA6FFA7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3855" y="-380011"/>
            <a:ext cx="6541958" cy="3249045"/>
          </a:xfrm>
        </p:spPr>
        <p:txBody>
          <a:bodyPr vert="horz">
            <a:noAutofit/>
          </a:bodyPr>
          <a:lstStyle/>
          <a:p>
            <a:pPr>
              <a:spcBef>
                <a:spcPts val="0"/>
              </a:spcBef>
            </a:pPr>
            <a:br>
              <a:rPr lang="en-GB" sz="4000" dirty="0">
                <a:latin typeface="Georgia" panose="02040502050405020303" pitchFamily="18" charset="0"/>
              </a:rPr>
            </a:br>
            <a:br>
              <a:rPr lang="en-GB" sz="4000" dirty="0">
                <a:latin typeface="Georgia" panose="02040502050405020303" pitchFamily="18" charset="0"/>
              </a:rPr>
            </a:br>
            <a:br>
              <a:rPr lang="en-GB" sz="4000" dirty="0">
                <a:latin typeface="Georgia" panose="02040502050405020303" pitchFamily="18" charset="0"/>
              </a:rPr>
            </a:br>
            <a:r>
              <a:rPr lang="el-GR" sz="4000" dirty="0">
                <a:latin typeface="Georgia" panose="02040502050405020303" pitchFamily="18" charset="0"/>
              </a:rPr>
              <a:t>Οδηγίες χορήγησης </a:t>
            </a:r>
            <a:r>
              <a:rPr lang="el-GR" sz="4000" dirty="0" err="1">
                <a:latin typeface="Georgia" panose="02040502050405020303" pitchFamily="18" charset="0"/>
              </a:rPr>
              <a:t>αντιικών</a:t>
            </a:r>
            <a:r>
              <a:rPr lang="el-GR" sz="4000" dirty="0">
                <a:latin typeface="Georgia" panose="02040502050405020303" pitchFamily="18" charset="0"/>
              </a:rPr>
              <a:t> φαρμάκων σε </a:t>
            </a:r>
            <a:r>
              <a:rPr lang="el-GR" sz="4000" dirty="0" err="1">
                <a:latin typeface="Georgia" panose="02040502050405020303" pitchFamily="18" charset="0"/>
              </a:rPr>
              <a:t>εξωνοσοκομειακούς</a:t>
            </a:r>
            <a:r>
              <a:rPr lang="el-GR" sz="4000" dirty="0">
                <a:latin typeface="Georgia" panose="02040502050405020303" pitchFamily="18" charset="0"/>
              </a:rPr>
              <a:t> ασθενείς με νόσο </a:t>
            </a:r>
            <a:r>
              <a:rPr lang="en-US" sz="4000" dirty="0">
                <a:latin typeface="Georgia" panose="02040502050405020303" pitchFamily="18" charset="0"/>
              </a:rPr>
              <a:t>COVID-19</a:t>
            </a:r>
            <a:br>
              <a:rPr lang="en-US" sz="4000" dirty="0">
                <a:latin typeface="Georgia" panose="02040502050405020303" pitchFamily="18" charset="0"/>
              </a:rPr>
            </a:br>
            <a:r>
              <a:rPr lang="el-GR" sz="4000" dirty="0">
                <a:latin typeface="Georgia" panose="02040502050405020303" pitchFamily="18" charset="0"/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7548C4-9DB4-4FEA-A265-798FBEFBFBE0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201880" y="3170712"/>
            <a:ext cx="6329549" cy="558140"/>
          </a:xfrm>
          <a:noFill/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chemeClr val="bg1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Nirmatrelvir</a:t>
            </a:r>
            <a:r>
              <a:rPr lang="el-GR" sz="2400" dirty="0">
                <a:solidFill>
                  <a:schemeClr val="bg1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400" dirty="0">
                <a:solidFill>
                  <a:schemeClr val="bg1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Ritonavir</a:t>
            </a:r>
            <a:r>
              <a:rPr lang="el-GR" sz="2400" dirty="0">
                <a:solidFill>
                  <a:schemeClr val="bg1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>
                <a:solidFill>
                  <a:schemeClr val="bg1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PAXLOVID</a:t>
            </a:r>
            <a:r>
              <a:rPr lang="el-GR" sz="2400" baseline="30000" dirty="0">
                <a:solidFill>
                  <a:schemeClr val="bg1"/>
                </a:solidFill>
                <a:latin typeface="Georgia" panose="020405020504050203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®</a:t>
            </a:r>
            <a:r>
              <a:rPr lang="el-GR" sz="2400" dirty="0">
                <a:solidFill>
                  <a:schemeClr val="bg1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solidFill>
                  <a:schemeClr val="bg1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Pfizer</a:t>
            </a:r>
            <a:r>
              <a:rPr lang="el-GR" sz="2400" dirty="0">
                <a:solidFill>
                  <a:schemeClr val="bg1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l-GR" sz="2400" i="1" dirty="0">
              <a:solidFill>
                <a:schemeClr val="bg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145959A-781C-4E16-8C77-A8B545FE9F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322" y="0"/>
            <a:ext cx="5191678" cy="286903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BA9299D5-01E8-481F-ACD7-C1E45FD33B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0322" y="5198465"/>
            <a:ext cx="4829175" cy="12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639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D8ADA5F4-82CF-439B-BF9A-6A9A242CFB4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7634335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EFECA1F7-9138-4D11-8C86-70B373626718}"/>
              </a:ext>
            </a:extLst>
          </p:cNvPr>
          <p:cNvSpPr/>
          <p:nvPr/>
        </p:nvSpPr>
        <p:spPr>
          <a:xfrm>
            <a:off x="449420" y="2441196"/>
            <a:ext cx="9843873" cy="258381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8B74D3A-3E22-49EF-8DE1-28CA9CEC7648}"/>
              </a:ext>
            </a:extLst>
          </p:cNvPr>
          <p:cNvSpPr txBox="1">
            <a:spLocks/>
          </p:cNvSpPr>
          <p:nvPr/>
        </p:nvSpPr>
        <p:spPr>
          <a:xfrm>
            <a:off x="449420" y="409017"/>
            <a:ext cx="10656729" cy="4672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  <a:t>Απαραίτητες</a:t>
            </a:r>
            <a:r>
              <a:rPr lang="el-GR" dirty="0">
                <a:solidFill>
                  <a:srgbClr val="000000"/>
                </a:solidFill>
              </a:rPr>
              <a:t> προϋποθέσεις για την χορήγηση </a:t>
            </a:r>
            <a:r>
              <a:rPr lang="el-GR" dirty="0" err="1">
                <a:solidFill>
                  <a:srgbClr val="000000"/>
                </a:solidFill>
              </a:rPr>
              <a:t>αντιικών</a:t>
            </a:r>
            <a:r>
              <a:rPr lang="el-GR" dirty="0">
                <a:solidFill>
                  <a:srgbClr val="000000"/>
                </a:solidFill>
              </a:rPr>
              <a:t> φαρμάκων σε </a:t>
            </a:r>
            <a:r>
              <a:rPr lang="el-GR" dirty="0" err="1">
                <a:solidFill>
                  <a:srgbClr val="000000"/>
                </a:solidFill>
              </a:rPr>
              <a:t>εξωνοσοκομειακούς</a:t>
            </a:r>
            <a:r>
              <a:rPr lang="el-GR" dirty="0">
                <a:solidFill>
                  <a:srgbClr val="000000"/>
                </a:solidFill>
              </a:rPr>
              <a:t> ασθενείς με νόσο </a:t>
            </a:r>
            <a:r>
              <a:rPr lang="en-US" dirty="0">
                <a:solidFill>
                  <a:srgbClr val="000000"/>
                </a:solidFill>
              </a:rPr>
              <a:t>COVID-19 (1/2)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  <a:ea typeface="+mj-ea"/>
              <a:cs typeface="+mj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4A2273-BC37-4098-B60C-E6C6440AE8B4}"/>
              </a:ext>
            </a:extLst>
          </p:cNvPr>
          <p:cNvSpPr txBox="1"/>
          <p:nvPr/>
        </p:nvSpPr>
        <p:spPr>
          <a:xfrm>
            <a:off x="449421" y="2347065"/>
            <a:ext cx="9843872" cy="2538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l-GR" sz="1600" dirty="0">
                <a:latin typeface="Arial" panose="020B0604020202020204" pitchFamily="34" charset="0"/>
                <a:cs typeface="Arial" panose="020B0604020202020204" pitchFamily="34" charset="0"/>
              </a:rPr>
              <a:t>Θετικό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Rapid Test </a:t>
            </a:r>
            <a:r>
              <a:rPr lang="el-GR" sz="1600" dirty="0">
                <a:latin typeface="Arial" panose="020B0604020202020204" pitchFamily="34" charset="0"/>
                <a:cs typeface="Arial" panose="020B0604020202020204" pitchFamily="34" charset="0"/>
              </a:rPr>
              <a:t>ή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PCR </a:t>
            </a:r>
            <a:r>
              <a:rPr lang="el-GR" sz="1600" dirty="0">
                <a:latin typeface="Arial" panose="020B0604020202020204" pitchFamily="34" charset="0"/>
                <a:cs typeface="Arial" panose="020B0604020202020204" pitchFamily="34" charset="0"/>
              </a:rPr>
              <a:t>για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SARS-CoV-2</a:t>
            </a:r>
            <a:endParaRPr lang="el-G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l-GR" sz="1600" dirty="0">
                <a:latin typeface="Arial" panose="020B0604020202020204" pitchFamily="34" charset="0"/>
                <a:cs typeface="Arial" panose="020B0604020202020204" pitchFamily="34" charset="0"/>
              </a:rPr>
              <a:t>Πρώτες 5 ημέρες από την εμφάνιση συμπτωμάτων (η αίτηση υποβάλλεται εντός των 3 πρώτων ημερών)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l-GR" sz="1600" dirty="0">
                <a:latin typeface="Arial" panose="020B0604020202020204" pitchFamily="34" charset="0"/>
                <a:cs typeface="Arial" panose="020B0604020202020204" pitchFamily="34" charset="0"/>
              </a:rPr>
              <a:t>Απουσία κατάστασης κύησης ή θηλασμού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l-GR" sz="1600" dirty="0">
                <a:latin typeface="Arial" panose="020B0604020202020204" pitchFamily="34" charset="0"/>
                <a:cs typeface="Arial" panose="020B0604020202020204" pitchFamily="34" charset="0"/>
              </a:rPr>
              <a:t>Παρουσία παραγόντων κινδύνου για εξέλιξη σε σοβαρή νόσο</a:t>
            </a:r>
            <a:r>
              <a:rPr lang="en-US" dirty="0"/>
              <a:t>	</a:t>
            </a:r>
            <a:endParaRPr lang="el-GR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4538C06-FC87-4D27-B642-217649503B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7011" y="1509712"/>
            <a:ext cx="1438275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472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D8ADA5F4-82CF-439B-BF9A-6A9A242CFB4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5117960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D8ADA5F4-82CF-439B-BF9A-6A9A242CFB4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B54441BB-8D9A-4EF8-A7DF-C430A621044D}"/>
              </a:ext>
            </a:extLst>
          </p:cNvPr>
          <p:cNvSpPr/>
          <p:nvPr/>
        </p:nvSpPr>
        <p:spPr>
          <a:xfrm>
            <a:off x="449420" y="1652631"/>
            <a:ext cx="11219666" cy="303389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8B74D3A-3E22-49EF-8DE1-28CA9CEC7648}"/>
              </a:ext>
            </a:extLst>
          </p:cNvPr>
          <p:cNvSpPr txBox="1">
            <a:spLocks/>
          </p:cNvSpPr>
          <p:nvPr/>
        </p:nvSpPr>
        <p:spPr>
          <a:xfrm>
            <a:off x="449420" y="409017"/>
            <a:ext cx="10656729" cy="4672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Georgia" panose="02040502050405020303" pitchFamily="18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  <a:t>Απαραίτητες</a:t>
            </a:r>
            <a:r>
              <a:rPr lang="el-GR" dirty="0">
                <a:solidFill>
                  <a:srgbClr val="000000"/>
                </a:solidFill>
              </a:rPr>
              <a:t> προϋποθέσεις για την χορήγηση </a:t>
            </a:r>
            <a:r>
              <a:rPr lang="el-GR" dirty="0" err="1">
                <a:solidFill>
                  <a:srgbClr val="000000"/>
                </a:solidFill>
              </a:rPr>
              <a:t>αντιικών</a:t>
            </a:r>
            <a:r>
              <a:rPr lang="el-GR" dirty="0">
                <a:solidFill>
                  <a:srgbClr val="000000"/>
                </a:solidFill>
              </a:rPr>
              <a:t> φαρμάκων σε </a:t>
            </a:r>
            <a:r>
              <a:rPr lang="el-GR" dirty="0" err="1">
                <a:solidFill>
                  <a:srgbClr val="000000"/>
                </a:solidFill>
              </a:rPr>
              <a:t>εξωνοσοκομειακούς</a:t>
            </a:r>
            <a:r>
              <a:rPr lang="el-GR" dirty="0">
                <a:solidFill>
                  <a:srgbClr val="000000"/>
                </a:solidFill>
              </a:rPr>
              <a:t> ασθενείς με νόσο </a:t>
            </a:r>
            <a:r>
              <a:rPr lang="en-US" dirty="0">
                <a:solidFill>
                  <a:srgbClr val="000000"/>
                </a:solidFill>
              </a:rPr>
              <a:t>COVID-19 (2/2)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  <a:ea typeface="+mj-ea"/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300774-23A2-4EF4-8595-66DA6464B03E}"/>
              </a:ext>
            </a:extLst>
          </p:cNvPr>
          <p:cNvSpPr txBox="1"/>
          <p:nvPr/>
        </p:nvSpPr>
        <p:spPr>
          <a:xfrm>
            <a:off x="449420" y="1711355"/>
            <a:ext cx="11362279" cy="2975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Μεταμόσχευση συμπαγών οργάνων ή αιμοποιητικών κυττάρων</a:t>
            </a:r>
            <a:endParaRPr lang="el-GR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Άτομα σε λίστα αναμονής για μεταμόσχευση οργάνου</a:t>
            </a:r>
            <a:endParaRPr lang="el-GR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Κυστική </a:t>
            </a:r>
            <a:r>
              <a:rPr lang="el-G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Ίνωση</a:t>
            </a:r>
            <a:endParaRPr lang="el-GR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Καρκίνος συμπαγούς οργάνου σε άτομα που υποβάλλονται σε θεραπεία (χημειοθεραπεία, ακτινοθεραπεία, ανοσοθεραπεία ή άλλη θεραπεία)</a:t>
            </a:r>
            <a:endParaRPr lang="el-GR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Αιματολογικές κακοήθειες (ενεργός νόσος)</a:t>
            </a:r>
            <a:endParaRPr lang="el-GR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Πρωτοπαθείς </a:t>
            </a:r>
            <a:r>
              <a:rPr lang="el-G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ανοσοανεπάρκειες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&amp; 2-παθείς λόγω θεραπείας με Β-ειδικούς παράγοντες π.χ. 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Rituximab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υψηλές δόσεις και παρατεταμένη χορήγηση κορτικοειδών, βιολογικοί παράγοντες</a:t>
            </a:r>
            <a:endParaRPr lang="el-GR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με 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CD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4&lt;200 κύτταρα/μ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endParaRPr lang="el-GR" sz="14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l-G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Υποβολή σε αιμοκάθαρση ή περιτοναϊκή κάθαρση ΠΡΟΣΟΧΗ : Μόνο για χορήγηση </a:t>
            </a:r>
            <a:r>
              <a:rPr lang="el-GR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μολνουπιραβίρης</a:t>
            </a:r>
            <a:r>
              <a:rPr lang="el-G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l-GR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Lagevrio</a:t>
            </a:r>
            <a:r>
              <a:rPr lang="el-G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</a:p>
          <a:p>
            <a:pPr marL="342900" lvl="0" indent="-342900" algn="just"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Ηλικία ≥75 ετών</a:t>
            </a:r>
            <a:endParaRPr lang="el-GR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7FFB0F-79BC-4A2D-8B11-B5DB834091A0}"/>
              </a:ext>
            </a:extLst>
          </p:cNvPr>
          <p:cNvSpPr txBox="1"/>
          <p:nvPr/>
        </p:nvSpPr>
        <p:spPr>
          <a:xfrm>
            <a:off x="449420" y="1241571"/>
            <a:ext cx="62497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400" dirty="0">
                <a:latin typeface="Arial" panose="020B0604020202020204" pitchFamily="34" charset="0"/>
                <a:cs typeface="Arial" panose="020B0604020202020204" pitchFamily="34" charset="0"/>
              </a:rPr>
              <a:t>Παράγοντες κινδύνου για εξέλιξη σε σοβαρή νόσο θεωρούνται: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89F950-D60E-467A-B0AA-D8D8B262B93A}"/>
              </a:ext>
            </a:extLst>
          </p:cNvPr>
          <p:cNvSpPr/>
          <p:nvPr/>
        </p:nvSpPr>
        <p:spPr>
          <a:xfrm>
            <a:off x="451210" y="5097588"/>
            <a:ext cx="11217875" cy="135139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575E4A-6CD1-4B94-8342-69AC7A69542D}"/>
              </a:ext>
            </a:extLst>
          </p:cNvPr>
          <p:cNvSpPr txBox="1"/>
          <p:nvPr/>
        </p:nvSpPr>
        <p:spPr>
          <a:xfrm>
            <a:off x="491540" y="5388348"/>
            <a:ext cx="1941267" cy="767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Ηλικία ≥ 65</a:t>
            </a:r>
            <a:endParaRPr lang="el-GR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ΒΜΙ ≥ 35</a:t>
            </a:r>
            <a:endParaRPr lang="el-GR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ΣΔ υπό θεραπεία</a:t>
            </a:r>
            <a:r>
              <a:rPr lang="el-G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4EC8D8-90BF-461C-B56D-CE16D6FDB53C}"/>
              </a:ext>
            </a:extLst>
          </p:cNvPr>
          <p:cNvSpPr txBox="1"/>
          <p:nvPr/>
        </p:nvSpPr>
        <p:spPr>
          <a:xfrm>
            <a:off x="2355510" y="5157835"/>
            <a:ext cx="2919455" cy="1228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l-G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Χρονια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νεφρική νόσος (κάθαρση </a:t>
            </a:r>
            <a:r>
              <a:rPr lang="el-G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κρεατινίνης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&gt;30ml/</a:t>
            </a:r>
            <a:r>
              <a:rPr lang="el-G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για να χορηγηθεί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Paxlovid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l-GR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Χρόνια ηπατική νόσος</a:t>
            </a:r>
            <a:endParaRPr lang="el-GR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5F2A3A-87DC-4625-ABDD-3597D3B342A2}"/>
              </a:ext>
            </a:extLst>
          </p:cNvPr>
          <p:cNvSpPr txBox="1"/>
          <p:nvPr/>
        </p:nvSpPr>
        <p:spPr>
          <a:xfrm>
            <a:off x="5176089" y="5163554"/>
            <a:ext cx="3924566" cy="1228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Χρόνια καρδιαγγειακή νόσος (εγκεφαλικό, έμφραγμα, </a:t>
            </a:r>
            <a:r>
              <a:rPr lang="el-G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καρδιακη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ανεπάρκεια, περιφερική </a:t>
            </a:r>
            <a:r>
              <a:rPr lang="el-G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αγγειοπάθεια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ανευρύσματα, ΑΥ υπό θεραπεία)</a:t>
            </a:r>
            <a:endParaRPr lang="el-GR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Πνευμονική </a:t>
            </a:r>
            <a:r>
              <a:rPr lang="el-G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ίνωση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l-GR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1E14A0-BEFE-40E9-9087-4C75E73C0E02}"/>
              </a:ext>
            </a:extLst>
          </p:cNvPr>
          <p:cNvSpPr txBox="1"/>
          <p:nvPr/>
        </p:nvSpPr>
        <p:spPr>
          <a:xfrm>
            <a:off x="9100655" y="5157835"/>
            <a:ext cx="2640135" cy="1228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l-GR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Xρoνια</a:t>
            </a: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αναπνευστική ανεπάρκεια υπό οξυγονοθεραπεία</a:t>
            </a:r>
            <a:endParaRPr lang="el-GR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l-GR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Θαλασσαιμία, δρεπανοκυτταρική αναιμία</a:t>
            </a:r>
            <a:endParaRPr lang="el-GR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049E9E-BD65-4FC4-8479-664BD97017D8}"/>
              </a:ext>
            </a:extLst>
          </p:cNvPr>
          <p:cNvSpPr txBox="1"/>
          <p:nvPr/>
        </p:nvSpPr>
        <p:spPr>
          <a:xfrm>
            <a:off x="449420" y="4726820"/>
            <a:ext cx="62497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400" dirty="0">
                <a:latin typeface="Arial" panose="020B0604020202020204" pitchFamily="34" charset="0"/>
                <a:cs typeface="Arial" panose="020B0604020202020204" pitchFamily="34" charset="0"/>
              </a:rPr>
              <a:t>ή 2 ή περισσότεροι παράγοντες από τους κατωτέρω</a:t>
            </a:r>
          </a:p>
        </p:txBody>
      </p:sp>
    </p:spTree>
    <p:extLst>
      <p:ext uri="{BB962C8B-B14F-4D97-AF65-F5344CB8AC3E}">
        <p14:creationId xmlns:p14="http://schemas.microsoft.com/office/powerpoint/2010/main" val="3275610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834F1787-8DFB-4B3D-A1C1-489105F77D6A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427728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7B7EF1A-DD97-4D92-BB12-B0C0B6B19B4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5A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8" name="image4.png" descr="Image result for ÎµÎ»Î»Î·Î½Î¹ÎºÎ· Î´Î·Î¼Î¿ÎºÏÎ±ÏÎ¹Î± logo">
            <a:extLst>
              <a:ext uri="{FF2B5EF4-FFF2-40B4-BE49-F238E27FC236}">
                <a16:creationId xmlns:a16="http://schemas.microsoft.com/office/drawing/2014/main" id="{6584FC87-4B17-46EA-8448-33DF1CCA1C4E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10629030" y="5461233"/>
            <a:ext cx="1087521" cy="1065893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2251090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259</Words>
  <Application>Microsoft Macintosh PowerPoint</Application>
  <PresentationFormat>Widescreen</PresentationFormat>
  <Paragraphs>28</Paragraphs>
  <Slides>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Courier New</vt:lpstr>
      <vt:lpstr>Georgia</vt:lpstr>
      <vt:lpstr>Wingdings</vt:lpstr>
      <vt:lpstr>Office Theme</vt:lpstr>
      <vt:lpstr>think-cell Slide</vt:lpstr>
      <vt:lpstr>   Οδηγίες χορήγησης αντιικών φαρμάκων σε εξωνοσοκομειακούς ασθενείς με νόσο COVID-19  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Κριτήρια χορήγησης αντιικών φαρμάκων σε εξωνοσοκομειακούς ασθενείς με νόσο COVID 19</dc:title>
  <dc:subject/>
  <dc:creator>Λίλιαν Βιλδιρίδη </dc:creator>
  <cp:keywords/>
  <dc:description/>
  <cp:lastModifiedBy>Lilian Vildiridi</cp:lastModifiedBy>
  <cp:revision>9</cp:revision>
  <dcterms:created xsi:type="dcterms:W3CDTF">2022-03-24T18:08:31Z</dcterms:created>
  <dcterms:modified xsi:type="dcterms:W3CDTF">2022-03-24T19:35:34Z</dcterms:modified>
  <cp:category/>
</cp:coreProperties>
</file>